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1.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96" r:id="rId1"/>
  </p:sldMasterIdLst>
  <p:notesMasterIdLst>
    <p:notesMasterId r:id="rId80"/>
  </p:notesMasterIdLst>
  <p:handoutMasterIdLst>
    <p:handoutMasterId r:id="rId81"/>
  </p:handoutMasterIdLst>
  <p:sldIdLst>
    <p:sldId id="256" r:id="rId2"/>
    <p:sldId id="258" r:id="rId3"/>
    <p:sldId id="259" r:id="rId4"/>
    <p:sldId id="353" r:id="rId5"/>
    <p:sldId id="354" r:id="rId6"/>
    <p:sldId id="697" r:id="rId7"/>
    <p:sldId id="698" r:id="rId8"/>
    <p:sldId id="382" r:id="rId9"/>
    <p:sldId id="383" r:id="rId10"/>
    <p:sldId id="710" r:id="rId11"/>
    <p:sldId id="358" r:id="rId12"/>
    <p:sldId id="384" r:id="rId13"/>
    <p:sldId id="431" r:id="rId14"/>
    <p:sldId id="359" r:id="rId15"/>
    <p:sldId id="699" r:id="rId16"/>
    <p:sldId id="430" r:id="rId17"/>
    <p:sldId id="680" r:id="rId18"/>
    <p:sldId id="681" r:id="rId19"/>
    <p:sldId id="375" r:id="rId20"/>
    <p:sldId id="682" r:id="rId21"/>
    <p:sldId id="677" r:id="rId22"/>
    <p:sldId id="678" r:id="rId23"/>
    <p:sldId id="676" r:id="rId24"/>
    <p:sldId id="404" r:id="rId25"/>
    <p:sldId id="700" r:id="rId26"/>
    <p:sldId id="701" r:id="rId27"/>
    <p:sldId id="703" r:id="rId28"/>
    <p:sldId id="704" r:id="rId29"/>
    <p:sldId id="426" r:id="rId30"/>
    <p:sldId id="398" r:id="rId31"/>
    <p:sldId id="399" r:id="rId32"/>
    <p:sldId id="412" r:id="rId33"/>
    <p:sldId id="683" r:id="rId34"/>
    <p:sldId id="684" r:id="rId35"/>
    <p:sldId id="413" r:id="rId36"/>
    <p:sldId id="414" r:id="rId37"/>
    <p:sldId id="415" r:id="rId38"/>
    <p:sldId id="416" r:id="rId39"/>
    <p:sldId id="260" r:id="rId40"/>
    <p:sldId id="706" r:id="rId41"/>
    <p:sldId id="262" r:id="rId42"/>
    <p:sldId id="707" r:id="rId43"/>
    <p:sldId id="265" r:id="rId44"/>
    <p:sldId id="708" r:id="rId45"/>
    <p:sldId id="709" r:id="rId46"/>
    <p:sldId id="711" r:id="rId47"/>
    <p:sldId id="712" r:id="rId48"/>
    <p:sldId id="713" r:id="rId49"/>
    <p:sldId id="714" r:id="rId50"/>
    <p:sldId id="715" r:id="rId51"/>
    <p:sldId id="408" r:id="rId52"/>
    <p:sldId id="405" r:id="rId53"/>
    <p:sldId id="406" r:id="rId54"/>
    <p:sldId id="407" r:id="rId55"/>
    <p:sldId id="418" r:id="rId56"/>
    <p:sldId id="386" r:id="rId57"/>
    <p:sldId id="387" r:id="rId58"/>
    <p:sldId id="409" r:id="rId59"/>
    <p:sldId id="410" r:id="rId60"/>
    <p:sldId id="270" r:id="rId61"/>
    <p:sldId id="396" r:id="rId62"/>
    <p:sldId id="395" r:id="rId63"/>
    <p:sldId id="397" r:id="rId64"/>
    <p:sldId id="427" r:id="rId65"/>
    <p:sldId id="685" r:id="rId66"/>
    <p:sldId id="686" r:id="rId67"/>
    <p:sldId id="687" r:id="rId68"/>
    <p:sldId id="691" r:id="rId69"/>
    <p:sldId id="693" r:id="rId70"/>
    <p:sldId id="688" r:id="rId71"/>
    <p:sldId id="705" r:id="rId72"/>
    <p:sldId id="400" r:id="rId73"/>
    <p:sldId id="428" r:id="rId74"/>
    <p:sldId id="429" r:id="rId75"/>
    <p:sldId id="334" r:id="rId76"/>
    <p:sldId id="335" r:id="rId77"/>
    <p:sldId id="336" r:id="rId78"/>
    <p:sldId id="261" r:id="rId7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635FDF6C-47D1-4C09-8B13-2161A00FF33C}">
          <p14:sldIdLst>
            <p14:sldId id="256"/>
            <p14:sldId id="258"/>
            <p14:sldId id="259"/>
            <p14:sldId id="353"/>
            <p14:sldId id="354"/>
            <p14:sldId id="697"/>
            <p14:sldId id="698"/>
            <p14:sldId id="382"/>
            <p14:sldId id="383"/>
            <p14:sldId id="710"/>
            <p14:sldId id="358"/>
            <p14:sldId id="384"/>
            <p14:sldId id="431"/>
            <p14:sldId id="359"/>
            <p14:sldId id="699"/>
            <p14:sldId id="430"/>
            <p14:sldId id="680"/>
            <p14:sldId id="681"/>
            <p14:sldId id="375"/>
            <p14:sldId id="682"/>
            <p14:sldId id="677"/>
            <p14:sldId id="678"/>
          </p14:sldIdLst>
        </p14:section>
        <p14:section name="Untitled Section" id="{F3F0A0B3-6301-493F-9EA0-5EEE4AFFA114}">
          <p14:sldIdLst>
            <p14:sldId id="676"/>
            <p14:sldId id="404"/>
            <p14:sldId id="700"/>
            <p14:sldId id="701"/>
            <p14:sldId id="703"/>
            <p14:sldId id="704"/>
            <p14:sldId id="426"/>
            <p14:sldId id="398"/>
            <p14:sldId id="399"/>
            <p14:sldId id="412"/>
            <p14:sldId id="683"/>
            <p14:sldId id="684"/>
            <p14:sldId id="413"/>
            <p14:sldId id="414"/>
            <p14:sldId id="415"/>
            <p14:sldId id="416"/>
            <p14:sldId id="260"/>
            <p14:sldId id="706"/>
            <p14:sldId id="262"/>
            <p14:sldId id="707"/>
            <p14:sldId id="265"/>
            <p14:sldId id="708"/>
            <p14:sldId id="709"/>
            <p14:sldId id="711"/>
            <p14:sldId id="712"/>
            <p14:sldId id="713"/>
            <p14:sldId id="714"/>
            <p14:sldId id="715"/>
            <p14:sldId id="408"/>
            <p14:sldId id="405"/>
            <p14:sldId id="406"/>
            <p14:sldId id="407"/>
            <p14:sldId id="418"/>
            <p14:sldId id="386"/>
            <p14:sldId id="387"/>
            <p14:sldId id="409"/>
            <p14:sldId id="410"/>
            <p14:sldId id="270"/>
            <p14:sldId id="396"/>
            <p14:sldId id="395"/>
            <p14:sldId id="397"/>
            <p14:sldId id="427"/>
            <p14:sldId id="685"/>
            <p14:sldId id="686"/>
            <p14:sldId id="687"/>
            <p14:sldId id="691"/>
            <p14:sldId id="693"/>
            <p14:sldId id="688"/>
            <p14:sldId id="705"/>
            <p14:sldId id="400"/>
            <p14:sldId id="428"/>
            <p14:sldId id="429"/>
            <p14:sldId id="334"/>
            <p14:sldId id="335"/>
            <p14:sldId id="336"/>
            <p14:sldId id="261"/>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allavibansal2000@gmail.com" initials="p" lastIdx="1" clrIdx="0">
    <p:extLst>
      <p:ext uri="{19B8F6BF-5375-455C-9EA6-DF929625EA0E}">
        <p15:presenceInfo xmlns:p15="http://schemas.microsoft.com/office/powerpoint/2012/main" userId="dab99da8273bf725"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D47FBE3-8225-41B3-9294-9A6A890EF440}" v="11" dt="2024-05-19T07:01:01.55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5854" autoAdjust="0"/>
    <p:restoredTop sz="94660"/>
  </p:normalViewPr>
  <p:slideViewPr>
    <p:cSldViewPr snapToGrid="0">
      <p:cViewPr varScale="1">
        <p:scale>
          <a:sx n="66" d="100"/>
          <a:sy n="66" d="100"/>
        </p:scale>
        <p:origin x="976" y="32"/>
      </p:cViewPr>
      <p:guideLst/>
    </p:cSldViewPr>
  </p:slideViewPr>
  <p:notesTextViewPr>
    <p:cViewPr>
      <p:scale>
        <a:sx n="1" d="1"/>
        <a:sy n="1" d="1"/>
      </p:scale>
      <p:origin x="0" y="0"/>
    </p:cViewPr>
  </p:notesTextViewPr>
  <p:notesViewPr>
    <p:cSldViewPr snapToGrid="0">
      <p:cViewPr varScale="1">
        <p:scale>
          <a:sx n="49" d="100"/>
          <a:sy n="49" d="100"/>
        </p:scale>
        <p:origin x="2668" y="32"/>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viewProps" Target="viewProp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notesMaster" Target="notesMasters/notesMaster1.xml"/><Relationship Id="rId85"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handoutMaster" Target="handoutMasters/handoutMaster1.xml"/><Relationship Id="rId86"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microsoft.com/office/2015/10/relationships/revisionInfo" Target="revisionInfo.xml"/><Relationship Id="rId61" Type="http://schemas.openxmlformats.org/officeDocument/2006/relationships/slide" Target="slides/slide60.xml"/><Relationship Id="rId82" Type="http://schemas.openxmlformats.org/officeDocument/2006/relationships/commentAuthors" Target="commentAuthors.xml"/></Relationships>
</file>

<file path=ppt/diagrams/_rels/data1.xml.rels><?xml version="1.0" encoding="UTF-8" standalone="yes"?>
<Relationships xmlns="http://schemas.openxmlformats.org/package/2006/relationships"><Relationship Id="rId1" Type="http://schemas.openxmlformats.org/officeDocument/2006/relationships/image" Target="../media/image5.png"/></Relationships>
</file>

<file path=ppt/diagrams/_rels/drawing1.xml.rels><?xml version="1.0" encoding="UTF-8" standalone="yes"?>
<Relationships xmlns="http://schemas.openxmlformats.org/package/2006/relationships"><Relationship Id="rId1" Type="http://schemas.openxmlformats.org/officeDocument/2006/relationships/image" Target="../media/image5.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6597020-C6DF-4BBE-8A6A-3AB639EEAFBD}" type="doc">
      <dgm:prSet loTypeId="urn:microsoft.com/office/officeart/2005/8/layout/chevron2" loCatId="list" qsTypeId="urn:microsoft.com/office/officeart/2005/8/quickstyle/simple4" qsCatId="simple" csTypeId="urn:microsoft.com/office/officeart/2005/8/colors/accent1_2" csCatId="accent1" phldr="1"/>
      <dgm:spPr/>
      <dgm:t>
        <a:bodyPr/>
        <a:lstStyle/>
        <a:p>
          <a:endParaRPr lang="en-US"/>
        </a:p>
      </dgm:t>
    </dgm:pt>
    <dgm:pt modelId="{D3620B30-E7D3-40CE-97F1-D682D160CFE7}">
      <dgm:prSet phldrT="[Text]"/>
      <dgm:spPr/>
      <dgm:t>
        <a:bodyPr/>
        <a:lstStyle/>
        <a:p>
          <a:r>
            <a:rPr lang="en-US" dirty="0"/>
            <a:t> </a:t>
          </a:r>
        </a:p>
      </dgm:t>
    </dgm:pt>
    <dgm:pt modelId="{79074DE4-BF04-4AEB-9600-3BF8236E3F54}" type="parTrans" cxnId="{1E7532BB-A20E-4177-BC6F-C89474027484}">
      <dgm:prSet/>
      <dgm:spPr/>
      <dgm:t>
        <a:bodyPr/>
        <a:lstStyle/>
        <a:p>
          <a:endParaRPr lang="en-US"/>
        </a:p>
      </dgm:t>
    </dgm:pt>
    <dgm:pt modelId="{4014584E-9D64-4E71-B528-E5DABAC366F9}" type="sibTrans" cxnId="{1E7532BB-A20E-4177-BC6F-C89474027484}">
      <dgm:prSet/>
      <dgm:spPr/>
      <dgm:t>
        <a:bodyPr/>
        <a:lstStyle/>
        <a:p>
          <a:endParaRPr lang="en-US"/>
        </a:p>
      </dgm:t>
    </dgm:pt>
    <dgm:pt modelId="{310237F0-A9E8-4D54-8E98-F042A316C332}">
      <dgm:prSet custT="1"/>
      <dgm:spPr>
        <a:blipFill rotWithShape="0">
          <a:blip xmlns:r="http://schemas.openxmlformats.org/officeDocument/2006/relationships" r:embed="rId1"/>
          <a:stretch>
            <a:fillRect/>
          </a:stretch>
        </a:blipFill>
      </dgm:spPr>
      <dgm:t>
        <a:bodyPr/>
        <a:lstStyle/>
        <a:p>
          <a:r>
            <a:rPr lang="en-US" sz="1800" b="1" dirty="0">
              <a:solidFill>
                <a:schemeClr val="tx1"/>
              </a:solidFill>
              <a:latin typeface="+mn-lt"/>
            </a:rPr>
            <a:t>An invoice and Debit Note issued by supplier</a:t>
          </a:r>
          <a:endParaRPr lang="en-US" sz="1800" dirty="0">
            <a:solidFill>
              <a:schemeClr val="tx1"/>
            </a:solidFill>
            <a:latin typeface="+mn-lt"/>
          </a:endParaRPr>
        </a:p>
      </dgm:t>
    </dgm:pt>
    <dgm:pt modelId="{5057F1A1-C697-4086-A97B-20189ECAAB23}" type="parTrans" cxnId="{D52839BA-F70B-4E64-B02F-2B62118106DD}">
      <dgm:prSet/>
      <dgm:spPr/>
      <dgm:t>
        <a:bodyPr/>
        <a:lstStyle/>
        <a:p>
          <a:endParaRPr lang="en-US"/>
        </a:p>
      </dgm:t>
    </dgm:pt>
    <dgm:pt modelId="{57DD33B5-A205-4544-BC48-F378A082E6E3}" type="sibTrans" cxnId="{D52839BA-F70B-4E64-B02F-2B62118106DD}">
      <dgm:prSet/>
      <dgm:spPr/>
      <dgm:t>
        <a:bodyPr/>
        <a:lstStyle/>
        <a:p>
          <a:endParaRPr lang="en-US"/>
        </a:p>
      </dgm:t>
    </dgm:pt>
    <dgm:pt modelId="{73432986-9F83-4E51-8831-C198C0668459}" type="pres">
      <dgm:prSet presAssocID="{36597020-C6DF-4BBE-8A6A-3AB639EEAFBD}" presName="linearFlow" presStyleCnt="0">
        <dgm:presLayoutVars>
          <dgm:dir/>
          <dgm:animLvl val="lvl"/>
          <dgm:resizeHandles val="exact"/>
        </dgm:presLayoutVars>
      </dgm:prSet>
      <dgm:spPr/>
    </dgm:pt>
    <dgm:pt modelId="{9D963F57-F17F-4A0F-9F10-7323D0FDFC17}" type="pres">
      <dgm:prSet presAssocID="{D3620B30-E7D3-40CE-97F1-D682D160CFE7}" presName="composite" presStyleCnt="0"/>
      <dgm:spPr/>
    </dgm:pt>
    <dgm:pt modelId="{78BB15C4-5E72-4ED4-8A97-E69B2A2E0628}" type="pres">
      <dgm:prSet presAssocID="{D3620B30-E7D3-40CE-97F1-D682D160CFE7}" presName="parentText" presStyleLbl="alignNode1" presStyleIdx="0" presStyleCnt="1" custScaleX="28612" custLinFactNeighborX="-11655" custLinFactNeighborY="0">
        <dgm:presLayoutVars>
          <dgm:chMax val="1"/>
          <dgm:bulletEnabled val="1"/>
        </dgm:presLayoutVars>
      </dgm:prSet>
      <dgm:spPr/>
    </dgm:pt>
    <dgm:pt modelId="{CC2A90FB-85B3-41FF-A37B-9FB76A5ADD76}" type="pres">
      <dgm:prSet presAssocID="{D3620B30-E7D3-40CE-97F1-D682D160CFE7}" presName="descendantText" presStyleLbl="alignAcc1" presStyleIdx="0" presStyleCnt="1" custScaleX="75983" custScaleY="28430" custLinFactNeighborX="-45805" custLinFactNeighborY="-18966">
        <dgm:presLayoutVars>
          <dgm:bulletEnabled val="1"/>
        </dgm:presLayoutVars>
      </dgm:prSet>
      <dgm:spPr/>
    </dgm:pt>
  </dgm:ptLst>
  <dgm:cxnLst>
    <dgm:cxn modelId="{F73B217E-8E40-4F2E-9550-19AC58692826}" type="presOf" srcId="{310237F0-A9E8-4D54-8E98-F042A316C332}" destId="{CC2A90FB-85B3-41FF-A37B-9FB76A5ADD76}" srcOrd="0" destOrd="0" presId="urn:microsoft.com/office/officeart/2005/8/layout/chevron2"/>
    <dgm:cxn modelId="{05BBD785-A61A-49B8-B3DA-C0B1CC462C5C}" type="presOf" srcId="{D3620B30-E7D3-40CE-97F1-D682D160CFE7}" destId="{78BB15C4-5E72-4ED4-8A97-E69B2A2E0628}" srcOrd="0" destOrd="0" presId="urn:microsoft.com/office/officeart/2005/8/layout/chevron2"/>
    <dgm:cxn modelId="{D52839BA-F70B-4E64-B02F-2B62118106DD}" srcId="{D3620B30-E7D3-40CE-97F1-D682D160CFE7}" destId="{310237F0-A9E8-4D54-8E98-F042A316C332}" srcOrd="0" destOrd="0" parTransId="{5057F1A1-C697-4086-A97B-20189ECAAB23}" sibTransId="{57DD33B5-A205-4544-BC48-F378A082E6E3}"/>
    <dgm:cxn modelId="{1E7532BB-A20E-4177-BC6F-C89474027484}" srcId="{36597020-C6DF-4BBE-8A6A-3AB639EEAFBD}" destId="{D3620B30-E7D3-40CE-97F1-D682D160CFE7}" srcOrd="0" destOrd="0" parTransId="{79074DE4-BF04-4AEB-9600-3BF8236E3F54}" sibTransId="{4014584E-9D64-4E71-B528-E5DABAC366F9}"/>
    <dgm:cxn modelId="{A6CA5EE2-C883-4BC5-BF9F-DD05C4CBDEA0}" type="presOf" srcId="{36597020-C6DF-4BBE-8A6A-3AB639EEAFBD}" destId="{73432986-9F83-4E51-8831-C198C0668459}" srcOrd="0" destOrd="0" presId="urn:microsoft.com/office/officeart/2005/8/layout/chevron2"/>
    <dgm:cxn modelId="{A9AAF814-003E-4A24-8035-F309F1692220}" type="presParOf" srcId="{73432986-9F83-4E51-8831-C198C0668459}" destId="{9D963F57-F17F-4A0F-9F10-7323D0FDFC17}" srcOrd="0" destOrd="0" presId="urn:microsoft.com/office/officeart/2005/8/layout/chevron2"/>
    <dgm:cxn modelId="{F9351BB2-6FC5-433F-8954-EBB203028A71}" type="presParOf" srcId="{9D963F57-F17F-4A0F-9F10-7323D0FDFC17}" destId="{78BB15C4-5E72-4ED4-8A97-E69B2A2E0628}" srcOrd="0" destOrd="0" presId="urn:microsoft.com/office/officeart/2005/8/layout/chevron2"/>
    <dgm:cxn modelId="{BB430BC9-C3BE-43F1-B146-83A90D741C5C}" type="presParOf" srcId="{9D963F57-F17F-4A0F-9F10-7323D0FDFC17}" destId="{CC2A90FB-85B3-41FF-A37B-9FB76A5ADD76}"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1C0A91EB-1E57-4BC8-A96B-3377EC641D11}"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en-US"/>
        </a:p>
      </dgm:t>
    </dgm:pt>
    <dgm:pt modelId="{5931EC79-DD8B-48E8-8A58-7287467C8ABF}">
      <dgm:prSet phldrT="[Text]"/>
      <dgm:spPr>
        <a:noFill/>
        <a:ln>
          <a:solidFill>
            <a:schemeClr val="tx2">
              <a:lumMod val="75000"/>
            </a:schemeClr>
          </a:solidFill>
        </a:ln>
      </dgm:spPr>
      <dgm:t>
        <a:bodyPr/>
        <a:lstStyle/>
        <a:p>
          <a:r>
            <a:rPr lang="en-US" b="1" dirty="0">
              <a:solidFill>
                <a:schemeClr val="accent6">
                  <a:lumMod val="75000"/>
                </a:schemeClr>
              </a:solidFill>
              <a:latin typeface="Tw Cen MT" panose="020B0602020104020603" pitchFamily="34" charset="0"/>
              <a:ea typeface="Cambria" panose="02040503050406030204" pitchFamily="18" charset="0"/>
            </a:rPr>
            <a:t>Exceptions</a:t>
          </a:r>
        </a:p>
        <a:p>
          <a:r>
            <a:rPr lang="en-US" dirty="0">
              <a:solidFill>
                <a:schemeClr val="bg2">
                  <a:lumMod val="25000"/>
                </a:schemeClr>
              </a:solidFill>
              <a:latin typeface="Tw Cen MT" panose="020B0602020104020603" pitchFamily="34" charset="0"/>
              <a:ea typeface="Cambria" panose="02040503050406030204" pitchFamily="18" charset="0"/>
            </a:rPr>
            <a:t>(Non payment of tax within 180 days)</a:t>
          </a:r>
        </a:p>
      </dgm:t>
    </dgm:pt>
    <dgm:pt modelId="{6A3C3BD6-C4CA-4278-A88A-2A39FFDE5B43}" type="parTrans" cxnId="{3BE20B77-D064-4B1A-95F8-1F38B3CF9A5F}">
      <dgm:prSet/>
      <dgm:spPr/>
      <dgm:t>
        <a:bodyPr/>
        <a:lstStyle/>
        <a:p>
          <a:endParaRPr lang="en-US">
            <a:latin typeface="Tw Cen MT" panose="020B0602020104020603" pitchFamily="34" charset="0"/>
            <a:ea typeface="Cambria" panose="02040503050406030204" pitchFamily="18" charset="0"/>
          </a:endParaRPr>
        </a:p>
      </dgm:t>
    </dgm:pt>
    <dgm:pt modelId="{B7BD45A1-D232-4622-8DB4-0D3DAD9ECFBE}" type="sibTrans" cxnId="{3BE20B77-D064-4B1A-95F8-1F38B3CF9A5F}">
      <dgm:prSet/>
      <dgm:spPr/>
      <dgm:t>
        <a:bodyPr/>
        <a:lstStyle/>
        <a:p>
          <a:endParaRPr lang="en-US">
            <a:latin typeface="Tw Cen MT" panose="020B0602020104020603" pitchFamily="34" charset="0"/>
            <a:ea typeface="Cambria" panose="02040503050406030204" pitchFamily="18" charset="0"/>
          </a:endParaRPr>
        </a:p>
      </dgm:t>
    </dgm:pt>
    <dgm:pt modelId="{1F8B42E2-BDDD-4D3D-9D27-56E7FFB2BA82}">
      <dgm:prSet phldrT="[Text]"/>
      <dgm:spPr>
        <a:noFill/>
        <a:ln>
          <a:solidFill>
            <a:schemeClr val="tx2">
              <a:lumMod val="75000"/>
            </a:schemeClr>
          </a:solidFill>
        </a:ln>
      </dgm:spPr>
      <dgm:t>
        <a:bodyPr/>
        <a:lstStyle/>
        <a:p>
          <a:pPr>
            <a:buFontTx/>
            <a:buChar char="••"/>
          </a:pPr>
          <a:r>
            <a:rPr lang="en-IN" dirty="0">
              <a:solidFill>
                <a:schemeClr val="bg2">
                  <a:lumMod val="25000"/>
                </a:schemeClr>
              </a:solidFill>
              <a:latin typeface="Tw Cen MT" panose="020B0602020104020603" pitchFamily="34" charset="0"/>
              <a:ea typeface="Cambria" panose="02040503050406030204" pitchFamily="18" charset="0"/>
            </a:rPr>
            <a:t>Supplies on which tax is payable under Reverse Charge</a:t>
          </a:r>
          <a:endParaRPr lang="en-US" dirty="0">
            <a:solidFill>
              <a:schemeClr val="bg2">
                <a:lumMod val="25000"/>
              </a:schemeClr>
            </a:solidFill>
            <a:latin typeface="Tw Cen MT" panose="020B0602020104020603" pitchFamily="34" charset="0"/>
            <a:ea typeface="Cambria" panose="02040503050406030204" pitchFamily="18" charset="0"/>
          </a:endParaRPr>
        </a:p>
      </dgm:t>
    </dgm:pt>
    <dgm:pt modelId="{0683D60A-89EA-493F-9398-D5565F647A10}" type="parTrans" cxnId="{73C8C9C4-7941-4699-B459-6F74FFCCB3B4}">
      <dgm:prSet/>
      <dgm:spPr/>
      <dgm:t>
        <a:bodyPr/>
        <a:lstStyle/>
        <a:p>
          <a:endParaRPr lang="en-US">
            <a:latin typeface="Tw Cen MT" panose="020B0602020104020603" pitchFamily="34" charset="0"/>
            <a:ea typeface="Cambria" panose="02040503050406030204" pitchFamily="18" charset="0"/>
          </a:endParaRPr>
        </a:p>
      </dgm:t>
    </dgm:pt>
    <dgm:pt modelId="{D531A7BB-B5A8-489B-BE72-7CAF707177F1}" type="sibTrans" cxnId="{73C8C9C4-7941-4699-B459-6F74FFCCB3B4}">
      <dgm:prSet/>
      <dgm:spPr/>
      <dgm:t>
        <a:bodyPr/>
        <a:lstStyle/>
        <a:p>
          <a:endParaRPr lang="en-US">
            <a:latin typeface="Tw Cen MT" panose="020B0602020104020603" pitchFamily="34" charset="0"/>
            <a:ea typeface="Cambria" panose="02040503050406030204" pitchFamily="18" charset="0"/>
          </a:endParaRPr>
        </a:p>
      </dgm:t>
    </dgm:pt>
    <dgm:pt modelId="{36E37209-FE39-4CD4-978F-35D2F4C2A30B}">
      <dgm:prSet phldrT="[Text]"/>
      <dgm:spPr>
        <a:noFill/>
        <a:ln>
          <a:solidFill>
            <a:schemeClr val="tx2">
              <a:lumMod val="75000"/>
            </a:schemeClr>
          </a:solidFill>
        </a:ln>
      </dgm:spPr>
      <dgm:t>
        <a:bodyPr/>
        <a:lstStyle/>
        <a:p>
          <a:r>
            <a:rPr lang="en-IN" dirty="0">
              <a:solidFill>
                <a:schemeClr val="bg2">
                  <a:lumMod val="25000"/>
                </a:schemeClr>
              </a:solidFill>
              <a:latin typeface="Tw Cen MT" panose="020B0602020104020603" pitchFamily="34" charset="0"/>
              <a:ea typeface="Cambria" panose="02040503050406030204" pitchFamily="18" charset="0"/>
            </a:rPr>
            <a:t>Supplies made for non-consideration (Schedule I) </a:t>
          </a:r>
          <a:endParaRPr lang="en-US" dirty="0">
            <a:solidFill>
              <a:schemeClr val="bg2">
                <a:lumMod val="25000"/>
              </a:schemeClr>
            </a:solidFill>
            <a:latin typeface="Tw Cen MT" panose="020B0602020104020603" pitchFamily="34" charset="0"/>
            <a:ea typeface="Cambria" panose="02040503050406030204" pitchFamily="18" charset="0"/>
          </a:endParaRPr>
        </a:p>
      </dgm:t>
    </dgm:pt>
    <dgm:pt modelId="{55543A9A-9494-48A6-A0C1-D33500C2CEDB}" type="parTrans" cxnId="{3D6B63D3-C989-4EE1-AF8A-FF64EFF75C84}">
      <dgm:prSet/>
      <dgm:spPr/>
      <dgm:t>
        <a:bodyPr/>
        <a:lstStyle/>
        <a:p>
          <a:endParaRPr lang="en-US">
            <a:latin typeface="Tw Cen MT" panose="020B0602020104020603" pitchFamily="34" charset="0"/>
            <a:ea typeface="Cambria" panose="02040503050406030204" pitchFamily="18" charset="0"/>
          </a:endParaRPr>
        </a:p>
      </dgm:t>
    </dgm:pt>
    <dgm:pt modelId="{6E6E7726-1FA1-46BE-AACA-46B9C8A7214A}" type="sibTrans" cxnId="{3D6B63D3-C989-4EE1-AF8A-FF64EFF75C84}">
      <dgm:prSet/>
      <dgm:spPr/>
      <dgm:t>
        <a:bodyPr/>
        <a:lstStyle/>
        <a:p>
          <a:endParaRPr lang="en-US">
            <a:latin typeface="Tw Cen MT" panose="020B0602020104020603" pitchFamily="34" charset="0"/>
            <a:ea typeface="Cambria" panose="02040503050406030204" pitchFamily="18" charset="0"/>
          </a:endParaRPr>
        </a:p>
      </dgm:t>
    </dgm:pt>
    <dgm:pt modelId="{4B912E05-DDB5-4478-AF18-55E226073D70}">
      <dgm:prSet phldrT="[Text]"/>
      <dgm:spPr>
        <a:noFill/>
        <a:ln>
          <a:solidFill>
            <a:schemeClr val="tx2">
              <a:lumMod val="75000"/>
            </a:schemeClr>
          </a:solidFill>
        </a:ln>
      </dgm:spPr>
      <dgm:t>
        <a:bodyPr/>
        <a:lstStyle/>
        <a:p>
          <a:r>
            <a:rPr lang="en-IN" dirty="0">
              <a:solidFill>
                <a:schemeClr val="bg2">
                  <a:lumMod val="25000"/>
                </a:schemeClr>
              </a:solidFill>
              <a:latin typeface="Tw Cen MT" panose="020B0602020104020603" pitchFamily="34" charset="0"/>
              <a:ea typeface="Cambria" panose="02040503050406030204" pitchFamily="18" charset="0"/>
            </a:rPr>
            <a:t>Value of supplies  which has been paid by the recipient on behalf of supplier</a:t>
          </a:r>
          <a:endParaRPr lang="en-US" dirty="0">
            <a:solidFill>
              <a:schemeClr val="bg2">
                <a:lumMod val="25000"/>
              </a:schemeClr>
            </a:solidFill>
            <a:latin typeface="Tw Cen MT" panose="020B0602020104020603" pitchFamily="34" charset="0"/>
            <a:ea typeface="Cambria" panose="02040503050406030204" pitchFamily="18" charset="0"/>
          </a:endParaRPr>
        </a:p>
      </dgm:t>
    </dgm:pt>
    <dgm:pt modelId="{A08F0757-A147-4693-B90D-11DFC9CD7A22}" type="parTrans" cxnId="{6A139FD3-4ED6-4252-B014-27BDBB67D6CA}">
      <dgm:prSet/>
      <dgm:spPr/>
      <dgm:t>
        <a:bodyPr/>
        <a:lstStyle/>
        <a:p>
          <a:endParaRPr lang="en-US">
            <a:latin typeface="Tw Cen MT" panose="020B0602020104020603" pitchFamily="34" charset="0"/>
            <a:ea typeface="Cambria" panose="02040503050406030204" pitchFamily="18" charset="0"/>
          </a:endParaRPr>
        </a:p>
      </dgm:t>
    </dgm:pt>
    <dgm:pt modelId="{9EF44D8B-321B-468E-95E7-2057665A36EA}" type="sibTrans" cxnId="{6A139FD3-4ED6-4252-B014-27BDBB67D6CA}">
      <dgm:prSet/>
      <dgm:spPr/>
      <dgm:t>
        <a:bodyPr/>
        <a:lstStyle/>
        <a:p>
          <a:endParaRPr lang="en-US">
            <a:latin typeface="Tw Cen MT" panose="020B0602020104020603" pitchFamily="34" charset="0"/>
            <a:ea typeface="Cambria" panose="02040503050406030204" pitchFamily="18" charset="0"/>
          </a:endParaRPr>
        </a:p>
      </dgm:t>
    </dgm:pt>
    <dgm:pt modelId="{34B75A3E-AE14-4F7B-B90A-E6066F0B8EF2}" type="pres">
      <dgm:prSet presAssocID="{1C0A91EB-1E57-4BC8-A96B-3377EC641D11}" presName="hierChild1" presStyleCnt="0">
        <dgm:presLayoutVars>
          <dgm:orgChart val="1"/>
          <dgm:chPref val="1"/>
          <dgm:dir/>
          <dgm:animOne val="branch"/>
          <dgm:animLvl val="lvl"/>
          <dgm:resizeHandles/>
        </dgm:presLayoutVars>
      </dgm:prSet>
      <dgm:spPr/>
    </dgm:pt>
    <dgm:pt modelId="{CEBB6069-2C8F-4F49-9407-5E822E88E229}" type="pres">
      <dgm:prSet presAssocID="{5931EC79-DD8B-48E8-8A58-7287467C8ABF}" presName="hierRoot1" presStyleCnt="0">
        <dgm:presLayoutVars>
          <dgm:hierBranch val="init"/>
        </dgm:presLayoutVars>
      </dgm:prSet>
      <dgm:spPr/>
    </dgm:pt>
    <dgm:pt modelId="{16EC5EA8-4AE9-4744-8B0F-7E8990FA1578}" type="pres">
      <dgm:prSet presAssocID="{5931EC79-DD8B-48E8-8A58-7287467C8ABF}" presName="rootComposite1" presStyleCnt="0"/>
      <dgm:spPr/>
    </dgm:pt>
    <dgm:pt modelId="{6A1F5FFF-34FF-454D-A7F0-6E1B621D99AB}" type="pres">
      <dgm:prSet presAssocID="{5931EC79-DD8B-48E8-8A58-7287467C8ABF}" presName="rootText1" presStyleLbl="node0" presStyleIdx="0" presStyleCnt="1" custLinFactNeighborX="1127" custLinFactNeighborY="-5981">
        <dgm:presLayoutVars>
          <dgm:chPref val="3"/>
        </dgm:presLayoutVars>
      </dgm:prSet>
      <dgm:spPr/>
    </dgm:pt>
    <dgm:pt modelId="{E4D7C7D1-2CAA-4D1D-AC08-A67CC213F26E}" type="pres">
      <dgm:prSet presAssocID="{5931EC79-DD8B-48E8-8A58-7287467C8ABF}" presName="rootConnector1" presStyleLbl="node1" presStyleIdx="0" presStyleCnt="0"/>
      <dgm:spPr/>
    </dgm:pt>
    <dgm:pt modelId="{1FF16F1A-F374-4D19-AA0A-DB098EB5E2D1}" type="pres">
      <dgm:prSet presAssocID="{5931EC79-DD8B-48E8-8A58-7287467C8ABF}" presName="hierChild2" presStyleCnt="0"/>
      <dgm:spPr/>
    </dgm:pt>
    <dgm:pt modelId="{5F39FA3B-DC22-4C30-9A67-1082B7085012}" type="pres">
      <dgm:prSet presAssocID="{0683D60A-89EA-493F-9398-D5565F647A10}" presName="Name37" presStyleLbl="parChTrans1D2" presStyleIdx="0" presStyleCnt="3"/>
      <dgm:spPr/>
    </dgm:pt>
    <dgm:pt modelId="{7AACFE08-333F-4D1C-8A0E-3E7C4543777B}" type="pres">
      <dgm:prSet presAssocID="{1F8B42E2-BDDD-4D3D-9D27-56E7FFB2BA82}" presName="hierRoot2" presStyleCnt="0">
        <dgm:presLayoutVars>
          <dgm:hierBranch val="init"/>
        </dgm:presLayoutVars>
      </dgm:prSet>
      <dgm:spPr/>
    </dgm:pt>
    <dgm:pt modelId="{156D0073-9F7D-4428-80FD-D5BE53DFC083}" type="pres">
      <dgm:prSet presAssocID="{1F8B42E2-BDDD-4D3D-9D27-56E7FFB2BA82}" presName="rootComposite" presStyleCnt="0"/>
      <dgm:spPr/>
    </dgm:pt>
    <dgm:pt modelId="{AC6EACCD-B25D-4D89-9B08-9B247EA5BC9F}" type="pres">
      <dgm:prSet presAssocID="{1F8B42E2-BDDD-4D3D-9D27-56E7FFB2BA82}" presName="rootText" presStyleLbl="node2" presStyleIdx="0" presStyleCnt="3" custLinFactNeighborX="-23" custLinFactNeighborY="-1211">
        <dgm:presLayoutVars>
          <dgm:chPref val="3"/>
        </dgm:presLayoutVars>
      </dgm:prSet>
      <dgm:spPr/>
    </dgm:pt>
    <dgm:pt modelId="{8F8F3391-90C9-4C22-B7AF-FBD6C96FA3D2}" type="pres">
      <dgm:prSet presAssocID="{1F8B42E2-BDDD-4D3D-9D27-56E7FFB2BA82}" presName="rootConnector" presStyleLbl="node2" presStyleIdx="0" presStyleCnt="3"/>
      <dgm:spPr/>
    </dgm:pt>
    <dgm:pt modelId="{8D46B178-4751-40F8-90AA-F1A3801C6378}" type="pres">
      <dgm:prSet presAssocID="{1F8B42E2-BDDD-4D3D-9D27-56E7FFB2BA82}" presName="hierChild4" presStyleCnt="0"/>
      <dgm:spPr/>
    </dgm:pt>
    <dgm:pt modelId="{A274432E-69DF-4F83-AA47-8D43213A76CE}" type="pres">
      <dgm:prSet presAssocID="{1F8B42E2-BDDD-4D3D-9D27-56E7FFB2BA82}" presName="hierChild5" presStyleCnt="0"/>
      <dgm:spPr/>
    </dgm:pt>
    <dgm:pt modelId="{BF7567DB-2D50-4091-8F88-A20EAE151A18}" type="pres">
      <dgm:prSet presAssocID="{55543A9A-9494-48A6-A0C1-D33500C2CEDB}" presName="Name37" presStyleLbl="parChTrans1D2" presStyleIdx="1" presStyleCnt="3"/>
      <dgm:spPr/>
    </dgm:pt>
    <dgm:pt modelId="{5A724C45-8D10-4027-8A1A-D8C198DF980B}" type="pres">
      <dgm:prSet presAssocID="{36E37209-FE39-4CD4-978F-35D2F4C2A30B}" presName="hierRoot2" presStyleCnt="0">
        <dgm:presLayoutVars>
          <dgm:hierBranch val="init"/>
        </dgm:presLayoutVars>
      </dgm:prSet>
      <dgm:spPr/>
    </dgm:pt>
    <dgm:pt modelId="{3E489D10-0AC5-4812-8A01-428D3D90F3CB}" type="pres">
      <dgm:prSet presAssocID="{36E37209-FE39-4CD4-978F-35D2F4C2A30B}" presName="rootComposite" presStyleCnt="0"/>
      <dgm:spPr/>
    </dgm:pt>
    <dgm:pt modelId="{AE2E0FF3-5734-46F5-9073-B92FBCE720FB}" type="pres">
      <dgm:prSet presAssocID="{36E37209-FE39-4CD4-978F-35D2F4C2A30B}" presName="rootText" presStyleLbl="node2" presStyleIdx="1" presStyleCnt="3" custLinFactNeighborX="-23" custLinFactNeighborY="-3048">
        <dgm:presLayoutVars>
          <dgm:chPref val="3"/>
        </dgm:presLayoutVars>
      </dgm:prSet>
      <dgm:spPr/>
    </dgm:pt>
    <dgm:pt modelId="{54A41D44-A8AF-431A-A6B6-F54C42112426}" type="pres">
      <dgm:prSet presAssocID="{36E37209-FE39-4CD4-978F-35D2F4C2A30B}" presName="rootConnector" presStyleLbl="node2" presStyleIdx="1" presStyleCnt="3"/>
      <dgm:spPr/>
    </dgm:pt>
    <dgm:pt modelId="{4C6DF679-85AC-4D3D-97D7-F21E6A7D55E6}" type="pres">
      <dgm:prSet presAssocID="{36E37209-FE39-4CD4-978F-35D2F4C2A30B}" presName="hierChild4" presStyleCnt="0"/>
      <dgm:spPr/>
    </dgm:pt>
    <dgm:pt modelId="{1D5387C0-B82E-4839-8783-146D6B255681}" type="pres">
      <dgm:prSet presAssocID="{36E37209-FE39-4CD4-978F-35D2F4C2A30B}" presName="hierChild5" presStyleCnt="0"/>
      <dgm:spPr/>
    </dgm:pt>
    <dgm:pt modelId="{E1869FA9-B032-4B7F-88F3-69B078CF0BC6}" type="pres">
      <dgm:prSet presAssocID="{A08F0757-A147-4693-B90D-11DFC9CD7A22}" presName="Name37" presStyleLbl="parChTrans1D2" presStyleIdx="2" presStyleCnt="3"/>
      <dgm:spPr/>
    </dgm:pt>
    <dgm:pt modelId="{CE7D48B0-989E-482F-A668-3144A2630E1F}" type="pres">
      <dgm:prSet presAssocID="{4B912E05-DDB5-4478-AF18-55E226073D70}" presName="hierRoot2" presStyleCnt="0">
        <dgm:presLayoutVars>
          <dgm:hierBranch val="init"/>
        </dgm:presLayoutVars>
      </dgm:prSet>
      <dgm:spPr/>
    </dgm:pt>
    <dgm:pt modelId="{BED09E94-D862-488D-A95E-BF88FA531D7D}" type="pres">
      <dgm:prSet presAssocID="{4B912E05-DDB5-4478-AF18-55E226073D70}" presName="rootComposite" presStyleCnt="0"/>
      <dgm:spPr/>
    </dgm:pt>
    <dgm:pt modelId="{18AC5375-E31B-4307-8345-CEA4092A56C1}" type="pres">
      <dgm:prSet presAssocID="{4B912E05-DDB5-4478-AF18-55E226073D70}" presName="rootText" presStyleLbl="node2" presStyleIdx="2" presStyleCnt="3">
        <dgm:presLayoutVars>
          <dgm:chPref val="3"/>
        </dgm:presLayoutVars>
      </dgm:prSet>
      <dgm:spPr/>
    </dgm:pt>
    <dgm:pt modelId="{4FBA9D46-3008-4172-B534-1B01B9E9E72F}" type="pres">
      <dgm:prSet presAssocID="{4B912E05-DDB5-4478-AF18-55E226073D70}" presName="rootConnector" presStyleLbl="node2" presStyleIdx="2" presStyleCnt="3"/>
      <dgm:spPr/>
    </dgm:pt>
    <dgm:pt modelId="{52E54E5F-D31D-4697-83CC-9CE890D7A193}" type="pres">
      <dgm:prSet presAssocID="{4B912E05-DDB5-4478-AF18-55E226073D70}" presName="hierChild4" presStyleCnt="0"/>
      <dgm:spPr/>
    </dgm:pt>
    <dgm:pt modelId="{00F61096-F9DE-4B45-9D4C-2E58BCFEE74A}" type="pres">
      <dgm:prSet presAssocID="{4B912E05-DDB5-4478-AF18-55E226073D70}" presName="hierChild5" presStyleCnt="0"/>
      <dgm:spPr/>
    </dgm:pt>
    <dgm:pt modelId="{0CA74D8B-3D48-45BC-A2DA-FEE749699C6A}" type="pres">
      <dgm:prSet presAssocID="{5931EC79-DD8B-48E8-8A58-7287467C8ABF}" presName="hierChild3" presStyleCnt="0"/>
      <dgm:spPr/>
    </dgm:pt>
  </dgm:ptLst>
  <dgm:cxnLst>
    <dgm:cxn modelId="{06611868-025B-46C5-A87D-663687DFACEF}" type="presOf" srcId="{1C0A91EB-1E57-4BC8-A96B-3377EC641D11}" destId="{34B75A3E-AE14-4F7B-B90A-E6066F0B8EF2}" srcOrd="0" destOrd="0" presId="urn:microsoft.com/office/officeart/2005/8/layout/orgChart1"/>
    <dgm:cxn modelId="{8CAD4149-1553-4DEF-B568-0C9CE0C08B06}" type="presOf" srcId="{5931EC79-DD8B-48E8-8A58-7287467C8ABF}" destId="{6A1F5FFF-34FF-454D-A7F0-6E1B621D99AB}" srcOrd="0" destOrd="0" presId="urn:microsoft.com/office/officeart/2005/8/layout/orgChart1"/>
    <dgm:cxn modelId="{3BE20B77-D064-4B1A-95F8-1F38B3CF9A5F}" srcId="{1C0A91EB-1E57-4BC8-A96B-3377EC641D11}" destId="{5931EC79-DD8B-48E8-8A58-7287467C8ABF}" srcOrd="0" destOrd="0" parTransId="{6A3C3BD6-C4CA-4278-A88A-2A39FFDE5B43}" sibTransId="{B7BD45A1-D232-4622-8DB4-0D3DAD9ECFBE}"/>
    <dgm:cxn modelId="{3F69AD57-A80C-4AA7-A0E1-F6CAE92909E9}" type="presOf" srcId="{1F8B42E2-BDDD-4D3D-9D27-56E7FFB2BA82}" destId="{8F8F3391-90C9-4C22-B7AF-FBD6C96FA3D2}" srcOrd="1" destOrd="0" presId="urn:microsoft.com/office/officeart/2005/8/layout/orgChart1"/>
    <dgm:cxn modelId="{6F7A5C7A-51C7-4796-BFFC-D7C5DFBF4F72}" type="presOf" srcId="{5931EC79-DD8B-48E8-8A58-7287467C8ABF}" destId="{E4D7C7D1-2CAA-4D1D-AC08-A67CC213F26E}" srcOrd="1" destOrd="0" presId="urn:microsoft.com/office/officeart/2005/8/layout/orgChart1"/>
    <dgm:cxn modelId="{C2C8018D-A90E-4B5B-A1B2-C423743849A0}" type="presOf" srcId="{36E37209-FE39-4CD4-978F-35D2F4C2A30B}" destId="{54A41D44-A8AF-431A-A6B6-F54C42112426}" srcOrd="1" destOrd="0" presId="urn:microsoft.com/office/officeart/2005/8/layout/orgChart1"/>
    <dgm:cxn modelId="{8209328E-2E0B-428A-8000-515A90217433}" type="presOf" srcId="{36E37209-FE39-4CD4-978F-35D2F4C2A30B}" destId="{AE2E0FF3-5734-46F5-9073-B92FBCE720FB}" srcOrd="0" destOrd="0" presId="urn:microsoft.com/office/officeart/2005/8/layout/orgChart1"/>
    <dgm:cxn modelId="{446A3E9C-7773-4559-B0E2-C7122237FF04}" type="presOf" srcId="{A08F0757-A147-4693-B90D-11DFC9CD7A22}" destId="{E1869FA9-B032-4B7F-88F3-69B078CF0BC6}" srcOrd="0" destOrd="0" presId="urn:microsoft.com/office/officeart/2005/8/layout/orgChart1"/>
    <dgm:cxn modelId="{742CBCB6-B89E-4389-BCB5-8900E55E90FE}" type="presOf" srcId="{55543A9A-9494-48A6-A0C1-D33500C2CEDB}" destId="{BF7567DB-2D50-4091-8F88-A20EAE151A18}" srcOrd="0" destOrd="0" presId="urn:microsoft.com/office/officeart/2005/8/layout/orgChart1"/>
    <dgm:cxn modelId="{41009FC2-76D7-4C42-BF61-2E34F8943A25}" type="presOf" srcId="{4B912E05-DDB5-4478-AF18-55E226073D70}" destId="{18AC5375-E31B-4307-8345-CEA4092A56C1}" srcOrd="0" destOrd="0" presId="urn:microsoft.com/office/officeart/2005/8/layout/orgChart1"/>
    <dgm:cxn modelId="{73C8C9C4-7941-4699-B459-6F74FFCCB3B4}" srcId="{5931EC79-DD8B-48E8-8A58-7287467C8ABF}" destId="{1F8B42E2-BDDD-4D3D-9D27-56E7FFB2BA82}" srcOrd="0" destOrd="0" parTransId="{0683D60A-89EA-493F-9398-D5565F647A10}" sibTransId="{D531A7BB-B5A8-489B-BE72-7CAF707177F1}"/>
    <dgm:cxn modelId="{3D6B63D3-C989-4EE1-AF8A-FF64EFF75C84}" srcId="{5931EC79-DD8B-48E8-8A58-7287467C8ABF}" destId="{36E37209-FE39-4CD4-978F-35D2F4C2A30B}" srcOrd="1" destOrd="0" parTransId="{55543A9A-9494-48A6-A0C1-D33500C2CEDB}" sibTransId="{6E6E7726-1FA1-46BE-AACA-46B9C8A7214A}"/>
    <dgm:cxn modelId="{6A139FD3-4ED6-4252-B014-27BDBB67D6CA}" srcId="{5931EC79-DD8B-48E8-8A58-7287467C8ABF}" destId="{4B912E05-DDB5-4478-AF18-55E226073D70}" srcOrd="2" destOrd="0" parTransId="{A08F0757-A147-4693-B90D-11DFC9CD7A22}" sibTransId="{9EF44D8B-321B-468E-95E7-2057665A36EA}"/>
    <dgm:cxn modelId="{8CD051D9-7BA3-41DA-BFAD-468E9DBA6488}" type="presOf" srcId="{1F8B42E2-BDDD-4D3D-9D27-56E7FFB2BA82}" destId="{AC6EACCD-B25D-4D89-9B08-9B247EA5BC9F}" srcOrd="0" destOrd="0" presId="urn:microsoft.com/office/officeart/2005/8/layout/orgChart1"/>
    <dgm:cxn modelId="{455090F7-FB9E-46C2-8DA9-0B7DBCE60E5F}" type="presOf" srcId="{0683D60A-89EA-493F-9398-D5565F647A10}" destId="{5F39FA3B-DC22-4C30-9A67-1082B7085012}" srcOrd="0" destOrd="0" presId="urn:microsoft.com/office/officeart/2005/8/layout/orgChart1"/>
    <dgm:cxn modelId="{D1D02FFD-3699-4B83-AD77-B26E67E1ADF7}" type="presOf" srcId="{4B912E05-DDB5-4478-AF18-55E226073D70}" destId="{4FBA9D46-3008-4172-B534-1B01B9E9E72F}" srcOrd="1" destOrd="0" presId="urn:microsoft.com/office/officeart/2005/8/layout/orgChart1"/>
    <dgm:cxn modelId="{96150128-C28A-433F-B7CD-8FBA1D645634}" type="presParOf" srcId="{34B75A3E-AE14-4F7B-B90A-E6066F0B8EF2}" destId="{CEBB6069-2C8F-4F49-9407-5E822E88E229}" srcOrd="0" destOrd="0" presId="urn:microsoft.com/office/officeart/2005/8/layout/orgChart1"/>
    <dgm:cxn modelId="{53F2DBBF-5FD0-46C7-A2C8-82AA51C843B7}" type="presParOf" srcId="{CEBB6069-2C8F-4F49-9407-5E822E88E229}" destId="{16EC5EA8-4AE9-4744-8B0F-7E8990FA1578}" srcOrd="0" destOrd="0" presId="urn:microsoft.com/office/officeart/2005/8/layout/orgChart1"/>
    <dgm:cxn modelId="{A8414B9C-A898-4893-92E7-650133AE5B3A}" type="presParOf" srcId="{16EC5EA8-4AE9-4744-8B0F-7E8990FA1578}" destId="{6A1F5FFF-34FF-454D-A7F0-6E1B621D99AB}" srcOrd="0" destOrd="0" presId="urn:microsoft.com/office/officeart/2005/8/layout/orgChart1"/>
    <dgm:cxn modelId="{81D8D042-5639-4F54-BAAF-C179DA7D99DC}" type="presParOf" srcId="{16EC5EA8-4AE9-4744-8B0F-7E8990FA1578}" destId="{E4D7C7D1-2CAA-4D1D-AC08-A67CC213F26E}" srcOrd="1" destOrd="0" presId="urn:microsoft.com/office/officeart/2005/8/layout/orgChart1"/>
    <dgm:cxn modelId="{2593C987-01C2-438D-BA91-FE6A2E8C3E18}" type="presParOf" srcId="{CEBB6069-2C8F-4F49-9407-5E822E88E229}" destId="{1FF16F1A-F374-4D19-AA0A-DB098EB5E2D1}" srcOrd="1" destOrd="0" presId="urn:microsoft.com/office/officeart/2005/8/layout/orgChart1"/>
    <dgm:cxn modelId="{DB8562CE-6151-4E06-89F2-8469D60AA8F2}" type="presParOf" srcId="{1FF16F1A-F374-4D19-AA0A-DB098EB5E2D1}" destId="{5F39FA3B-DC22-4C30-9A67-1082B7085012}" srcOrd="0" destOrd="0" presId="urn:microsoft.com/office/officeart/2005/8/layout/orgChart1"/>
    <dgm:cxn modelId="{DF1CAAA7-3408-4CAD-8295-CE1A29F1EF77}" type="presParOf" srcId="{1FF16F1A-F374-4D19-AA0A-DB098EB5E2D1}" destId="{7AACFE08-333F-4D1C-8A0E-3E7C4543777B}" srcOrd="1" destOrd="0" presId="urn:microsoft.com/office/officeart/2005/8/layout/orgChart1"/>
    <dgm:cxn modelId="{334108F7-EA98-4E23-8606-B9352E76B24E}" type="presParOf" srcId="{7AACFE08-333F-4D1C-8A0E-3E7C4543777B}" destId="{156D0073-9F7D-4428-80FD-D5BE53DFC083}" srcOrd="0" destOrd="0" presId="urn:microsoft.com/office/officeart/2005/8/layout/orgChart1"/>
    <dgm:cxn modelId="{873C2A3D-2C90-4C14-AE9E-C7E8F83A4389}" type="presParOf" srcId="{156D0073-9F7D-4428-80FD-D5BE53DFC083}" destId="{AC6EACCD-B25D-4D89-9B08-9B247EA5BC9F}" srcOrd="0" destOrd="0" presId="urn:microsoft.com/office/officeart/2005/8/layout/orgChart1"/>
    <dgm:cxn modelId="{AD916BB7-8FDC-4515-AE98-0B255CB1B444}" type="presParOf" srcId="{156D0073-9F7D-4428-80FD-D5BE53DFC083}" destId="{8F8F3391-90C9-4C22-B7AF-FBD6C96FA3D2}" srcOrd="1" destOrd="0" presId="urn:microsoft.com/office/officeart/2005/8/layout/orgChart1"/>
    <dgm:cxn modelId="{219E7483-3462-4F77-9A6F-CAF7DCCBDA5C}" type="presParOf" srcId="{7AACFE08-333F-4D1C-8A0E-3E7C4543777B}" destId="{8D46B178-4751-40F8-90AA-F1A3801C6378}" srcOrd="1" destOrd="0" presId="urn:microsoft.com/office/officeart/2005/8/layout/orgChart1"/>
    <dgm:cxn modelId="{FC88337A-8D39-4AE8-BA0D-AFA4EEAB6E52}" type="presParOf" srcId="{7AACFE08-333F-4D1C-8A0E-3E7C4543777B}" destId="{A274432E-69DF-4F83-AA47-8D43213A76CE}" srcOrd="2" destOrd="0" presId="urn:microsoft.com/office/officeart/2005/8/layout/orgChart1"/>
    <dgm:cxn modelId="{406FE29C-193C-4E21-9C01-3D78ED31F4A8}" type="presParOf" srcId="{1FF16F1A-F374-4D19-AA0A-DB098EB5E2D1}" destId="{BF7567DB-2D50-4091-8F88-A20EAE151A18}" srcOrd="2" destOrd="0" presId="urn:microsoft.com/office/officeart/2005/8/layout/orgChart1"/>
    <dgm:cxn modelId="{9345DDB9-14F7-4F3F-AD7E-9930EEAE6F07}" type="presParOf" srcId="{1FF16F1A-F374-4D19-AA0A-DB098EB5E2D1}" destId="{5A724C45-8D10-4027-8A1A-D8C198DF980B}" srcOrd="3" destOrd="0" presId="urn:microsoft.com/office/officeart/2005/8/layout/orgChart1"/>
    <dgm:cxn modelId="{58F33530-B4C1-4BF6-99F5-E4C2ED5BE06C}" type="presParOf" srcId="{5A724C45-8D10-4027-8A1A-D8C198DF980B}" destId="{3E489D10-0AC5-4812-8A01-428D3D90F3CB}" srcOrd="0" destOrd="0" presId="urn:microsoft.com/office/officeart/2005/8/layout/orgChart1"/>
    <dgm:cxn modelId="{6ED162A3-9542-4421-89E6-6CBE42BE7DD1}" type="presParOf" srcId="{3E489D10-0AC5-4812-8A01-428D3D90F3CB}" destId="{AE2E0FF3-5734-46F5-9073-B92FBCE720FB}" srcOrd="0" destOrd="0" presId="urn:microsoft.com/office/officeart/2005/8/layout/orgChart1"/>
    <dgm:cxn modelId="{1F912ACC-2B01-472A-A86B-0F5B4A8E200A}" type="presParOf" srcId="{3E489D10-0AC5-4812-8A01-428D3D90F3CB}" destId="{54A41D44-A8AF-431A-A6B6-F54C42112426}" srcOrd="1" destOrd="0" presId="urn:microsoft.com/office/officeart/2005/8/layout/orgChart1"/>
    <dgm:cxn modelId="{B9AE2EC2-3492-4CDC-9250-8C5E08F1397F}" type="presParOf" srcId="{5A724C45-8D10-4027-8A1A-D8C198DF980B}" destId="{4C6DF679-85AC-4D3D-97D7-F21E6A7D55E6}" srcOrd="1" destOrd="0" presId="urn:microsoft.com/office/officeart/2005/8/layout/orgChart1"/>
    <dgm:cxn modelId="{03FE3F68-B8B7-43B7-B875-2F89D641A1AF}" type="presParOf" srcId="{5A724C45-8D10-4027-8A1A-D8C198DF980B}" destId="{1D5387C0-B82E-4839-8783-146D6B255681}" srcOrd="2" destOrd="0" presId="urn:microsoft.com/office/officeart/2005/8/layout/orgChart1"/>
    <dgm:cxn modelId="{61FDF199-B607-4CD3-960D-9C6227D29267}" type="presParOf" srcId="{1FF16F1A-F374-4D19-AA0A-DB098EB5E2D1}" destId="{E1869FA9-B032-4B7F-88F3-69B078CF0BC6}" srcOrd="4" destOrd="0" presId="urn:microsoft.com/office/officeart/2005/8/layout/orgChart1"/>
    <dgm:cxn modelId="{7EE9B1F6-2581-4EE3-9BC4-0BCE067CE9B0}" type="presParOf" srcId="{1FF16F1A-F374-4D19-AA0A-DB098EB5E2D1}" destId="{CE7D48B0-989E-482F-A668-3144A2630E1F}" srcOrd="5" destOrd="0" presId="urn:microsoft.com/office/officeart/2005/8/layout/orgChart1"/>
    <dgm:cxn modelId="{14837C5A-749F-4AA3-BDA3-02E7C0E389CC}" type="presParOf" srcId="{CE7D48B0-989E-482F-A668-3144A2630E1F}" destId="{BED09E94-D862-488D-A95E-BF88FA531D7D}" srcOrd="0" destOrd="0" presId="urn:microsoft.com/office/officeart/2005/8/layout/orgChart1"/>
    <dgm:cxn modelId="{39C3DE9E-90CC-4134-9163-7B26BA614A32}" type="presParOf" srcId="{BED09E94-D862-488D-A95E-BF88FA531D7D}" destId="{18AC5375-E31B-4307-8345-CEA4092A56C1}" srcOrd="0" destOrd="0" presId="urn:microsoft.com/office/officeart/2005/8/layout/orgChart1"/>
    <dgm:cxn modelId="{B4B08ED6-7173-417D-936E-1440B9E3A0B0}" type="presParOf" srcId="{BED09E94-D862-488D-A95E-BF88FA531D7D}" destId="{4FBA9D46-3008-4172-B534-1B01B9E9E72F}" srcOrd="1" destOrd="0" presId="urn:microsoft.com/office/officeart/2005/8/layout/orgChart1"/>
    <dgm:cxn modelId="{55D0A589-D0D9-4E07-BFFB-C36BDF4B04FE}" type="presParOf" srcId="{CE7D48B0-989E-482F-A668-3144A2630E1F}" destId="{52E54E5F-D31D-4697-83CC-9CE890D7A193}" srcOrd="1" destOrd="0" presId="urn:microsoft.com/office/officeart/2005/8/layout/orgChart1"/>
    <dgm:cxn modelId="{1AD0D42B-E40B-460D-8818-05EB6C90A2AC}" type="presParOf" srcId="{CE7D48B0-989E-482F-A668-3144A2630E1F}" destId="{00F61096-F9DE-4B45-9D4C-2E58BCFEE74A}" srcOrd="2" destOrd="0" presId="urn:microsoft.com/office/officeart/2005/8/layout/orgChart1"/>
    <dgm:cxn modelId="{DDF2C8BE-7DD3-4613-944F-5E71BD80F2D0}" type="presParOf" srcId="{CEBB6069-2C8F-4F49-9407-5E822E88E229}" destId="{0CA74D8B-3D48-45BC-A2DA-FEE749699C6A}"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E142FA50-344C-467B-8F79-92C89B0E375A}" type="doc">
      <dgm:prSet loTypeId="urn:microsoft.com/office/officeart/2005/8/layout/hierarchy1" loCatId="hierarchy" qsTypeId="urn:microsoft.com/office/officeart/2005/8/quickstyle/3d4" qsCatId="3D" csTypeId="urn:microsoft.com/office/officeart/2005/8/colors/accent0_2" csCatId="mainScheme" phldr="1"/>
      <dgm:spPr/>
      <dgm:t>
        <a:bodyPr/>
        <a:lstStyle/>
        <a:p>
          <a:endParaRPr lang="en-IN"/>
        </a:p>
      </dgm:t>
    </dgm:pt>
    <dgm:pt modelId="{9F259465-F53B-48A4-8853-9E7CAAEEA458}">
      <dgm:prSet phldrT="[Text]" custT="1"/>
      <dgm:spPr/>
      <dgm:t>
        <a:bodyPr/>
        <a:lstStyle/>
        <a:p>
          <a:r>
            <a:rPr lang="en-US" sz="1800" dirty="0">
              <a:latin typeface="+mj-lt"/>
              <a:ea typeface="Cambria Math" panose="02040503050406030204" pitchFamily="18" charset="0"/>
            </a:rPr>
            <a:t>G or S used for non-business &amp; business purpose</a:t>
          </a:r>
          <a:endParaRPr lang="en-IN" sz="1800" dirty="0">
            <a:latin typeface="+mj-lt"/>
          </a:endParaRPr>
        </a:p>
      </dgm:t>
    </dgm:pt>
    <dgm:pt modelId="{033E9263-F169-4E3D-A195-08DB417FE614}" type="parTrans" cxnId="{F2602BF1-7858-4C0C-A012-F16D76CCF398}">
      <dgm:prSet/>
      <dgm:spPr/>
      <dgm:t>
        <a:bodyPr/>
        <a:lstStyle/>
        <a:p>
          <a:endParaRPr lang="en-IN" sz="1800">
            <a:latin typeface="+mj-lt"/>
          </a:endParaRPr>
        </a:p>
      </dgm:t>
    </dgm:pt>
    <dgm:pt modelId="{876CD0F9-4D32-4417-819D-F5A720E30B0F}" type="sibTrans" cxnId="{F2602BF1-7858-4C0C-A012-F16D76CCF398}">
      <dgm:prSet/>
      <dgm:spPr/>
      <dgm:t>
        <a:bodyPr/>
        <a:lstStyle/>
        <a:p>
          <a:endParaRPr lang="en-IN" sz="1800">
            <a:latin typeface="+mj-lt"/>
          </a:endParaRPr>
        </a:p>
      </dgm:t>
    </dgm:pt>
    <dgm:pt modelId="{CCD61578-92E7-46E5-B5BD-F7DF63BFC3D1}">
      <dgm:prSet phldrT="[Text]" custT="1"/>
      <dgm:spPr/>
      <dgm:t>
        <a:bodyPr/>
        <a:lstStyle/>
        <a:p>
          <a:r>
            <a:rPr lang="en-US" sz="1800" dirty="0">
              <a:latin typeface="+mj-lt"/>
              <a:ea typeface="Cambria Math" panose="02040503050406030204" pitchFamily="18" charset="0"/>
            </a:rPr>
            <a:t>G or S used for taxable supplies including zero-rated &amp; exempt supplies</a:t>
          </a:r>
          <a:endParaRPr lang="en-IN" sz="1800" dirty="0">
            <a:latin typeface="+mj-lt"/>
          </a:endParaRPr>
        </a:p>
      </dgm:t>
    </dgm:pt>
    <dgm:pt modelId="{1DAB1736-D2D9-4656-9568-A60E640275E1}" type="parTrans" cxnId="{7ACCA723-EE52-4AB2-955C-CB8B1FACC2DC}">
      <dgm:prSet/>
      <dgm:spPr/>
      <dgm:t>
        <a:bodyPr/>
        <a:lstStyle/>
        <a:p>
          <a:endParaRPr lang="en-IN" sz="1800">
            <a:latin typeface="+mj-lt"/>
          </a:endParaRPr>
        </a:p>
      </dgm:t>
    </dgm:pt>
    <dgm:pt modelId="{3B6588E8-893B-4E60-9AEA-B067D03ECEB5}" type="sibTrans" cxnId="{7ACCA723-EE52-4AB2-955C-CB8B1FACC2DC}">
      <dgm:prSet/>
      <dgm:spPr/>
      <dgm:t>
        <a:bodyPr/>
        <a:lstStyle/>
        <a:p>
          <a:endParaRPr lang="en-IN" sz="1800">
            <a:latin typeface="+mj-lt"/>
          </a:endParaRPr>
        </a:p>
      </dgm:t>
    </dgm:pt>
    <dgm:pt modelId="{8059D094-88FE-4EBE-AE98-6C2A71A58283}">
      <dgm:prSet custT="1"/>
      <dgm:spPr/>
      <dgm:t>
        <a:bodyPr/>
        <a:lstStyle/>
        <a:p>
          <a:r>
            <a:rPr lang="en-US" sz="1800" dirty="0">
              <a:latin typeface="+mj-lt"/>
              <a:ea typeface="Cambria Math" panose="02040503050406030204" pitchFamily="18" charset="0"/>
            </a:rPr>
            <a:t>Inclusions in the value of Exempt supply</a:t>
          </a:r>
          <a:endParaRPr lang="en-IN" sz="1800" dirty="0">
            <a:latin typeface="+mj-lt"/>
          </a:endParaRPr>
        </a:p>
      </dgm:t>
    </dgm:pt>
    <dgm:pt modelId="{F183A407-A2BB-4AD2-AF6E-CCBF59C87E84}" type="parTrans" cxnId="{0E1F074B-55E7-403A-A83C-96AC0F613769}">
      <dgm:prSet/>
      <dgm:spPr/>
      <dgm:t>
        <a:bodyPr/>
        <a:lstStyle/>
        <a:p>
          <a:endParaRPr lang="en-IN" sz="1800">
            <a:latin typeface="+mj-lt"/>
          </a:endParaRPr>
        </a:p>
      </dgm:t>
    </dgm:pt>
    <dgm:pt modelId="{8D794298-4CD6-42B6-911C-D4C00E72674D}" type="sibTrans" cxnId="{0E1F074B-55E7-403A-A83C-96AC0F613769}">
      <dgm:prSet/>
      <dgm:spPr/>
      <dgm:t>
        <a:bodyPr/>
        <a:lstStyle/>
        <a:p>
          <a:endParaRPr lang="en-IN" sz="1800">
            <a:latin typeface="+mj-lt"/>
          </a:endParaRPr>
        </a:p>
      </dgm:t>
    </dgm:pt>
    <dgm:pt modelId="{BAB1A1E2-8B41-43CD-951F-0D230E04E1BD}">
      <dgm:prSet custT="1"/>
      <dgm:spPr/>
      <dgm:t>
        <a:bodyPr/>
        <a:lstStyle/>
        <a:p>
          <a:r>
            <a:rPr lang="en-US" sz="1800" dirty="0">
              <a:latin typeface="+mj-lt"/>
              <a:ea typeface="Cambria Math" panose="02040503050406030204" pitchFamily="18" charset="0"/>
            </a:rPr>
            <a:t>Banking Company including NBFC</a:t>
          </a:r>
          <a:endParaRPr lang="en-IN" sz="1800" dirty="0">
            <a:latin typeface="+mj-lt"/>
          </a:endParaRPr>
        </a:p>
      </dgm:t>
    </dgm:pt>
    <dgm:pt modelId="{802A9FD4-47AC-4678-BB27-717830BEB2C3}" type="parTrans" cxnId="{658E46EA-4732-46E5-989E-E00E37222105}">
      <dgm:prSet/>
      <dgm:spPr/>
      <dgm:t>
        <a:bodyPr/>
        <a:lstStyle/>
        <a:p>
          <a:endParaRPr lang="en-IN" sz="1800">
            <a:latin typeface="+mj-lt"/>
          </a:endParaRPr>
        </a:p>
      </dgm:t>
    </dgm:pt>
    <dgm:pt modelId="{D9DE7BEF-F36D-432C-A3A4-8B8ED212576F}" type="sibTrans" cxnId="{658E46EA-4732-46E5-989E-E00E37222105}">
      <dgm:prSet/>
      <dgm:spPr/>
      <dgm:t>
        <a:bodyPr/>
        <a:lstStyle/>
        <a:p>
          <a:endParaRPr lang="en-IN" sz="1800">
            <a:latin typeface="+mj-lt"/>
          </a:endParaRPr>
        </a:p>
      </dgm:t>
    </dgm:pt>
    <dgm:pt modelId="{F8210196-01CE-4AF0-A58B-C0B42A6777F2}">
      <dgm:prSet custT="1"/>
      <dgm:spPr/>
      <dgm:t>
        <a:bodyPr/>
        <a:lstStyle/>
        <a:p>
          <a:r>
            <a:rPr lang="en-IN" sz="1800" dirty="0">
              <a:latin typeface="+mj-lt"/>
            </a:rPr>
            <a:t>Blocked Credit</a:t>
          </a:r>
        </a:p>
      </dgm:t>
    </dgm:pt>
    <dgm:pt modelId="{FECEB3F8-41DF-41A5-9A33-FBF63CCE2E59}" type="parTrans" cxnId="{DC6FA104-8AA9-4B78-ADE4-6B085252B73A}">
      <dgm:prSet/>
      <dgm:spPr/>
      <dgm:t>
        <a:bodyPr/>
        <a:lstStyle/>
        <a:p>
          <a:endParaRPr lang="en-IN" sz="1800">
            <a:latin typeface="+mj-lt"/>
          </a:endParaRPr>
        </a:p>
      </dgm:t>
    </dgm:pt>
    <dgm:pt modelId="{D13A7BBA-664C-49F9-AAE9-81AACE62F861}" type="sibTrans" cxnId="{DC6FA104-8AA9-4B78-ADE4-6B085252B73A}">
      <dgm:prSet/>
      <dgm:spPr/>
      <dgm:t>
        <a:bodyPr/>
        <a:lstStyle/>
        <a:p>
          <a:endParaRPr lang="en-IN" sz="1800">
            <a:latin typeface="+mj-lt"/>
          </a:endParaRPr>
        </a:p>
      </dgm:t>
    </dgm:pt>
    <dgm:pt modelId="{15D1FAD9-EDEB-49EF-A319-BE1C22D5D500}">
      <dgm:prSet phldrT="[Text]" custT="1"/>
      <dgm:spPr/>
      <dgm:t>
        <a:bodyPr/>
        <a:lstStyle/>
        <a:p>
          <a:r>
            <a:rPr lang="en-US" sz="1800" dirty="0">
              <a:latin typeface="+mj-lt"/>
              <a:ea typeface="Cambria Math" panose="02040503050406030204" pitchFamily="18" charset="0"/>
            </a:rPr>
            <a:t>Section 17</a:t>
          </a:r>
          <a:endParaRPr lang="en-IN" sz="1800" dirty="0">
            <a:latin typeface="+mj-lt"/>
          </a:endParaRPr>
        </a:p>
      </dgm:t>
    </dgm:pt>
    <dgm:pt modelId="{9F3CAF58-C4D7-405D-AC16-0FB89CD99321}" type="sibTrans" cxnId="{8EE3B413-3EB7-4AA5-9C58-8CEFBA67EED6}">
      <dgm:prSet/>
      <dgm:spPr/>
      <dgm:t>
        <a:bodyPr/>
        <a:lstStyle/>
        <a:p>
          <a:endParaRPr lang="en-IN" sz="1800">
            <a:latin typeface="+mj-lt"/>
          </a:endParaRPr>
        </a:p>
      </dgm:t>
    </dgm:pt>
    <dgm:pt modelId="{12B5DCBB-4B02-45F7-B47F-1309C3AB151C}" type="parTrans" cxnId="{8EE3B413-3EB7-4AA5-9C58-8CEFBA67EED6}">
      <dgm:prSet/>
      <dgm:spPr/>
      <dgm:t>
        <a:bodyPr/>
        <a:lstStyle/>
        <a:p>
          <a:endParaRPr lang="en-IN" sz="1800">
            <a:latin typeface="+mj-lt"/>
          </a:endParaRPr>
        </a:p>
      </dgm:t>
    </dgm:pt>
    <dgm:pt modelId="{4D813CA2-4D85-4D40-A348-44C7FEDEDDBA}" type="pres">
      <dgm:prSet presAssocID="{E142FA50-344C-467B-8F79-92C89B0E375A}" presName="hierChild1" presStyleCnt="0">
        <dgm:presLayoutVars>
          <dgm:chPref val="1"/>
          <dgm:dir/>
          <dgm:animOne val="branch"/>
          <dgm:animLvl val="lvl"/>
          <dgm:resizeHandles/>
        </dgm:presLayoutVars>
      </dgm:prSet>
      <dgm:spPr/>
    </dgm:pt>
    <dgm:pt modelId="{3BEE6FDB-EE5B-4118-88CF-C24E9C430E2C}" type="pres">
      <dgm:prSet presAssocID="{15D1FAD9-EDEB-49EF-A319-BE1C22D5D500}" presName="hierRoot1" presStyleCnt="0"/>
      <dgm:spPr/>
    </dgm:pt>
    <dgm:pt modelId="{FE23AC59-EF93-48F0-BE36-0F1CC819B272}" type="pres">
      <dgm:prSet presAssocID="{15D1FAD9-EDEB-49EF-A319-BE1C22D5D500}" presName="composite" presStyleCnt="0"/>
      <dgm:spPr/>
    </dgm:pt>
    <dgm:pt modelId="{F664D0F6-D54D-4375-B63F-FB04A8759453}" type="pres">
      <dgm:prSet presAssocID="{15D1FAD9-EDEB-49EF-A319-BE1C22D5D500}" presName="background" presStyleLbl="node0" presStyleIdx="0" presStyleCnt="1"/>
      <dgm:spPr>
        <a:prstGeom prst="flowChartAlternateProcess">
          <a:avLst/>
        </a:prstGeom>
      </dgm:spPr>
    </dgm:pt>
    <dgm:pt modelId="{C02653B1-3A3A-4502-B3A2-F5FA4296ABC4}" type="pres">
      <dgm:prSet presAssocID="{15D1FAD9-EDEB-49EF-A319-BE1C22D5D500}" presName="text" presStyleLbl="fgAcc0" presStyleIdx="0" presStyleCnt="1" custScaleX="246315" custScaleY="159009" custLinFactNeighborY="-12747">
        <dgm:presLayoutVars>
          <dgm:chPref val="3"/>
        </dgm:presLayoutVars>
      </dgm:prSet>
      <dgm:spPr/>
    </dgm:pt>
    <dgm:pt modelId="{8CA6087F-EF0D-4543-9750-0D7F411E8ED2}" type="pres">
      <dgm:prSet presAssocID="{15D1FAD9-EDEB-49EF-A319-BE1C22D5D500}" presName="hierChild2" presStyleCnt="0"/>
      <dgm:spPr/>
    </dgm:pt>
    <dgm:pt modelId="{ED82656D-6741-448A-9E17-4A7BE31B59AE}" type="pres">
      <dgm:prSet presAssocID="{033E9263-F169-4E3D-A195-08DB417FE614}" presName="Name10" presStyleLbl="parChTrans1D2" presStyleIdx="0" presStyleCnt="5"/>
      <dgm:spPr/>
    </dgm:pt>
    <dgm:pt modelId="{ABB3BEEA-4221-432D-934B-65D7CBF726D0}" type="pres">
      <dgm:prSet presAssocID="{9F259465-F53B-48A4-8853-9E7CAAEEA458}" presName="hierRoot2" presStyleCnt="0"/>
      <dgm:spPr/>
    </dgm:pt>
    <dgm:pt modelId="{4BF109B4-D17E-4758-BCC3-66DF8C777A02}" type="pres">
      <dgm:prSet presAssocID="{9F259465-F53B-48A4-8853-9E7CAAEEA458}" presName="composite2" presStyleCnt="0"/>
      <dgm:spPr/>
    </dgm:pt>
    <dgm:pt modelId="{583C88C8-9294-4EF6-AF1E-036B3E99D532}" type="pres">
      <dgm:prSet presAssocID="{9F259465-F53B-48A4-8853-9E7CAAEEA458}" presName="background2" presStyleLbl="node2" presStyleIdx="0" presStyleCnt="5"/>
      <dgm:spPr/>
    </dgm:pt>
    <dgm:pt modelId="{6A4197EF-D841-47B5-8645-D48B3F9BD928}" type="pres">
      <dgm:prSet presAssocID="{9F259465-F53B-48A4-8853-9E7CAAEEA458}" presName="text2" presStyleLbl="fgAcc2" presStyleIdx="0" presStyleCnt="5" custScaleX="207235" custScaleY="209274" custLinFactNeighborY="-9105">
        <dgm:presLayoutVars>
          <dgm:chPref val="3"/>
        </dgm:presLayoutVars>
      </dgm:prSet>
      <dgm:spPr/>
    </dgm:pt>
    <dgm:pt modelId="{10856D67-E883-4FBB-A51F-5A3140C9FDF2}" type="pres">
      <dgm:prSet presAssocID="{9F259465-F53B-48A4-8853-9E7CAAEEA458}" presName="hierChild3" presStyleCnt="0"/>
      <dgm:spPr/>
    </dgm:pt>
    <dgm:pt modelId="{7B272A9B-3294-475B-AB42-BF010B5BFB97}" type="pres">
      <dgm:prSet presAssocID="{1DAB1736-D2D9-4656-9568-A60E640275E1}" presName="Name10" presStyleLbl="parChTrans1D2" presStyleIdx="1" presStyleCnt="5"/>
      <dgm:spPr/>
    </dgm:pt>
    <dgm:pt modelId="{27133CDD-1877-49A3-A4DA-9C36AAFBA4FD}" type="pres">
      <dgm:prSet presAssocID="{CCD61578-92E7-46E5-B5BD-F7DF63BFC3D1}" presName="hierRoot2" presStyleCnt="0"/>
      <dgm:spPr/>
    </dgm:pt>
    <dgm:pt modelId="{598218F2-960C-46A3-96DD-89C94FCAEB45}" type="pres">
      <dgm:prSet presAssocID="{CCD61578-92E7-46E5-B5BD-F7DF63BFC3D1}" presName="composite2" presStyleCnt="0"/>
      <dgm:spPr/>
    </dgm:pt>
    <dgm:pt modelId="{CCAC4BF4-FA1B-4CF1-85FE-BFFBCC85EA97}" type="pres">
      <dgm:prSet presAssocID="{CCD61578-92E7-46E5-B5BD-F7DF63BFC3D1}" presName="background2" presStyleLbl="node2" presStyleIdx="1" presStyleCnt="5"/>
      <dgm:spPr/>
    </dgm:pt>
    <dgm:pt modelId="{139054C6-652C-4E0B-8B40-2D6A5B6166AA}" type="pres">
      <dgm:prSet presAssocID="{CCD61578-92E7-46E5-B5BD-F7DF63BFC3D1}" presName="text2" presStyleLbl="fgAcc2" presStyleIdx="1" presStyleCnt="5" custScaleX="207224" custScaleY="211922" custLinFactNeighborY="-9105">
        <dgm:presLayoutVars>
          <dgm:chPref val="3"/>
        </dgm:presLayoutVars>
      </dgm:prSet>
      <dgm:spPr/>
    </dgm:pt>
    <dgm:pt modelId="{600856D3-5A1D-4162-8A97-A9DF61921EA6}" type="pres">
      <dgm:prSet presAssocID="{CCD61578-92E7-46E5-B5BD-F7DF63BFC3D1}" presName="hierChild3" presStyleCnt="0"/>
      <dgm:spPr/>
    </dgm:pt>
    <dgm:pt modelId="{7846B610-8531-4202-BDF0-1F96661949A2}" type="pres">
      <dgm:prSet presAssocID="{F183A407-A2BB-4AD2-AF6E-CCBF59C87E84}" presName="Name10" presStyleLbl="parChTrans1D2" presStyleIdx="2" presStyleCnt="5"/>
      <dgm:spPr/>
    </dgm:pt>
    <dgm:pt modelId="{31EB7B63-FAF1-455E-AAA9-BCD99CA645FA}" type="pres">
      <dgm:prSet presAssocID="{8059D094-88FE-4EBE-AE98-6C2A71A58283}" presName="hierRoot2" presStyleCnt="0"/>
      <dgm:spPr/>
    </dgm:pt>
    <dgm:pt modelId="{22E175E0-8324-4777-85EA-94902667C5E2}" type="pres">
      <dgm:prSet presAssocID="{8059D094-88FE-4EBE-AE98-6C2A71A58283}" presName="composite2" presStyleCnt="0"/>
      <dgm:spPr/>
    </dgm:pt>
    <dgm:pt modelId="{403494EC-8933-4C11-A3BD-E011F01C7FF5}" type="pres">
      <dgm:prSet presAssocID="{8059D094-88FE-4EBE-AE98-6C2A71A58283}" presName="background2" presStyleLbl="node2" presStyleIdx="2" presStyleCnt="5"/>
      <dgm:spPr/>
    </dgm:pt>
    <dgm:pt modelId="{0E1CD7CD-F923-4843-802A-27743C518D27}" type="pres">
      <dgm:prSet presAssocID="{8059D094-88FE-4EBE-AE98-6C2A71A58283}" presName="text2" presStyleLbl="fgAcc2" presStyleIdx="2" presStyleCnt="5" custScaleX="135156" custScaleY="220850" custLinFactNeighborX="4689" custLinFactNeighborY="-9105">
        <dgm:presLayoutVars>
          <dgm:chPref val="3"/>
        </dgm:presLayoutVars>
      </dgm:prSet>
      <dgm:spPr/>
    </dgm:pt>
    <dgm:pt modelId="{F6B22BC9-3454-4D46-A821-F8A7B7160B7E}" type="pres">
      <dgm:prSet presAssocID="{8059D094-88FE-4EBE-AE98-6C2A71A58283}" presName="hierChild3" presStyleCnt="0"/>
      <dgm:spPr/>
    </dgm:pt>
    <dgm:pt modelId="{3500F193-C383-40A1-8308-896A8F48A306}" type="pres">
      <dgm:prSet presAssocID="{802A9FD4-47AC-4678-BB27-717830BEB2C3}" presName="Name10" presStyleLbl="parChTrans1D2" presStyleIdx="3" presStyleCnt="5"/>
      <dgm:spPr/>
    </dgm:pt>
    <dgm:pt modelId="{1CA4067D-F843-41EB-8042-B56EB8D06ED2}" type="pres">
      <dgm:prSet presAssocID="{BAB1A1E2-8B41-43CD-951F-0D230E04E1BD}" presName="hierRoot2" presStyleCnt="0"/>
      <dgm:spPr/>
    </dgm:pt>
    <dgm:pt modelId="{7A00438E-3C26-4816-8BCA-E86B6C13A9C3}" type="pres">
      <dgm:prSet presAssocID="{BAB1A1E2-8B41-43CD-951F-0D230E04E1BD}" presName="composite2" presStyleCnt="0"/>
      <dgm:spPr/>
    </dgm:pt>
    <dgm:pt modelId="{6DDC651E-233F-4714-863B-FD7135F0A47D}" type="pres">
      <dgm:prSet presAssocID="{BAB1A1E2-8B41-43CD-951F-0D230E04E1BD}" presName="background2" presStyleLbl="node2" presStyleIdx="3" presStyleCnt="5"/>
      <dgm:spPr/>
    </dgm:pt>
    <dgm:pt modelId="{952FCB9D-B50C-4D32-B3D8-8B5C76F8CD93}" type="pres">
      <dgm:prSet presAssocID="{BAB1A1E2-8B41-43CD-951F-0D230E04E1BD}" presName="text2" presStyleLbl="fgAcc2" presStyleIdx="3" presStyleCnt="5" custScaleX="160989" custScaleY="233306" custLinFactNeighborX="-6406" custLinFactNeighborY="-9105">
        <dgm:presLayoutVars>
          <dgm:chPref val="3"/>
        </dgm:presLayoutVars>
      </dgm:prSet>
      <dgm:spPr/>
    </dgm:pt>
    <dgm:pt modelId="{CDFF7D8D-686A-48EA-A5B1-4BABB45D12A7}" type="pres">
      <dgm:prSet presAssocID="{BAB1A1E2-8B41-43CD-951F-0D230E04E1BD}" presName="hierChild3" presStyleCnt="0"/>
      <dgm:spPr/>
    </dgm:pt>
    <dgm:pt modelId="{E280CBDE-6187-40CE-A3CC-CC86C6AAB705}" type="pres">
      <dgm:prSet presAssocID="{FECEB3F8-41DF-41A5-9A33-FBF63CCE2E59}" presName="Name10" presStyleLbl="parChTrans1D2" presStyleIdx="4" presStyleCnt="5"/>
      <dgm:spPr/>
    </dgm:pt>
    <dgm:pt modelId="{19135971-755D-45B1-9B17-4D93FB3A2C96}" type="pres">
      <dgm:prSet presAssocID="{F8210196-01CE-4AF0-A58B-C0B42A6777F2}" presName="hierRoot2" presStyleCnt="0"/>
      <dgm:spPr/>
    </dgm:pt>
    <dgm:pt modelId="{2D1A71C7-B968-44D5-A517-46BAD9B49B22}" type="pres">
      <dgm:prSet presAssocID="{F8210196-01CE-4AF0-A58B-C0B42A6777F2}" presName="composite2" presStyleCnt="0"/>
      <dgm:spPr/>
    </dgm:pt>
    <dgm:pt modelId="{C70C46AD-55C7-470B-9B5C-1556A1E2A520}" type="pres">
      <dgm:prSet presAssocID="{F8210196-01CE-4AF0-A58B-C0B42A6777F2}" presName="background2" presStyleLbl="node2" presStyleIdx="4" presStyleCnt="5"/>
      <dgm:spPr/>
    </dgm:pt>
    <dgm:pt modelId="{3C488F83-FBCF-4DE8-A6DF-C48E5B031DA3}" type="pres">
      <dgm:prSet presAssocID="{F8210196-01CE-4AF0-A58B-C0B42A6777F2}" presName="text2" presStyleLbl="fgAcc2" presStyleIdx="4" presStyleCnt="5" custScaleX="143169" custScaleY="245762" custLinFactNeighborY="-9105">
        <dgm:presLayoutVars>
          <dgm:chPref val="3"/>
        </dgm:presLayoutVars>
      </dgm:prSet>
      <dgm:spPr/>
    </dgm:pt>
    <dgm:pt modelId="{3D1A6E10-578F-47CC-99DC-8FACD9547930}" type="pres">
      <dgm:prSet presAssocID="{F8210196-01CE-4AF0-A58B-C0B42A6777F2}" presName="hierChild3" presStyleCnt="0"/>
      <dgm:spPr/>
    </dgm:pt>
  </dgm:ptLst>
  <dgm:cxnLst>
    <dgm:cxn modelId="{DC6FA104-8AA9-4B78-ADE4-6B085252B73A}" srcId="{15D1FAD9-EDEB-49EF-A319-BE1C22D5D500}" destId="{F8210196-01CE-4AF0-A58B-C0B42A6777F2}" srcOrd="4" destOrd="0" parTransId="{FECEB3F8-41DF-41A5-9A33-FBF63CCE2E59}" sibTransId="{D13A7BBA-664C-49F9-AAE9-81AACE62F861}"/>
    <dgm:cxn modelId="{764EA909-700E-412D-AA3C-132183E2C4FD}" type="presOf" srcId="{BAB1A1E2-8B41-43CD-951F-0D230E04E1BD}" destId="{952FCB9D-B50C-4D32-B3D8-8B5C76F8CD93}" srcOrd="0" destOrd="0" presId="urn:microsoft.com/office/officeart/2005/8/layout/hierarchy1"/>
    <dgm:cxn modelId="{659A810C-4B2E-453D-B781-0BF5CFAD5A00}" type="presOf" srcId="{15D1FAD9-EDEB-49EF-A319-BE1C22D5D500}" destId="{C02653B1-3A3A-4502-B3A2-F5FA4296ABC4}" srcOrd="0" destOrd="0" presId="urn:microsoft.com/office/officeart/2005/8/layout/hierarchy1"/>
    <dgm:cxn modelId="{8EE3B413-3EB7-4AA5-9C58-8CEFBA67EED6}" srcId="{E142FA50-344C-467B-8F79-92C89B0E375A}" destId="{15D1FAD9-EDEB-49EF-A319-BE1C22D5D500}" srcOrd="0" destOrd="0" parTransId="{12B5DCBB-4B02-45F7-B47F-1309C3AB151C}" sibTransId="{9F3CAF58-C4D7-405D-AC16-0FB89CD99321}"/>
    <dgm:cxn modelId="{7ACCA723-EE52-4AB2-955C-CB8B1FACC2DC}" srcId="{15D1FAD9-EDEB-49EF-A319-BE1C22D5D500}" destId="{CCD61578-92E7-46E5-B5BD-F7DF63BFC3D1}" srcOrd="1" destOrd="0" parTransId="{1DAB1736-D2D9-4656-9568-A60E640275E1}" sibTransId="{3B6588E8-893B-4E60-9AEA-B067D03ECEB5}"/>
    <dgm:cxn modelId="{FC073525-6C2D-4EC2-8E15-CECF7B77D3BF}" type="presOf" srcId="{9F259465-F53B-48A4-8853-9E7CAAEEA458}" destId="{6A4197EF-D841-47B5-8645-D48B3F9BD928}" srcOrd="0" destOrd="0" presId="urn:microsoft.com/office/officeart/2005/8/layout/hierarchy1"/>
    <dgm:cxn modelId="{4CB35D2D-1279-4FD0-AED1-3DF5C84DCF87}" type="presOf" srcId="{FECEB3F8-41DF-41A5-9A33-FBF63CCE2E59}" destId="{E280CBDE-6187-40CE-A3CC-CC86C6AAB705}" srcOrd="0" destOrd="0" presId="urn:microsoft.com/office/officeart/2005/8/layout/hierarchy1"/>
    <dgm:cxn modelId="{0E1F074B-55E7-403A-A83C-96AC0F613769}" srcId="{15D1FAD9-EDEB-49EF-A319-BE1C22D5D500}" destId="{8059D094-88FE-4EBE-AE98-6C2A71A58283}" srcOrd="2" destOrd="0" parTransId="{F183A407-A2BB-4AD2-AF6E-CCBF59C87E84}" sibTransId="{8D794298-4CD6-42B6-911C-D4C00E72674D}"/>
    <dgm:cxn modelId="{7EB9FE5A-0B9C-4706-BB59-F3F2794F64CA}" type="presOf" srcId="{8059D094-88FE-4EBE-AE98-6C2A71A58283}" destId="{0E1CD7CD-F923-4843-802A-27743C518D27}" srcOrd="0" destOrd="0" presId="urn:microsoft.com/office/officeart/2005/8/layout/hierarchy1"/>
    <dgm:cxn modelId="{87009A98-6116-4E73-8EFC-016365B03CDD}" type="presOf" srcId="{E142FA50-344C-467B-8F79-92C89B0E375A}" destId="{4D813CA2-4D85-4D40-A348-44C7FEDEDDBA}" srcOrd="0" destOrd="0" presId="urn:microsoft.com/office/officeart/2005/8/layout/hierarchy1"/>
    <dgm:cxn modelId="{0046229F-4B82-4DA9-A657-484AD2BF20B8}" type="presOf" srcId="{F8210196-01CE-4AF0-A58B-C0B42A6777F2}" destId="{3C488F83-FBCF-4DE8-A6DF-C48E5B031DA3}" srcOrd="0" destOrd="0" presId="urn:microsoft.com/office/officeart/2005/8/layout/hierarchy1"/>
    <dgm:cxn modelId="{B5E023A6-D91A-4446-BBBD-3CB21E114913}" type="presOf" srcId="{CCD61578-92E7-46E5-B5BD-F7DF63BFC3D1}" destId="{139054C6-652C-4E0B-8B40-2D6A5B6166AA}" srcOrd="0" destOrd="0" presId="urn:microsoft.com/office/officeart/2005/8/layout/hierarchy1"/>
    <dgm:cxn modelId="{6F2A33D9-9BD4-4728-9971-BC36EAB78457}" type="presOf" srcId="{033E9263-F169-4E3D-A195-08DB417FE614}" destId="{ED82656D-6741-448A-9E17-4A7BE31B59AE}" srcOrd="0" destOrd="0" presId="urn:microsoft.com/office/officeart/2005/8/layout/hierarchy1"/>
    <dgm:cxn modelId="{924599DC-DA8A-4844-A612-968A961DCD50}" type="presOf" srcId="{F183A407-A2BB-4AD2-AF6E-CCBF59C87E84}" destId="{7846B610-8531-4202-BDF0-1F96661949A2}" srcOrd="0" destOrd="0" presId="urn:microsoft.com/office/officeart/2005/8/layout/hierarchy1"/>
    <dgm:cxn modelId="{505906EA-B2C2-49C9-B7ED-4ED53BE444E2}" type="presOf" srcId="{1DAB1736-D2D9-4656-9568-A60E640275E1}" destId="{7B272A9B-3294-475B-AB42-BF010B5BFB97}" srcOrd="0" destOrd="0" presId="urn:microsoft.com/office/officeart/2005/8/layout/hierarchy1"/>
    <dgm:cxn modelId="{658E46EA-4732-46E5-989E-E00E37222105}" srcId="{15D1FAD9-EDEB-49EF-A319-BE1C22D5D500}" destId="{BAB1A1E2-8B41-43CD-951F-0D230E04E1BD}" srcOrd="3" destOrd="0" parTransId="{802A9FD4-47AC-4678-BB27-717830BEB2C3}" sibTransId="{D9DE7BEF-F36D-432C-A3A4-8B8ED212576F}"/>
    <dgm:cxn modelId="{F2602BF1-7858-4C0C-A012-F16D76CCF398}" srcId="{15D1FAD9-EDEB-49EF-A319-BE1C22D5D500}" destId="{9F259465-F53B-48A4-8853-9E7CAAEEA458}" srcOrd="0" destOrd="0" parTransId="{033E9263-F169-4E3D-A195-08DB417FE614}" sibTransId="{876CD0F9-4D32-4417-819D-F5A720E30B0F}"/>
    <dgm:cxn modelId="{95DE5EFE-CC61-404D-8BC5-1D650CA6344C}" type="presOf" srcId="{802A9FD4-47AC-4678-BB27-717830BEB2C3}" destId="{3500F193-C383-40A1-8308-896A8F48A306}" srcOrd="0" destOrd="0" presId="urn:microsoft.com/office/officeart/2005/8/layout/hierarchy1"/>
    <dgm:cxn modelId="{9633C8A7-D008-4113-B2D5-5DB2FEFD3AC1}" type="presParOf" srcId="{4D813CA2-4D85-4D40-A348-44C7FEDEDDBA}" destId="{3BEE6FDB-EE5B-4118-88CF-C24E9C430E2C}" srcOrd="0" destOrd="0" presId="urn:microsoft.com/office/officeart/2005/8/layout/hierarchy1"/>
    <dgm:cxn modelId="{B402726A-341B-46C0-847C-233C6992C2A9}" type="presParOf" srcId="{3BEE6FDB-EE5B-4118-88CF-C24E9C430E2C}" destId="{FE23AC59-EF93-48F0-BE36-0F1CC819B272}" srcOrd="0" destOrd="0" presId="urn:microsoft.com/office/officeart/2005/8/layout/hierarchy1"/>
    <dgm:cxn modelId="{A03E4D48-C075-464B-9632-AEDBE60C1831}" type="presParOf" srcId="{FE23AC59-EF93-48F0-BE36-0F1CC819B272}" destId="{F664D0F6-D54D-4375-B63F-FB04A8759453}" srcOrd="0" destOrd="0" presId="urn:microsoft.com/office/officeart/2005/8/layout/hierarchy1"/>
    <dgm:cxn modelId="{196C95CE-4B6A-4B3A-8130-07840ECE1B14}" type="presParOf" srcId="{FE23AC59-EF93-48F0-BE36-0F1CC819B272}" destId="{C02653B1-3A3A-4502-B3A2-F5FA4296ABC4}" srcOrd="1" destOrd="0" presId="urn:microsoft.com/office/officeart/2005/8/layout/hierarchy1"/>
    <dgm:cxn modelId="{AD4190CE-0138-4DDD-B1F8-B2CA1D70D6DB}" type="presParOf" srcId="{3BEE6FDB-EE5B-4118-88CF-C24E9C430E2C}" destId="{8CA6087F-EF0D-4543-9750-0D7F411E8ED2}" srcOrd="1" destOrd="0" presId="urn:microsoft.com/office/officeart/2005/8/layout/hierarchy1"/>
    <dgm:cxn modelId="{A6474978-E85F-44D6-A344-7B485E72BECE}" type="presParOf" srcId="{8CA6087F-EF0D-4543-9750-0D7F411E8ED2}" destId="{ED82656D-6741-448A-9E17-4A7BE31B59AE}" srcOrd="0" destOrd="0" presId="urn:microsoft.com/office/officeart/2005/8/layout/hierarchy1"/>
    <dgm:cxn modelId="{76165990-F156-47A3-B5AE-CE795899EFCA}" type="presParOf" srcId="{8CA6087F-EF0D-4543-9750-0D7F411E8ED2}" destId="{ABB3BEEA-4221-432D-934B-65D7CBF726D0}" srcOrd="1" destOrd="0" presId="urn:microsoft.com/office/officeart/2005/8/layout/hierarchy1"/>
    <dgm:cxn modelId="{462A539C-9E94-4958-AA5A-293708E0B507}" type="presParOf" srcId="{ABB3BEEA-4221-432D-934B-65D7CBF726D0}" destId="{4BF109B4-D17E-4758-BCC3-66DF8C777A02}" srcOrd="0" destOrd="0" presId="urn:microsoft.com/office/officeart/2005/8/layout/hierarchy1"/>
    <dgm:cxn modelId="{9588BF6A-37DA-40DF-B247-02FEE72E16A0}" type="presParOf" srcId="{4BF109B4-D17E-4758-BCC3-66DF8C777A02}" destId="{583C88C8-9294-4EF6-AF1E-036B3E99D532}" srcOrd="0" destOrd="0" presId="urn:microsoft.com/office/officeart/2005/8/layout/hierarchy1"/>
    <dgm:cxn modelId="{39340EFF-EA67-45F4-9462-D0027A044EE1}" type="presParOf" srcId="{4BF109B4-D17E-4758-BCC3-66DF8C777A02}" destId="{6A4197EF-D841-47B5-8645-D48B3F9BD928}" srcOrd="1" destOrd="0" presId="urn:microsoft.com/office/officeart/2005/8/layout/hierarchy1"/>
    <dgm:cxn modelId="{B239D574-575D-4083-81F9-A217262DBD03}" type="presParOf" srcId="{ABB3BEEA-4221-432D-934B-65D7CBF726D0}" destId="{10856D67-E883-4FBB-A51F-5A3140C9FDF2}" srcOrd="1" destOrd="0" presId="urn:microsoft.com/office/officeart/2005/8/layout/hierarchy1"/>
    <dgm:cxn modelId="{844DD27A-3B37-42BC-826C-9DDA80B1695A}" type="presParOf" srcId="{8CA6087F-EF0D-4543-9750-0D7F411E8ED2}" destId="{7B272A9B-3294-475B-AB42-BF010B5BFB97}" srcOrd="2" destOrd="0" presId="urn:microsoft.com/office/officeart/2005/8/layout/hierarchy1"/>
    <dgm:cxn modelId="{4451E762-CC67-4432-8AC7-91674AAF765C}" type="presParOf" srcId="{8CA6087F-EF0D-4543-9750-0D7F411E8ED2}" destId="{27133CDD-1877-49A3-A4DA-9C36AAFBA4FD}" srcOrd="3" destOrd="0" presId="urn:microsoft.com/office/officeart/2005/8/layout/hierarchy1"/>
    <dgm:cxn modelId="{9039695F-B386-4488-88DD-2E33E64B039C}" type="presParOf" srcId="{27133CDD-1877-49A3-A4DA-9C36AAFBA4FD}" destId="{598218F2-960C-46A3-96DD-89C94FCAEB45}" srcOrd="0" destOrd="0" presId="urn:microsoft.com/office/officeart/2005/8/layout/hierarchy1"/>
    <dgm:cxn modelId="{4583BE4C-E336-4129-91AD-1D70F7C7851A}" type="presParOf" srcId="{598218F2-960C-46A3-96DD-89C94FCAEB45}" destId="{CCAC4BF4-FA1B-4CF1-85FE-BFFBCC85EA97}" srcOrd="0" destOrd="0" presId="urn:microsoft.com/office/officeart/2005/8/layout/hierarchy1"/>
    <dgm:cxn modelId="{912F2DBC-1894-410C-B3A1-CE66DF8CAD14}" type="presParOf" srcId="{598218F2-960C-46A3-96DD-89C94FCAEB45}" destId="{139054C6-652C-4E0B-8B40-2D6A5B6166AA}" srcOrd="1" destOrd="0" presId="urn:microsoft.com/office/officeart/2005/8/layout/hierarchy1"/>
    <dgm:cxn modelId="{8BD3D964-2E76-4C89-8DF8-2DC6348961F0}" type="presParOf" srcId="{27133CDD-1877-49A3-A4DA-9C36AAFBA4FD}" destId="{600856D3-5A1D-4162-8A97-A9DF61921EA6}" srcOrd="1" destOrd="0" presId="urn:microsoft.com/office/officeart/2005/8/layout/hierarchy1"/>
    <dgm:cxn modelId="{720FA7CA-5A98-4179-8220-BB12016BEF2B}" type="presParOf" srcId="{8CA6087F-EF0D-4543-9750-0D7F411E8ED2}" destId="{7846B610-8531-4202-BDF0-1F96661949A2}" srcOrd="4" destOrd="0" presId="urn:microsoft.com/office/officeart/2005/8/layout/hierarchy1"/>
    <dgm:cxn modelId="{63ADA088-C243-4E07-968B-31358B55D0B9}" type="presParOf" srcId="{8CA6087F-EF0D-4543-9750-0D7F411E8ED2}" destId="{31EB7B63-FAF1-455E-AAA9-BCD99CA645FA}" srcOrd="5" destOrd="0" presId="urn:microsoft.com/office/officeart/2005/8/layout/hierarchy1"/>
    <dgm:cxn modelId="{FF327FCB-0FB1-4FCC-8FF4-D665CF0CD36C}" type="presParOf" srcId="{31EB7B63-FAF1-455E-AAA9-BCD99CA645FA}" destId="{22E175E0-8324-4777-85EA-94902667C5E2}" srcOrd="0" destOrd="0" presId="urn:microsoft.com/office/officeart/2005/8/layout/hierarchy1"/>
    <dgm:cxn modelId="{EEFF2E8E-0E69-40C0-BDBB-3E015EB07071}" type="presParOf" srcId="{22E175E0-8324-4777-85EA-94902667C5E2}" destId="{403494EC-8933-4C11-A3BD-E011F01C7FF5}" srcOrd="0" destOrd="0" presId="urn:microsoft.com/office/officeart/2005/8/layout/hierarchy1"/>
    <dgm:cxn modelId="{B62E8531-DE6B-4BB7-A680-0ECF042E01A9}" type="presParOf" srcId="{22E175E0-8324-4777-85EA-94902667C5E2}" destId="{0E1CD7CD-F923-4843-802A-27743C518D27}" srcOrd="1" destOrd="0" presId="urn:microsoft.com/office/officeart/2005/8/layout/hierarchy1"/>
    <dgm:cxn modelId="{33253711-09A3-4DA7-B651-E7C27C5D7CB3}" type="presParOf" srcId="{31EB7B63-FAF1-455E-AAA9-BCD99CA645FA}" destId="{F6B22BC9-3454-4D46-A821-F8A7B7160B7E}" srcOrd="1" destOrd="0" presId="urn:microsoft.com/office/officeart/2005/8/layout/hierarchy1"/>
    <dgm:cxn modelId="{C65FAF13-CFA8-4B8F-BF6E-DA214B08F2A7}" type="presParOf" srcId="{8CA6087F-EF0D-4543-9750-0D7F411E8ED2}" destId="{3500F193-C383-40A1-8308-896A8F48A306}" srcOrd="6" destOrd="0" presId="urn:microsoft.com/office/officeart/2005/8/layout/hierarchy1"/>
    <dgm:cxn modelId="{2347A385-4010-4163-ABE4-03BC866F6E9C}" type="presParOf" srcId="{8CA6087F-EF0D-4543-9750-0D7F411E8ED2}" destId="{1CA4067D-F843-41EB-8042-B56EB8D06ED2}" srcOrd="7" destOrd="0" presId="urn:microsoft.com/office/officeart/2005/8/layout/hierarchy1"/>
    <dgm:cxn modelId="{86FD0906-A583-46C5-A9D6-907891C481CE}" type="presParOf" srcId="{1CA4067D-F843-41EB-8042-B56EB8D06ED2}" destId="{7A00438E-3C26-4816-8BCA-E86B6C13A9C3}" srcOrd="0" destOrd="0" presId="urn:microsoft.com/office/officeart/2005/8/layout/hierarchy1"/>
    <dgm:cxn modelId="{8403AD38-DDB3-43FE-A5FB-4B5D664ACA7D}" type="presParOf" srcId="{7A00438E-3C26-4816-8BCA-E86B6C13A9C3}" destId="{6DDC651E-233F-4714-863B-FD7135F0A47D}" srcOrd="0" destOrd="0" presId="urn:microsoft.com/office/officeart/2005/8/layout/hierarchy1"/>
    <dgm:cxn modelId="{3731B9E3-FE99-4350-9BAB-7362D8DC36E7}" type="presParOf" srcId="{7A00438E-3C26-4816-8BCA-E86B6C13A9C3}" destId="{952FCB9D-B50C-4D32-B3D8-8B5C76F8CD93}" srcOrd="1" destOrd="0" presId="urn:microsoft.com/office/officeart/2005/8/layout/hierarchy1"/>
    <dgm:cxn modelId="{977C722F-7A16-47DD-8F44-6FB8AA26DF5A}" type="presParOf" srcId="{1CA4067D-F843-41EB-8042-B56EB8D06ED2}" destId="{CDFF7D8D-686A-48EA-A5B1-4BABB45D12A7}" srcOrd="1" destOrd="0" presId="urn:microsoft.com/office/officeart/2005/8/layout/hierarchy1"/>
    <dgm:cxn modelId="{D6558E77-4171-4914-9FFA-01C0CA008D23}" type="presParOf" srcId="{8CA6087F-EF0D-4543-9750-0D7F411E8ED2}" destId="{E280CBDE-6187-40CE-A3CC-CC86C6AAB705}" srcOrd="8" destOrd="0" presId="urn:microsoft.com/office/officeart/2005/8/layout/hierarchy1"/>
    <dgm:cxn modelId="{817FE133-266E-44FB-BB4D-367F17C84ABC}" type="presParOf" srcId="{8CA6087F-EF0D-4543-9750-0D7F411E8ED2}" destId="{19135971-755D-45B1-9B17-4D93FB3A2C96}" srcOrd="9" destOrd="0" presId="urn:microsoft.com/office/officeart/2005/8/layout/hierarchy1"/>
    <dgm:cxn modelId="{696F27C1-B34F-429A-A6AE-413AB9B4ECBD}" type="presParOf" srcId="{19135971-755D-45B1-9B17-4D93FB3A2C96}" destId="{2D1A71C7-B968-44D5-A517-46BAD9B49B22}" srcOrd="0" destOrd="0" presId="urn:microsoft.com/office/officeart/2005/8/layout/hierarchy1"/>
    <dgm:cxn modelId="{E831EC3E-7A54-455C-B308-4CDAF22DFAC6}" type="presParOf" srcId="{2D1A71C7-B968-44D5-A517-46BAD9B49B22}" destId="{C70C46AD-55C7-470B-9B5C-1556A1E2A520}" srcOrd="0" destOrd="0" presId="urn:microsoft.com/office/officeart/2005/8/layout/hierarchy1"/>
    <dgm:cxn modelId="{507F5D75-7323-4E19-B7BC-09A31D2D7B93}" type="presParOf" srcId="{2D1A71C7-B968-44D5-A517-46BAD9B49B22}" destId="{3C488F83-FBCF-4DE8-A6DF-C48E5B031DA3}" srcOrd="1" destOrd="0" presId="urn:microsoft.com/office/officeart/2005/8/layout/hierarchy1"/>
    <dgm:cxn modelId="{71800AD6-241B-4F82-A38F-18DA2083EF40}" type="presParOf" srcId="{19135971-755D-45B1-9B17-4D93FB3A2C96}" destId="{3D1A6E10-578F-47CC-99DC-8FACD9547930}" srcOrd="1" destOrd="0" presId="urn:microsoft.com/office/officeart/2005/8/layout/hierarchy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E142FA50-344C-467B-8F79-92C89B0E375A}" type="doc">
      <dgm:prSet loTypeId="urn:microsoft.com/office/officeart/2005/8/layout/hierarchy2" loCatId="hierarchy" qsTypeId="urn:microsoft.com/office/officeart/2005/8/quickstyle/simple1" qsCatId="simple" csTypeId="urn:microsoft.com/office/officeart/2005/8/colors/accent0_2" csCatId="mainScheme" phldr="1"/>
      <dgm:spPr/>
      <dgm:t>
        <a:bodyPr/>
        <a:lstStyle/>
        <a:p>
          <a:endParaRPr lang="en-IN"/>
        </a:p>
      </dgm:t>
    </dgm:pt>
    <dgm:pt modelId="{15D1FAD9-EDEB-49EF-A319-BE1C22D5D500}">
      <dgm:prSet phldrT="[Text]" custT="1"/>
      <dgm:spPr/>
      <dgm:t>
        <a:bodyPr/>
        <a:lstStyle/>
        <a:p>
          <a:r>
            <a:rPr lang="en-US" sz="2000" dirty="0">
              <a:latin typeface="Tw Cen MT" panose="020B0602020104020603" pitchFamily="34" charset="0"/>
              <a:ea typeface="Cambria Math" panose="02040503050406030204" pitchFamily="18" charset="0"/>
            </a:rPr>
            <a:t>Use of input tax credit</a:t>
          </a:r>
          <a:endParaRPr lang="en-IN" sz="2000" dirty="0">
            <a:latin typeface="Tw Cen MT" panose="020B0602020104020603" pitchFamily="34" charset="0"/>
          </a:endParaRPr>
        </a:p>
      </dgm:t>
    </dgm:pt>
    <dgm:pt modelId="{12B5DCBB-4B02-45F7-B47F-1309C3AB151C}" type="parTrans" cxnId="{8EE3B413-3EB7-4AA5-9C58-8CEFBA67EED6}">
      <dgm:prSet/>
      <dgm:spPr/>
      <dgm:t>
        <a:bodyPr/>
        <a:lstStyle/>
        <a:p>
          <a:endParaRPr lang="en-IN" sz="2000">
            <a:latin typeface="Tw Cen MT" panose="020B0602020104020603" pitchFamily="34" charset="0"/>
          </a:endParaRPr>
        </a:p>
      </dgm:t>
    </dgm:pt>
    <dgm:pt modelId="{9F3CAF58-C4D7-405D-AC16-0FB89CD99321}" type="sibTrans" cxnId="{8EE3B413-3EB7-4AA5-9C58-8CEFBA67EED6}">
      <dgm:prSet/>
      <dgm:spPr/>
      <dgm:t>
        <a:bodyPr/>
        <a:lstStyle/>
        <a:p>
          <a:endParaRPr lang="en-IN" sz="2000">
            <a:latin typeface="Tw Cen MT" panose="020B0602020104020603" pitchFamily="34" charset="0"/>
          </a:endParaRPr>
        </a:p>
      </dgm:t>
    </dgm:pt>
    <dgm:pt modelId="{9F259465-F53B-48A4-8853-9E7CAAEEA458}">
      <dgm:prSet phldrT="[Text]" custT="1"/>
      <dgm:spPr/>
      <dgm:t>
        <a:bodyPr/>
        <a:lstStyle/>
        <a:p>
          <a:r>
            <a:rPr lang="en-US" sz="2000" dirty="0">
              <a:latin typeface="Tw Cen MT" panose="020B0602020104020603" pitchFamily="34" charset="0"/>
              <a:ea typeface="Cambria Math" panose="02040503050406030204" pitchFamily="18" charset="0"/>
            </a:rPr>
            <a:t>For Business   purposes</a:t>
          </a:r>
          <a:endParaRPr lang="en-IN" sz="2000" dirty="0">
            <a:latin typeface="Tw Cen MT" panose="020B0602020104020603" pitchFamily="34" charset="0"/>
          </a:endParaRPr>
        </a:p>
      </dgm:t>
    </dgm:pt>
    <dgm:pt modelId="{033E9263-F169-4E3D-A195-08DB417FE614}" type="parTrans" cxnId="{F2602BF1-7858-4C0C-A012-F16D76CCF398}">
      <dgm:prSet custT="1"/>
      <dgm:spPr/>
      <dgm:t>
        <a:bodyPr/>
        <a:lstStyle/>
        <a:p>
          <a:endParaRPr lang="en-IN" sz="2000">
            <a:latin typeface="Tw Cen MT" panose="020B0602020104020603" pitchFamily="34" charset="0"/>
          </a:endParaRPr>
        </a:p>
      </dgm:t>
    </dgm:pt>
    <dgm:pt modelId="{876CD0F9-4D32-4417-819D-F5A720E30B0F}" type="sibTrans" cxnId="{F2602BF1-7858-4C0C-A012-F16D76CCF398}">
      <dgm:prSet/>
      <dgm:spPr/>
      <dgm:t>
        <a:bodyPr/>
        <a:lstStyle/>
        <a:p>
          <a:endParaRPr lang="en-IN" sz="2000">
            <a:latin typeface="Tw Cen MT" panose="020B0602020104020603" pitchFamily="34" charset="0"/>
          </a:endParaRPr>
        </a:p>
      </dgm:t>
    </dgm:pt>
    <dgm:pt modelId="{CCD61578-92E7-46E5-B5BD-F7DF63BFC3D1}">
      <dgm:prSet phldrT="[Text]" custT="1"/>
      <dgm:spPr/>
      <dgm:t>
        <a:bodyPr/>
        <a:lstStyle/>
        <a:p>
          <a:r>
            <a:rPr lang="en-US" sz="2000" dirty="0">
              <a:latin typeface="Tw Cen MT" panose="020B0602020104020603" pitchFamily="34" charset="0"/>
              <a:ea typeface="Cambria Math" panose="02040503050406030204" pitchFamily="18" charset="0"/>
            </a:rPr>
            <a:t>For Other Purposes</a:t>
          </a:r>
          <a:endParaRPr lang="en-IN" sz="2000" dirty="0">
            <a:latin typeface="Tw Cen MT" panose="020B0602020104020603" pitchFamily="34" charset="0"/>
          </a:endParaRPr>
        </a:p>
      </dgm:t>
    </dgm:pt>
    <dgm:pt modelId="{1DAB1736-D2D9-4656-9568-A60E640275E1}" type="parTrans" cxnId="{7ACCA723-EE52-4AB2-955C-CB8B1FACC2DC}">
      <dgm:prSet custT="1"/>
      <dgm:spPr/>
      <dgm:t>
        <a:bodyPr/>
        <a:lstStyle/>
        <a:p>
          <a:endParaRPr lang="en-IN" sz="2000">
            <a:latin typeface="Tw Cen MT" panose="020B0602020104020603" pitchFamily="34" charset="0"/>
          </a:endParaRPr>
        </a:p>
      </dgm:t>
    </dgm:pt>
    <dgm:pt modelId="{3B6588E8-893B-4E60-9AEA-B067D03ECEB5}" type="sibTrans" cxnId="{7ACCA723-EE52-4AB2-955C-CB8B1FACC2DC}">
      <dgm:prSet/>
      <dgm:spPr/>
      <dgm:t>
        <a:bodyPr/>
        <a:lstStyle/>
        <a:p>
          <a:endParaRPr lang="en-IN" sz="2000">
            <a:latin typeface="Tw Cen MT" panose="020B0602020104020603" pitchFamily="34" charset="0"/>
          </a:endParaRPr>
        </a:p>
      </dgm:t>
    </dgm:pt>
    <dgm:pt modelId="{CC7D6854-4EA5-4916-A94D-30C895FAAD86}">
      <dgm:prSet custT="1"/>
      <dgm:spPr/>
      <dgm:t>
        <a:bodyPr/>
        <a:lstStyle/>
        <a:p>
          <a:r>
            <a:rPr lang="en-IN" sz="2000" dirty="0">
              <a:latin typeface="Tw Cen MT" panose="020B0602020104020603" pitchFamily="34" charset="0"/>
            </a:rPr>
            <a:t>ITC Available</a:t>
          </a:r>
        </a:p>
      </dgm:t>
    </dgm:pt>
    <dgm:pt modelId="{FBF20774-3F44-4F46-8E38-ACDDB3477802}" type="parTrans" cxnId="{B90EB0F7-08BB-42A2-91C8-72CD52037325}">
      <dgm:prSet custT="1"/>
      <dgm:spPr/>
      <dgm:t>
        <a:bodyPr/>
        <a:lstStyle/>
        <a:p>
          <a:endParaRPr lang="en-IN" sz="2000">
            <a:latin typeface="Tw Cen MT" panose="020B0602020104020603" pitchFamily="34" charset="0"/>
          </a:endParaRPr>
        </a:p>
      </dgm:t>
    </dgm:pt>
    <dgm:pt modelId="{C1AB0365-A502-4D49-B88A-75192E48B33C}" type="sibTrans" cxnId="{B90EB0F7-08BB-42A2-91C8-72CD52037325}">
      <dgm:prSet/>
      <dgm:spPr/>
      <dgm:t>
        <a:bodyPr/>
        <a:lstStyle/>
        <a:p>
          <a:endParaRPr lang="en-IN" sz="2000">
            <a:latin typeface="Tw Cen MT" panose="020B0602020104020603" pitchFamily="34" charset="0"/>
          </a:endParaRPr>
        </a:p>
      </dgm:t>
    </dgm:pt>
    <dgm:pt modelId="{E0C77A46-98F4-4616-9DC8-FE3D10B1F044}">
      <dgm:prSet custT="1"/>
      <dgm:spPr/>
      <dgm:t>
        <a:bodyPr/>
        <a:lstStyle/>
        <a:p>
          <a:r>
            <a:rPr lang="en-IN" sz="2000" dirty="0">
              <a:latin typeface="Tw Cen MT" panose="020B0602020104020603" pitchFamily="34" charset="0"/>
            </a:rPr>
            <a:t>ITC </a:t>
          </a:r>
          <a:r>
            <a:rPr lang="en-IN" sz="2000" b="1" u="sng" dirty="0">
              <a:latin typeface="Tw Cen MT" panose="020B0602020104020603" pitchFamily="34" charset="0"/>
            </a:rPr>
            <a:t>not</a:t>
          </a:r>
          <a:r>
            <a:rPr lang="en-IN" sz="2000" dirty="0">
              <a:latin typeface="Tw Cen MT" panose="020B0602020104020603" pitchFamily="34" charset="0"/>
            </a:rPr>
            <a:t> Available</a:t>
          </a:r>
        </a:p>
      </dgm:t>
    </dgm:pt>
    <dgm:pt modelId="{67164C0F-6283-4C40-B34F-B539D03CF48C}" type="parTrans" cxnId="{CB0EDDC4-6817-4510-9DC0-4CABA507125D}">
      <dgm:prSet custT="1"/>
      <dgm:spPr/>
      <dgm:t>
        <a:bodyPr/>
        <a:lstStyle/>
        <a:p>
          <a:endParaRPr lang="en-IN" sz="2000">
            <a:latin typeface="Tw Cen MT" panose="020B0602020104020603" pitchFamily="34" charset="0"/>
          </a:endParaRPr>
        </a:p>
      </dgm:t>
    </dgm:pt>
    <dgm:pt modelId="{CB61475F-65D6-4E60-8208-0159FE8805DB}" type="sibTrans" cxnId="{CB0EDDC4-6817-4510-9DC0-4CABA507125D}">
      <dgm:prSet/>
      <dgm:spPr/>
      <dgm:t>
        <a:bodyPr/>
        <a:lstStyle/>
        <a:p>
          <a:endParaRPr lang="en-IN" sz="2000">
            <a:latin typeface="Tw Cen MT" panose="020B0602020104020603" pitchFamily="34" charset="0"/>
          </a:endParaRPr>
        </a:p>
      </dgm:t>
    </dgm:pt>
    <dgm:pt modelId="{FE8A032B-AC53-460B-A046-0AE16ADEF602}" type="pres">
      <dgm:prSet presAssocID="{E142FA50-344C-467B-8F79-92C89B0E375A}" presName="diagram" presStyleCnt="0">
        <dgm:presLayoutVars>
          <dgm:chPref val="1"/>
          <dgm:dir/>
          <dgm:animOne val="branch"/>
          <dgm:animLvl val="lvl"/>
          <dgm:resizeHandles val="exact"/>
        </dgm:presLayoutVars>
      </dgm:prSet>
      <dgm:spPr/>
    </dgm:pt>
    <dgm:pt modelId="{73D5215D-39A7-4F69-ACA1-631AFA7928BE}" type="pres">
      <dgm:prSet presAssocID="{15D1FAD9-EDEB-49EF-A319-BE1C22D5D500}" presName="root1" presStyleCnt="0"/>
      <dgm:spPr/>
    </dgm:pt>
    <dgm:pt modelId="{EC73EC2C-A3BE-4875-AFDB-05176370BDBC}" type="pres">
      <dgm:prSet presAssocID="{15D1FAD9-EDEB-49EF-A319-BE1C22D5D500}" presName="LevelOneTextNode" presStyleLbl="node0" presStyleIdx="0" presStyleCnt="1" custAng="0" custScaleX="98206" custScaleY="115224">
        <dgm:presLayoutVars>
          <dgm:chPref val="3"/>
        </dgm:presLayoutVars>
      </dgm:prSet>
      <dgm:spPr/>
    </dgm:pt>
    <dgm:pt modelId="{86CCE596-F749-4E6C-B731-2B4AE67A09A9}" type="pres">
      <dgm:prSet presAssocID="{15D1FAD9-EDEB-49EF-A319-BE1C22D5D500}" presName="level2hierChild" presStyleCnt="0"/>
      <dgm:spPr/>
    </dgm:pt>
    <dgm:pt modelId="{2A39A5AA-B407-404D-885A-80B7523CE745}" type="pres">
      <dgm:prSet presAssocID="{033E9263-F169-4E3D-A195-08DB417FE614}" presName="conn2-1" presStyleLbl="parChTrans1D2" presStyleIdx="0" presStyleCnt="2"/>
      <dgm:spPr/>
    </dgm:pt>
    <dgm:pt modelId="{333310DA-2FE5-482F-8B3B-B3CEA3563F4C}" type="pres">
      <dgm:prSet presAssocID="{033E9263-F169-4E3D-A195-08DB417FE614}" presName="connTx" presStyleLbl="parChTrans1D2" presStyleIdx="0" presStyleCnt="2"/>
      <dgm:spPr/>
    </dgm:pt>
    <dgm:pt modelId="{E0A4540A-423D-4D04-A015-C39DA208531A}" type="pres">
      <dgm:prSet presAssocID="{9F259465-F53B-48A4-8853-9E7CAAEEA458}" presName="root2" presStyleCnt="0"/>
      <dgm:spPr/>
    </dgm:pt>
    <dgm:pt modelId="{2AF3E9C7-0A48-4048-81FF-086306A93023}" type="pres">
      <dgm:prSet presAssocID="{9F259465-F53B-48A4-8853-9E7CAAEEA458}" presName="LevelTwoTextNode" presStyleLbl="node2" presStyleIdx="0" presStyleCnt="2">
        <dgm:presLayoutVars>
          <dgm:chPref val="3"/>
        </dgm:presLayoutVars>
      </dgm:prSet>
      <dgm:spPr/>
    </dgm:pt>
    <dgm:pt modelId="{B0779B85-541D-42EE-BF61-CB35B04CC958}" type="pres">
      <dgm:prSet presAssocID="{9F259465-F53B-48A4-8853-9E7CAAEEA458}" presName="level3hierChild" presStyleCnt="0"/>
      <dgm:spPr/>
    </dgm:pt>
    <dgm:pt modelId="{3148AD9F-A7F1-4C4D-B890-14C03ED61BAF}" type="pres">
      <dgm:prSet presAssocID="{FBF20774-3F44-4F46-8E38-ACDDB3477802}" presName="conn2-1" presStyleLbl="parChTrans1D3" presStyleIdx="0" presStyleCnt="2"/>
      <dgm:spPr/>
    </dgm:pt>
    <dgm:pt modelId="{A456AB0E-6028-4725-A61E-82B44165B0DF}" type="pres">
      <dgm:prSet presAssocID="{FBF20774-3F44-4F46-8E38-ACDDB3477802}" presName="connTx" presStyleLbl="parChTrans1D3" presStyleIdx="0" presStyleCnt="2"/>
      <dgm:spPr/>
    </dgm:pt>
    <dgm:pt modelId="{63C521E3-276D-4269-90CA-2900776BBC02}" type="pres">
      <dgm:prSet presAssocID="{CC7D6854-4EA5-4916-A94D-30C895FAAD86}" presName="root2" presStyleCnt="0"/>
      <dgm:spPr/>
    </dgm:pt>
    <dgm:pt modelId="{92D93933-9C9A-4C64-95F1-1C8AB8F6E300}" type="pres">
      <dgm:prSet presAssocID="{CC7D6854-4EA5-4916-A94D-30C895FAAD86}" presName="LevelTwoTextNode" presStyleLbl="node3" presStyleIdx="0" presStyleCnt="2">
        <dgm:presLayoutVars>
          <dgm:chPref val="3"/>
        </dgm:presLayoutVars>
      </dgm:prSet>
      <dgm:spPr/>
    </dgm:pt>
    <dgm:pt modelId="{71F8FB00-9AEF-4F97-87C2-099B519283FB}" type="pres">
      <dgm:prSet presAssocID="{CC7D6854-4EA5-4916-A94D-30C895FAAD86}" presName="level3hierChild" presStyleCnt="0"/>
      <dgm:spPr/>
    </dgm:pt>
    <dgm:pt modelId="{7AA762C7-A3B6-4106-802E-9C073CBC887D}" type="pres">
      <dgm:prSet presAssocID="{1DAB1736-D2D9-4656-9568-A60E640275E1}" presName="conn2-1" presStyleLbl="parChTrans1D2" presStyleIdx="1" presStyleCnt="2"/>
      <dgm:spPr/>
    </dgm:pt>
    <dgm:pt modelId="{A91B697E-F78A-41E8-8FCE-542D962C0FF2}" type="pres">
      <dgm:prSet presAssocID="{1DAB1736-D2D9-4656-9568-A60E640275E1}" presName="connTx" presStyleLbl="parChTrans1D2" presStyleIdx="1" presStyleCnt="2"/>
      <dgm:spPr/>
    </dgm:pt>
    <dgm:pt modelId="{0B1BD3D2-FC62-4CEC-B333-99E686EFBCD2}" type="pres">
      <dgm:prSet presAssocID="{CCD61578-92E7-46E5-B5BD-F7DF63BFC3D1}" presName="root2" presStyleCnt="0"/>
      <dgm:spPr/>
    </dgm:pt>
    <dgm:pt modelId="{8E190C61-DE9C-456E-877F-F7931D45FC1B}" type="pres">
      <dgm:prSet presAssocID="{CCD61578-92E7-46E5-B5BD-F7DF63BFC3D1}" presName="LevelTwoTextNode" presStyleLbl="node2" presStyleIdx="1" presStyleCnt="2">
        <dgm:presLayoutVars>
          <dgm:chPref val="3"/>
        </dgm:presLayoutVars>
      </dgm:prSet>
      <dgm:spPr/>
    </dgm:pt>
    <dgm:pt modelId="{9C074E0F-4BE5-4887-8011-DFB6EB52AB5B}" type="pres">
      <dgm:prSet presAssocID="{CCD61578-92E7-46E5-B5BD-F7DF63BFC3D1}" presName="level3hierChild" presStyleCnt="0"/>
      <dgm:spPr/>
    </dgm:pt>
    <dgm:pt modelId="{4D2806DD-3B6D-4733-AC61-F3E3A4EE9BE2}" type="pres">
      <dgm:prSet presAssocID="{67164C0F-6283-4C40-B34F-B539D03CF48C}" presName="conn2-1" presStyleLbl="parChTrans1D3" presStyleIdx="1" presStyleCnt="2"/>
      <dgm:spPr/>
    </dgm:pt>
    <dgm:pt modelId="{1A0B1A2B-ED0E-48B9-A038-BE9D08A38010}" type="pres">
      <dgm:prSet presAssocID="{67164C0F-6283-4C40-B34F-B539D03CF48C}" presName="connTx" presStyleLbl="parChTrans1D3" presStyleIdx="1" presStyleCnt="2"/>
      <dgm:spPr/>
    </dgm:pt>
    <dgm:pt modelId="{47594868-69B7-458D-B7FF-6A91561973C2}" type="pres">
      <dgm:prSet presAssocID="{E0C77A46-98F4-4616-9DC8-FE3D10B1F044}" presName="root2" presStyleCnt="0"/>
      <dgm:spPr/>
    </dgm:pt>
    <dgm:pt modelId="{D7FC95F6-1EB6-464D-8037-47FE7B3EB56F}" type="pres">
      <dgm:prSet presAssocID="{E0C77A46-98F4-4616-9DC8-FE3D10B1F044}" presName="LevelTwoTextNode" presStyleLbl="node3" presStyleIdx="1" presStyleCnt="2">
        <dgm:presLayoutVars>
          <dgm:chPref val="3"/>
        </dgm:presLayoutVars>
      </dgm:prSet>
      <dgm:spPr/>
    </dgm:pt>
    <dgm:pt modelId="{1B3D00AC-005C-4929-9458-7C5F2B36A268}" type="pres">
      <dgm:prSet presAssocID="{E0C77A46-98F4-4616-9DC8-FE3D10B1F044}" presName="level3hierChild" presStyleCnt="0"/>
      <dgm:spPr/>
    </dgm:pt>
  </dgm:ptLst>
  <dgm:cxnLst>
    <dgm:cxn modelId="{8EE3B413-3EB7-4AA5-9C58-8CEFBA67EED6}" srcId="{E142FA50-344C-467B-8F79-92C89B0E375A}" destId="{15D1FAD9-EDEB-49EF-A319-BE1C22D5D500}" srcOrd="0" destOrd="0" parTransId="{12B5DCBB-4B02-45F7-B47F-1309C3AB151C}" sibTransId="{9F3CAF58-C4D7-405D-AC16-0FB89CD99321}"/>
    <dgm:cxn modelId="{8A69F722-697C-4908-87D8-EBD018FCA9CB}" type="presOf" srcId="{CCD61578-92E7-46E5-B5BD-F7DF63BFC3D1}" destId="{8E190C61-DE9C-456E-877F-F7931D45FC1B}" srcOrd="0" destOrd="0" presId="urn:microsoft.com/office/officeart/2005/8/layout/hierarchy2"/>
    <dgm:cxn modelId="{7ACCA723-EE52-4AB2-955C-CB8B1FACC2DC}" srcId="{15D1FAD9-EDEB-49EF-A319-BE1C22D5D500}" destId="{CCD61578-92E7-46E5-B5BD-F7DF63BFC3D1}" srcOrd="1" destOrd="0" parTransId="{1DAB1736-D2D9-4656-9568-A60E640275E1}" sibTransId="{3B6588E8-893B-4E60-9AEA-B067D03ECEB5}"/>
    <dgm:cxn modelId="{9837C065-1F4D-4BDF-92E4-1ED77F7BF7EB}" type="presOf" srcId="{1DAB1736-D2D9-4656-9568-A60E640275E1}" destId="{7AA762C7-A3B6-4106-802E-9C073CBC887D}" srcOrd="0" destOrd="0" presId="urn:microsoft.com/office/officeart/2005/8/layout/hierarchy2"/>
    <dgm:cxn modelId="{497BD26B-A166-4446-835A-D705C8336B25}" type="presOf" srcId="{CC7D6854-4EA5-4916-A94D-30C895FAAD86}" destId="{92D93933-9C9A-4C64-95F1-1C8AB8F6E300}" srcOrd="0" destOrd="0" presId="urn:microsoft.com/office/officeart/2005/8/layout/hierarchy2"/>
    <dgm:cxn modelId="{835AD84C-63F0-4809-A913-F8E0B034D054}" type="presOf" srcId="{9F259465-F53B-48A4-8853-9E7CAAEEA458}" destId="{2AF3E9C7-0A48-4048-81FF-086306A93023}" srcOrd="0" destOrd="0" presId="urn:microsoft.com/office/officeart/2005/8/layout/hierarchy2"/>
    <dgm:cxn modelId="{40B6EC4F-97E2-405C-86B6-4561ED5C78F7}" type="presOf" srcId="{033E9263-F169-4E3D-A195-08DB417FE614}" destId="{2A39A5AA-B407-404D-885A-80B7523CE745}" srcOrd="0" destOrd="0" presId="urn:microsoft.com/office/officeart/2005/8/layout/hierarchy2"/>
    <dgm:cxn modelId="{4D8E6773-44AB-4724-B6A8-DEA55124A4D0}" type="presOf" srcId="{15D1FAD9-EDEB-49EF-A319-BE1C22D5D500}" destId="{EC73EC2C-A3BE-4875-AFDB-05176370BDBC}" srcOrd="0" destOrd="0" presId="urn:microsoft.com/office/officeart/2005/8/layout/hierarchy2"/>
    <dgm:cxn modelId="{FDE80E7C-0AFC-4464-8019-8A47BFDECD26}" type="presOf" srcId="{033E9263-F169-4E3D-A195-08DB417FE614}" destId="{333310DA-2FE5-482F-8B3B-B3CEA3563F4C}" srcOrd="1" destOrd="0" presId="urn:microsoft.com/office/officeart/2005/8/layout/hierarchy2"/>
    <dgm:cxn modelId="{328D0581-FC96-410F-8C36-3ED9BEF65362}" type="presOf" srcId="{67164C0F-6283-4C40-B34F-B539D03CF48C}" destId="{4D2806DD-3B6D-4733-AC61-F3E3A4EE9BE2}" srcOrd="0" destOrd="0" presId="urn:microsoft.com/office/officeart/2005/8/layout/hierarchy2"/>
    <dgm:cxn modelId="{45159D81-8443-450E-B35B-14CB410C6CC8}" type="presOf" srcId="{67164C0F-6283-4C40-B34F-B539D03CF48C}" destId="{1A0B1A2B-ED0E-48B9-A038-BE9D08A38010}" srcOrd="1" destOrd="0" presId="urn:microsoft.com/office/officeart/2005/8/layout/hierarchy2"/>
    <dgm:cxn modelId="{075640B6-E5EF-442D-BBDE-DD2F6EF8A4DC}" type="presOf" srcId="{E0C77A46-98F4-4616-9DC8-FE3D10B1F044}" destId="{D7FC95F6-1EB6-464D-8037-47FE7B3EB56F}" srcOrd="0" destOrd="0" presId="urn:microsoft.com/office/officeart/2005/8/layout/hierarchy2"/>
    <dgm:cxn modelId="{CB0EDDC4-6817-4510-9DC0-4CABA507125D}" srcId="{CCD61578-92E7-46E5-B5BD-F7DF63BFC3D1}" destId="{E0C77A46-98F4-4616-9DC8-FE3D10B1F044}" srcOrd="0" destOrd="0" parTransId="{67164C0F-6283-4C40-B34F-B539D03CF48C}" sibTransId="{CB61475F-65D6-4E60-8208-0159FE8805DB}"/>
    <dgm:cxn modelId="{86B95EC9-EEB6-44E2-9888-0E89D3212342}" type="presOf" srcId="{E142FA50-344C-467B-8F79-92C89B0E375A}" destId="{FE8A032B-AC53-460B-A046-0AE16ADEF602}" srcOrd="0" destOrd="0" presId="urn:microsoft.com/office/officeart/2005/8/layout/hierarchy2"/>
    <dgm:cxn modelId="{F57876D6-E065-473A-8600-30B20B9B7F22}" type="presOf" srcId="{1DAB1736-D2D9-4656-9568-A60E640275E1}" destId="{A91B697E-F78A-41E8-8FCE-542D962C0FF2}" srcOrd="1" destOrd="0" presId="urn:microsoft.com/office/officeart/2005/8/layout/hierarchy2"/>
    <dgm:cxn modelId="{210239D7-68B2-4B39-9B7F-AA6C39634421}" type="presOf" srcId="{FBF20774-3F44-4F46-8E38-ACDDB3477802}" destId="{A456AB0E-6028-4725-A61E-82B44165B0DF}" srcOrd="1" destOrd="0" presId="urn:microsoft.com/office/officeart/2005/8/layout/hierarchy2"/>
    <dgm:cxn modelId="{E46D18DD-096D-4495-AE12-D5AC60089144}" type="presOf" srcId="{FBF20774-3F44-4F46-8E38-ACDDB3477802}" destId="{3148AD9F-A7F1-4C4D-B890-14C03ED61BAF}" srcOrd="0" destOrd="0" presId="urn:microsoft.com/office/officeart/2005/8/layout/hierarchy2"/>
    <dgm:cxn modelId="{F2602BF1-7858-4C0C-A012-F16D76CCF398}" srcId="{15D1FAD9-EDEB-49EF-A319-BE1C22D5D500}" destId="{9F259465-F53B-48A4-8853-9E7CAAEEA458}" srcOrd="0" destOrd="0" parTransId="{033E9263-F169-4E3D-A195-08DB417FE614}" sibTransId="{876CD0F9-4D32-4417-819D-F5A720E30B0F}"/>
    <dgm:cxn modelId="{B90EB0F7-08BB-42A2-91C8-72CD52037325}" srcId="{9F259465-F53B-48A4-8853-9E7CAAEEA458}" destId="{CC7D6854-4EA5-4916-A94D-30C895FAAD86}" srcOrd="0" destOrd="0" parTransId="{FBF20774-3F44-4F46-8E38-ACDDB3477802}" sibTransId="{C1AB0365-A502-4D49-B88A-75192E48B33C}"/>
    <dgm:cxn modelId="{E10923A4-BE0A-40FF-A327-540BA22AD8C8}" type="presParOf" srcId="{FE8A032B-AC53-460B-A046-0AE16ADEF602}" destId="{73D5215D-39A7-4F69-ACA1-631AFA7928BE}" srcOrd="0" destOrd="0" presId="urn:microsoft.com/office/officeart/2005/8/layout/hierarchy2"/>
    <dgm:cxn modelId="{5EE820D3-AB16-4718-B861-AE46E986F821}" type="presParOf" srcId="{73D5215D-39A7-4F69-ACA1-631AFA7928BE}" destId="{EC73EC2C-A3BE-4875-AFDB-05176370BDBC}" srcOrd="0" destOrd="0" presId="urn:microsoft.com/office/officeart/2005/8/layout/hierarchy2"/>
    <dgm:cxn modelId="{25924477-D8D7-4C3E-AC03-AE78C3D91E4B}" type="presParOf" srcId="{73D5215D-39A7-4F69-ACA1-631AFA7928BE}" destId="{86CCE596-F749-4E6C-B731-2B4AE67A09A9}" srcOrd="1" destOrd="0" presId="urn:microsoft.com/office/officeart/2005/8/layout/hierarchy2"/>
    <dgm:cxn modelId="{0575FFC3-FD51-418F-A23B-120D1676D64E}" type="presParOf" srcId="{86CCE596-F749-4E6C-B731-2B4AE67A09A9}" destId="{2A39A5AA-B407-404D-885A-80B7523CE745}" srcOrd="0" destOrd="0" presId="urn:microsoft.com/office/officeart/2005/8/layout/hierarchy2"/>
    <dgm:cxn modelId="{B995219E-C389-4478-8802-90C8EE4CFFF2}" type="presParOf" srcId="{2A39A5AA-B407-404D-885A-80B7523CE745}" destId="{333310DA-2FE5-482F-8B3B-B3CEA3563F4C}" srcOrd="0" destOrd="0" presId="urn:microsoft.com/office/officeart/2005/8/layout/hierarchy2"/>
    <dgm:cxn modelId="{5EFDF092-2334-4BBF-960E-FBD509ACBA56}" type="presParOf" srcId="{86CCE596-F749-4E6C-B731-2B4AE67A09A9}" destId="{E0A4540A-423D-4D04-A015-C39DA208531A}" srcOrd="1" destOrd="0" presId="urn:microsoft.com/office/officeart/2005/8/layout/hierarchy2"/>
    <dgm:cxn modelId="{51C02A0C-4FB7-406A-885D-8505093938C6}" type="presParOf" srcId="{E0A4540A-423D-4D04-A015-C39DA208531A}" destId="{2AF3E9C7-0A48-4048-81FF-086306A93023}" srcOrd="0" destOrd="0" presId="urn:microsoft.com/office/officeart/2005/8/layout/hierarchy2"/>
    <dgm:cxn modelId="{9F5D4C46-CEC5-4382-B7ED-8678C3A5FD75}" type="presParOf" srcId="{E0A4540A-423D-4D04-A015-C39DA208531A}" destId="{B0779B85-541D-42EE-BF61-CB35B04CC958}" srcOrd="1" destOrd="0" presId="urn:microsoft.com/office/officeart/2005/8/layout/hierarchy2"/>
    <dgm:cxn modelId="{ABE8BA13-618C-4E3E-AE3A-E567A3BCB075}" type="presParOf" srcId="{B0779B85-541D-42EE-BF61-CB35B04CC958}" destId="{3148AD9F-A7F1-4C4D-B890-14C03ED61BAF}" srcOrd="0" destOrd="0" presId="urn:microsoft.com/office/officeart/2005/8/layout/hierarchy2"/>
    <dgm:cxn modelId="{0E02F38C-2D1B-46AF-8ED5-6C774526CFA5}" type="presParOf" srcId="{3148AD9F-A7F1-4C4D-B890-14C03ED61BAF}" destId="{A456AB0E-6028-4725-A61E-82B44165B0DF}" srcOrd="0" destOrd="0" presId="urn:microsoft.com/office/officeart/2005/8/layout/hierarchy2"/>
    <dgm:cxn modelId="{092802F0-90D0-46DA-9652-B11AF4843C5C}" type="presParOf" srcId="{B0779B85-541D-42EE-BF61-CB35B04CC958}" destId="{63C521E3-276D-4269-90CA-2900776BBC02}" srcOrd="1" destOrd="0" presId="urn:microsoft.com/office/officeart/2005/8/layout/hierarchy2"/>
    <dgm:cxn modelId="{F3C14DF9-4524-4BF4-8A76-EADAF55B0F33}" type="presParOf" srcId="{63C521E3-276D-4269-90CA-2900776BBC02}" destId="{92D93933-9C9A-4C64-95F1-1C8AB8F6E300}" srcOrd="0" destOrd="0" presId="urn:microsoft.com/office/officeart/2005/8/layout/hierarchy2"/>
    <dgm:cxn modelId="{88853956-13F9-43BA-950F-D9999B3C1A3E}" type="presParOf" srcId="{63C521E3-276D-4269-90CA-2900776BBC02}" destId="{71F8FB00-9AEF-4F97-87C2-099B519283FB}" srcOrd="1" destOrd="0" presId="urn:microsoft.com/office/officeart/2005/8/layout/hierarchy2"/>
    <dgm:cxn modelId="{5E842D19-0B46-425B-9D4A-558530318FA7}" type="presParOf" srcId="{86CCE596-F749-4E6C-B731-2B4AE67A09A9}" destId="{7AA762C7-A3B6-4106-802E-9C073CBC887D}" srcOrd="2" destOrd="0" presId="urn:microsoft.com/office/officeart/2005/8/layout/hierarchy2"/>
    <dgm:cxn modelId="{2B9875DE-2C31-443D-9CC9-CF3B44A0C4C7}" type="presParOf" srcId="{7AA762C7-A3B6-4106-802E-9C073CBC887D}" destId="{A91B697E-F78A-41E8-8FCE-542D962C0FF2}" srcOrd="0" destOrd="0" presId="urn:microsoft.com/office/officeart/2005/8/layout/hierarchy2"/>
    <dgm:cxn modelId="{A907B3AB-5EDB-4766-B79C-BFF01273F051}" type="presParOf" srcId="{86CCE596-F749-4E6C-B731-2B4AE67A09A9}" destId="{0B1BD3D2-FC62-4CEC-B333-99E686EFBCD2}" srcOrd="3" destOrd="0" presId="urn:microsoft.com/office/officeart/2005/8/layout/hierarchy2"/>
    <dgm:cxn modelId="{4C16EF4A-1C85-4515-AEBD-B1A18047EB28}" type="presParOf" srcId="{0B1BD3D2-FC62-4CEC-B333-99E686EFBCD2}" destId="{8E190C61-DE9C-456E-877F-F7931D45FC1B}" srcOrd="0" destOrd="0" presId="urn:microsoft.com/office/officeart/2005/8/layout/hierarchy2"/>
    <dgm:cxn modelId="{F415C851-15A7-47DE-B9D5-8C4A6D5BCDF6}" type="presParOf" srcId="{0B1BD3D2-FC62-4CEC-B333-99E686EFBCD2}" destId="{9C074E0F-4BE5-4887-8011-DFB6EB52AB5B}" srcOrd="1" destOrd="0" presId="urn:microsoft.com/office/officeart/2005/8/layout/hierarchy2"/>
    <dgm:cxn modelId="{F2EA9DD0-6279-4176-8115-E777568EF6B0}" type="presParOf" srcId="{9C074E0F-4BE5-4887-8011-DFB6EB52AB5B}" destId="{4D2806DD-3B6D-4733-AC61-F3E3A4EE9BE2}" srcOrd="0" destOrd="0" presId="urn:microsoft.com/office/officeart/2005/8/layout/hierarchy2"/>
    <dgm:cxn modelId="{F4319402-D7C0-4996-8E5C-DA3E3E0FDE60}" type="presParOf" srcId="{4D2806DD-3B6D-4733-AC61-F3E3A4EE9BE2}" destId="{1A0B1A2B-ED0E-48B9-A038-BE9D08A38010}" srcOrd="0" destOrd="0" presId="urn:microsoft.com/office/officeart/2005/8/layout/hierarchy2"/>
    <dgm:cxn modelId="{31765097-B29E-4047-A499-27AEF88002D2}" type="presParOf" srcId="{9C074E0F-4BE5-4887-8011-DFB6EB52AB5B}" destId="{47594868-69B7-458D-B7FF-6A91561973C2}" srcOrd="1" destOrd="0" presId="urn:microsoft.com/office/officeart/2005/8/layout/hierarchy2"/>
    <dgm:cxn modelId="{C8959EF7-5623-4433-BF26-A875C3B3C7E9}" type="presParOf" srcId="{47594868-69B7-458D-B7FF-6A91561973C2}" destId="{D7FC95F6-1EB6-464D-8037-47FE7B3EB56F}" srcOrd="0" destOrd="0" presId="urn:microsoft.com/office/officeart/2005/8/layout/hierarchy2"/>
    <dgm:cxn modelId="{FA43C287-E924-48CD-AD92-4919CBFDC6C9}" type="presParOf" srcId="{47594868-69B7-458D-B7FF-6A91561973C2}" destId="{1B3D00AC-005C-4929-9458-7C5F2B36A268}" srcOrd="1" destOrd="0" presId="urn:microsoft.com/office/officeart/2005/8/layout/hierarchy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E142FA50-344C-467B-8F79-92C89B0E375A}" type="doc">
      <dgm:prSet loTypeId="urn:microsoft.com/office/officeart/2005/8/layout/hierarchy1" loCatId="hierarchy" qsTypeId="urn:microsoft.com/office/officeart/2005/8/quickstyle/simple4" qsCatId="simple" csTypeId="urn:microsoft.com/office/officeart/2005/8/colors/accent0_2" csCatId="mainScheme" phldr="1"/>
      <dgm:spPr/>
      <dgm:t>
        <a:bodyPr/>
        <a:lstStyle/>
        <a:p>
          <a:endParaRPr lang="en-IN"/>
        </a:p>
      </dgm:t>
    </dgm:pt>
    <dgm:pt modelId="{9F259465-F53B-48A4-8853-9E7CAAEEA458}">
      <dgm:prSet phldrT="[Text]" custT="1"/>
      <dgm:spPr/>
      <dgm:t>
        <a:bodyPr/>
        <a:lstStyle/>
        <a:p>
          <a:r>
            <a:rPr lang="en-US" sz="1800" dirty="0">
              <a:latin typeface="+mj-lt"/>
              <a:ea typeface="Cambria Math" panose="02040503050406030204" pitchFamily="18" charset="0"/>
            </a:rPr>
            <a:t>Taxable Supplies</a:t>
          </a:r>
          <a:endParaRPr lang="en-IN" sz="1800" dirty="0">
            <a:latin typeface="+mj-lt"/>
          </a:endParaRPr>
        </a:p>
      </dgm:t>
    </dgm:pt>
    <dgm:pt modelId="{033E9263-F169-4E3D-A195-08DB417FE614}" type="parTrans" cxnId="{F2602BF1-7858-4C0C-A012-F16D76CCF398}">
      <dgm:prSet/>
      <dgm:spPr/>
      <dgm:t>
        <a:bodyPr/>
        <a:lstStyle/>
        <a:p>
          <a:endParaRPr lang="en-IN" sz="1800">
            <a:latin typeface="+mj-lt"/>
          </a:endParaRPr>
        </a:p>
      </dgm:t>
    </dgm:pt>
    <dgm:pt modelId="{876CD0F9-4D32-4417-819D-F5A720E30B0F}" type="sibTrans" cxnId="{F2602BF1-7858-4C0C-A012-F16D76CCF398}">
      <dgm:prSet/>
      <dgm:spPr/>
      <dgm:t>
        <a:bodyPr/>
        <a:lstStyle/>
        <a:p>
          <a:endParaRPr lang="en-IN" sz="1800">
            <a:latin typeface="+mj-lt"/>
          </a:endParaRPr>
        </a:p>
      </dgm:t>
    </dgm:pt>
    <dgm:pt modelId="{CCD61578-92E7-46E5-B5BD-F7DF63BFC3D1}">
      <dgm:prSet phldrT="[Text]" custT="1"/>
      <dgm:spPr/>
      <dgm:t>
        <a:bodyPr/>
        <a:lstStyle/>
        <a:p>
          <a:r>
            <a:rPr lang="en-US" sz="1800" dirty="0">
              <a:latin typeface="+mj-lt"/>
              <a:ea typeface="Cambria Math" panose="02040503050406030204" pitchFamily="18" charset="0"/>
            </a:rPr>
            <a:t>Zero-rated Supplies</a:t>
          </a:r>
          <a:endParaRPr lang="en-IN" sz="1800" dirty="0">
            <a:latin typeface="+mj-lt"/>
          </a:endParaRPr>
        </a:p>
      </dgm:t>
    </dgm:pt>
    <dgm:pt modelId="{1DAB1736-D2D9-4656-9568-A60E640275E1}" type="parTrans" cxnId="{7ACCA723-EE52-4AB2-955C-CB8B1FACC2DC}">
      <dgm:prSet/>
      <dgm:spPr/>
      <dgm:t>
        <a:bodyPr/>
        <a:lstStyle/>
        <a:p>
          <a:endParaRPr lang="en-IN" sz="1800">
            <a:latin typeface="+mj-lt"/>
          </a:endParaRPr>
        </a:p>
      </dgm:t>
    </dgm:pt>
    <dgm:pt modelId="{3B6588E8-893B-4E60-9AEA-B067D03ECEB5}" type="sibTrans" cxnId="{7ACCA723-EE52-4AB2-955C-CB8B1FACC2DC}">
      <dgm:prSet/>
      <dgm:spPr/>
      <dgm:t>
        <a:bodyPr/>
        <a:lstStyle/>
        <a:p>
          <a:endParaRPr lang="en-IN" sz="1800">
            <a:latin typeface="+mj-lt"/>
          </a:endParaRPr>
        </a:p>
      </dgm:t>
    </dgm:pt>
    <dgm:pt modelId="{8059D094-88FE-4EBE-AE98-6C2A71A58283}">
      <dgm:prSet custT="1"/>
      <dgm:spPr/>
      <dgm:t>
        <a:bodyPr/>
        <a:lstStyle/>
        <a:p>
          <a:r>
            <a:rPr lang="en-US" sz="1800" dirty="0">
              <a:latin typeface="+mj-lt"/>
              <a:ea typeface="Cambria Math" panose="02040503050406030204" pitchFamily="18" charset="0"/>
            </a:rPr>
            <a:t>Non-taxable Supplies</a:t>
          </a:r>
          <a:endParaRPr lang="en-IN" sz="1800" dirty="0">
            <a:latin typeface="+mj-lt"/>
          </a:endParaRPr>
        </a:p>
      </dgm:t>
    </dgm:pt>
    <dgm:pt modelId="{F183A407-A2BB-4AD2-AF6E-CCBF59C87E84}" type="parTrans" cxnId="{0E1F074B-55E7-403A-A83C-96AC0F613769}">
      <dgm:prSet/>
      <dgm:spPr/>
      <dgm:t>
        <a:bodyPr/>
        <a:lstStyle/>
        <a:p>
          <a:endParaRPr lang="en-IN" sz="1800">
            <a:latin typeface="+mj-lt"/>
          </a:endParaRPr>
        </a:p>
      </dgm:t>
    </dgm:pt>
    <dgm:pt modelId="{8D794298-4CD6-42B6-911C-D4C00E72674D}" type="sibTrans" cxnId="{0E1F074B-55E7-403A-A83C-96AC0F613769}">
      <dgm:prSet/>
      <dgm:spPr/>
      <dgm:t>
        <a:bodyPr/>
        <a:lstStyle/>
        <a:p>
          <a:endParaRPr lang="en-IN" sz="1800">
            <a:latin typeface="+mj-lt"/>
          </a:endParaRPr>
        </a:p>
      </dgm:t>
    </dgm:pt>
    <dgm:pt modelId="{BAB1A1E2-8B41-43CD-951F-0D230E04E1BD}">
      <dgm:prSet custT="1"/>
      <dgm:spPr/>
      <dgm:t>
        <a:bodyPr/>
        <a:lstStyle/>
        <a:p>
          <a:r>
            <a:rPr lang="en-US" sz="1800" dirty="0">
              <a:latin typeface="+mj-lt"/>
              <a:ea typeface="Cambria Math" panose="02040503050406030204" pitchFamily="18" charset="0"/>
            </a:rPr>
            <a:t>Exempt Supplies</a:t>
          </a:r>
          <a:endParaRPr lang="en-IN" sz="1800" dirty="0">
            <a:latin typeface="+mj-lt"/>
          </a:endParaRPr>
        </a:p>
      </dgm:t>
    </dgm:pt>
    <dgm:pt modelId="{802A9FD4-47AC-4678-BB27-717830BEB2C3}" type="parTrans" cxnId="{658E46EA-4732-46E5-989E-E00E37222105}">
      <dgm:prSet/>
      <dgm:spPr/>
      <dgm:t>
        <a:bodyPr/>
        <a:lstStyle/>
        <a:p>
          <a:endParaRPr lang="en-IN" sz="1800">
            <a:latin typeface="+mj-lt"/>
          </a:endParaRPr>
        </a:p>
      </dgm:t>
    </dgm:pt>
    <dgm:pt modelId="{D9DE7BEF-F36D-432C-A3A4-8B8ED212576F}" type="sibTrans" cxnId="{658E46EA-4732-46E5-989E-E00E37222105}">
      <dgm:prSet/>
      <dgm:spPr/>
      <dgm:t>
        <a:bodyPr/>
        <a:lstStyle/>
        <a:p>
          <a:endParaRPr lang="en-IN" sz="1800">
            <a:latin typeface="+mj-lt"/>
          </a:endParaRPr>
        </a:p>
      </dgm:t>
    </dgm:pt>
    <dgm:pt modelId="{0AE056F0-BADD-4BD1-91D1-B7178550A9BC}">
      <dgm:prSet custT="1"/>
      <dgm:spPr/>
      <dgm:t>
        <a:bodyPr/>
        <a:lstStyle/>
        <a:p>
          <a:r>
            <a:rPr lang="en-IN" sz="1800" dirty="0">
              <a:latin typeface="+mj-lt"/>
            </a:rPr>
            <a:t>ITC Available</a:t>
          </a:r>
        </a:p>
      </dgm:t>
    </dgm:pt>
    <dgm:pt modelId="{1D727268-B56A-47AE-B781-2A4F385C1728}" type="parTrans" cxnId="{495577AE-8327-4CFE-B277-624F4AADA932}">
      <dgm:prSet/>
      <dgm:spPr/>
      <dgm:t>
        <a:bodyPr/>
        <a:lstStyle/>
        <a:p>
          <a:endParaRPr lang="en-IN" sz="1800">
            <a:latin typeface="+mj-lt"/>
          </a:endParaRPr>
        </a:p>
      </dgm:t>
    </dgm:pt>
    <dgm:pt modelId="{6A96D27D-F5B2-4C29-9F05-6D5635FD5760}" type="sibTrans" cxnId="{495577AE-8327-4CFE-B277-624F4AADA932}">
      <dgm:prSet/>
      <dgm:spPr/>
      <dgm:t>
        <a:bodyPr/>
        <a:lstStyle/>
        <a:p>
          <a:endParaRPr lang="en-IN" sz="1800">
            <a:latin typeface="+mj-lt"/>
          </a:endParaRPr>
        </a:p>
      </dgm:t>
    </dgm:pt>
    <dgm:pt modelId="{64AB36AC-F789-4F37-9432-86F05883131B}">
      <dgm:prSet custT="1"/>
      <dgm:spPr/>
      <dgm:t>
        <a:bodyPr/>
        <a:lstStyle/>
        <a:p>
          <a:r>
            <a:rPr lang="en-IN" sz="1800" dirty="0">
              <a:latin typeface="+mj-lt"/>
            </a:rPr>
            <a:t>ITC </a:t>
          </a:r>
          <a:r>
            <a:rPr lang="en-IN" sz="1800" b="1" u="sng" dirty="0">
              <a:latin typeface="+mj-lt"/>
            </a:rPr>
            <a:t>not</a:t>
          </a:r>
          <a:r>
            <a:rPr lang="en-IN" sz="1800" dirty="0">
              <a:latin typeface="+mj-lt"/>
            </a:rPr>
            <a:t> available</a:t>
          </a:r>
        </a:p>
      </dgm:t>
    </dgm:pt>
    <dgm:pt modelId="{2AE97DBF-0C28-41B7-8277-1FE7BAE8487F}" type="parTrans" cxnId="{0D735AE3-674C-4732-BA93-1D4529196915}">
      <dgm:prSet/>
      <dgm:spPr/>
      <dgm:t>
        <a:bodyPr/>
        <a:lstStyle/>
        <a:p>
          <a:endParaRPr lang="en-IN" sz="1800">
            <a:latin typeface="+mj-lt"/>
          </a:endParaRPr>
        </a:p>
      </dgm:t>
    </dgm:pt>
    <dgm:pt modelId="{BE2B3FA0-1D6B-44C5-8612-A7486D168C89}" type="sibTrans" cxnId="{0D735AE3-674C-4732-BA93-1D4529196915}">
      <dgm:prSet/>
      <dgm:spPr/>
      <dgm:t>
        <a:bodyPr/>
        <a:lstStyle/>
        <a:p>
          <a:endParaRPr lang="en-IN" sz="1800">
            <a:latin typeface="+mj-lt"/>
          </a:endParaRPr>
        </a:p>
      </dgm:t>
    </dgm:pt>
    <dgm:pt modelId="{F8210196-01CE-4AF0-A58B-C0B42A6777F2}">
      <dgm:prSet custT="1"/>
      <dgm:spPr/>
      <dgm:t>
        <a:bodyPr/>
        <a:lstStyle/>
        <a:p>
          <a:r>
            <a:rPr lang="en-IN" sz="1800" dirty="0">
              <a:latin typeface="+mj-lt"/>
            </a:rPr>
            <a:t>Nil-rated Supplies</a:t>
          </a:r>
        </a:p>
      </dgm:t>
    </dgm:pt>
    <dgm:pt modelId="{FECEB3F8-41DF-41A5-9A33-FBF63CCE2E59}" type="parTrans" cxnId="{DC6FA104-8AA9-4B78-ADE4-6B085252B73A}">
      <dgm:prSet/>
      <dgm:spPr/>
      <dgm:t>
        <a:bodyPr/>
        <a:lstStyle/>
        <a:p>
          <a:endParaRPr lang="en-IN" sz="1800">
            <a:latin typeface="+mj-lt"/>
          </a:endParaRPr>
        </a:p>
      </dgm:t>
    </dgm:pt>
    <dgm:pt modelId="{D13A7BBA-664C-49F9-AAE9-81AACE62F861}" type="sibTrans" cxnId="{DC6FA104-8AA9-4B78-ADE4-6B085252B73A}">
      <dgm:prSet/>
      <dgm:spPr/>
      <dgm:t>
        <a:bodyPr/>
        <a:lstStyle/>
        <a:p>
          <a:endParaRPr lang="en-IN" sz="1800">
            <a:latin typeface="+mj-lt"/>
          </a:endParaRPr>
        </a:p>
      </dgm:t>
    </dgm:pt>
    <dgm:pt modelId="{CC7D6854-4EA5-4916-A94D-30C895FAAD86}">
      <dgm:prSet custT="1"/>
      <dgm:spPr/>
      <dgm:t>
        <a:bodyPr/>
        <a:lstStyle/>
        <a:p>
          <a:r>
            <a:rPr lang="en-IN" sz="1800" dirty="0">
              <a:latin typeface="+mj-lt"/>
            </a:rPr>
            <a:t>ITC Available</a:t>
          </a:r>
        </a:p>
      </dgm:t>
    </dgm:pt>
    <dgm:pt modelId="{C1AB0365-A502-4D49-B88A-75192E48B33C}" type="sibTrans" cxnId="{B90EB0F7-08BB-42A2-91C8-72CD52037325}">
      <dgm:prSet/>
      <dgm:spPr/>
      <dgm:t>
        <a:bodyPr/>
        <a:lstStyle/>
        <a:p>
          <a:endParaRPr lang="en-IN" sz="1800">
            <a:latin typeface="+mj-lt"/>
          </a:endParaRPr>
        </a:p>
      </dgm:t>
    </dgm:pt>
    <dgm:pt modelId="{FBF20774-3F44-4F46-8E38-ACDDB3477802}" type="parTrans" cxnId="{B90EB0F7-08BB-42A2-91C8-72CD52037325}">
      <dgm:prSet/>
      <dgm:spPr/>
      <dgm:t>
        <a:bodyPr/>
        <a:lstStyle/>
        <a:p>
          <a:endParaRPr lang="en-IN" sz="1800">
            <a:latin typeface="+mj-lt"/>
          </a:endParaRPr>
        </a:p>
      </dgm:t>
    </dgm:pt>
    <dgm:pt modelId="{B3BAA21C-4C9D-4041-9CDA-5175B5D474BE}">
      <dgm:prSet custT="1"/>
      <dgm:spPr/>
      <dgm:t>
        <a:bodyPr/>
        <a:lstStyle/>
        <a:p>
          <a:r>
            <a:rPr lang="en-IN" sz="1800" dirty="0">
              <a:latin typeface="+mj-lt"/>
            </a:rPr>
            <a:t>ITC </a:t>
          </a:r>
          <a:r>
            <a:rPr lang="en-IN" sz="1800" b="1" u="sng" dirty="0">
              <a:latin typeface="+mj-lt"/>
            </a:rPr>
            <a:t>not</a:t>
          </a:r>
          <a:r>
            <a:rPr lang="en-IN" sz="1800" dirty="0">
              <a:latin typeface="+mj-lt"/>
            </a:rPr>
            <a:t> available</a:t>
          </a:r>
        </a:p>
      </dgm:t>
    </dgm:pt>
    <dgm:pt modelId="{4429FE0D-633E-4980-A86E-96AD2BF77319}" type="parTrans" cxnId="{B04BC6BF-3FD1-49B8-9F12-EF36388FD378}">
      <dgm:prSet/>
      <dgm:spPr/>
      <dgm:t>
        <a:bodyPr/>
        <a:lstStyle/>
        <a:p>
          <a:endParaRPr lang="en-IN" sz="1800">
            <a:latin typeface="+mj-lt"/>
          </a:endParaRPr>
        </a:p>
      </dgm:t>
    </dgm:pt>
    <dgm:pt modelId="{FD11B60B-1067-431E-B1F7-C8F4531736D5}" type="sibTrans" cxnId="{B04BC6BF-3FD1-49B8-9F12-EF36388FD378}">
      <dgm:prSet/>
      <dgm:spPr/>
      <dgm:t>
        <a:bodyPr/>
        <a:lstStyle/>
        <a:p>
          <a:endParaRPr lang="en-IN" sz="1800">
            <a:latin typeface="+mj-lt"/>
          </a:endParaRPr>
        </a:p>
      </dgm:t>
    </dgm:pt>
    <dgm:pt modelId="{419E264A-A7E0-450C-B3DC-72AED7F5D589}">
      <dgm:prSet custT="1"/>
      <dgm:spPr/>
      <dgm:t>
        <a:bodyPr/>
        <a:lstStyle/>
        <a:p>
          <a:r>
            <a:rPr lang="en-IN" sz="1800" dirty="0">
              <a:latin typeface="+mj-lt"/>
            </a:rPr>
            <a:t>ITC </a:t>
          </a:r>
          <a:r>
            <a:rPr lang="en-IN" sz="1800" b="1" u="sng" dirty="0">
              <a:latin typeface="+mj-lt"/>
            </a:rPr>
            <a:t>not</a:t>
          </a:r>
          <a:r>
            <a:rPr lang="en-IN" sz="1800" dirty="0">
              <a:latin typeface="+mj-lt"/>
            </a:rPr>
            <a:t> available</a:t>
          </a:r>
        </a:p>
      </dgm:t>
    </dgm:pt>
    <dgm:pt modelId="{0F0AAB34-E33F-4626-828F-D215A70F51D9}" type="parTrans" cxnId="{1C192DC3-9E8E-48D8-82B9-534B77C82412}">
      <dgm:prSet/>
      <dgm:spPr/>
      <dgm:t>
        <a:bodyPr/>
        <a:lstStyle/>
        <a:p>
          <a:endParaRPr lang="en-IN" sz="1800">
            <a:latin typeface="+mj-lt"/>
          </a:endParaRPr>
        </a:p>
      </dgm:t>
    </dgm:pt>
    <dgm:pt modelId="{C4B6D867-758F-46F8-97AB-6889A3B55C41}" type="sibTrans" cxnId="{1C192DC3-9E8E-48D8-82B9-534B77C82412}">
      <dgm:prSet/>
      <dgm:spPr/>
      <dgm:t>
        <a:bodyPr/>
        <a:lstStyle/>
        <a:p>
          <a:endParaRPr lang="en-IN" sz="1800">
            <a:latin typeface="+mj-lt"/>
          </a:endParaRPr>
        </a:p>
      </dgm:t>
    </dgm:pt>
    <dgm:pt modelId="{15D1FAD9-EDEB-49EF-A319-BE1C22D5D500}">
      <dgm:prSet phldrT="[Text]" custT="1"/>
      <dgm:spPr/>
      <dgm:t>
        <a:bodyPr/>
        <a:lstStyle/>
        <a:p>
          <a:r>
            <a:rPr lang="en-US" sz="1800" dirty="0">
              <a:latin typeface="+mj-lt"/>
              <a:ea typeface="Cambria Math" panose="02040503050406030204" pitchFamily="18" charset="0"/>
            </a:rPr>
            <a:t>Use of input tax credit: Partly for</a:t>
          </a:r>
          <a:endParaRPr lang="en-IN" sz="1800" dirty="0">
            <a:latin typeface="+mj-lt"/>
          </a:endParaRPr>
        </a:p>
      </dgm:t>
    </dgm:pt>
    <dgm:pt modelId="{9F3CAF58-C4D7-405D-AC16-0FB89CD99321}" type="sibTrans" cxnId="{8EE3B413-3EB7-4AA5-9C58-8CEFBA67EED6}">
      <dgm:prSet/>
      <dgm:spPr/>
      <dgm:t>
        <a:bodyPr/>
        <a:lstStyle/>
        <a:p>
          <a:endParaRPr lang="en-IN" sz="1800">
            <a:latin typeface="+mj-lt"/>
          </a:endParaRPr>
        </a:p>
      </dgm:t>
    </dgm:pt>
    <dgm:pt modelId="{12B5DCBB-4B02-45F7-B47F-1309C3AB151C}" type="parTrans" cxnId="{8EE3B413-3EB7-4AA5-9C58-8CEFBA67EED6}">
      <dgm:prSet/>
      <dgm:spPr/>
      <dgm:t>
        <a:bodyPr/>
        <a:lstStyle/>
        <a:p>
          <a:endParaRPr lang="en-IN" sz="1800">
            <a:latin typeface="+mj-lt"/>
          </a:endParaRPr>
        </a:p>
      </dgm:t>
    </dgm:pt>
    <dgm:pt modelId="{4D813CA2-4D85-4D40-A348-44C7FEDEDDBA}" type="pres">
      <dgm:prSet presAssocID="{E142FA50-344C-467B-8F79-92C89B0E375A}" presName="hierChild1" presStyleCnt="0">
        <dgm:presLayoutVars>
          <dgm:chPref val="1"/>
          <dgm:dir/>
          <dgm:animOne val="branch"/>
          <dgm:animLvl val="lvl"/>
          <dgm:resizeHandles/>
        </dgm:presLayoutVars>
      </dgm:prSet>
      <dgm:spPr/>
    </dgm:pt>
    <dgm:pt modelId="{3BEE6FDB-EE5B-4118-88CF-C24E9C430E2C}" type="pres">
      <dgm:prSet presAssocID="{15D1FAD9-EDEB-49EF-A319-BE1C22D5D500}" presName="hierRoot1" presStyleCnt="0"/>
      <dgm:spPr/>
    </dgm:pt>
    <dgm:pt modelId="{FE23AC59-EF93-48F0-BE36-0F1CC819B272}" type="pres">
      <dgm:prSet presAssocID="{15D1FAD9-EDEB-49EF-A319-BE1C22D5D500}" presName="composite" presStyleCnt="0"/>
      <dgm:spPr/>
    </dgm:pt>
    <dgm:pt modelId="{F664D0F6-D54D-4375-B63F-FB04A8759453}" type="pres">
      <dgm:prSet presAssocID="{15D1FAD9-EDEB-49EF-A319-BE1C22D5D500}" presName="background" presStyleLbl="node0" presStyleIdx="0" presStyleCnt="1"/>
      <dgm:spPr>
        <a:prstGeom prst="flowChartAlternateProcess">
          <a:avLst/>
        </a:prstGeom>
      </dgm:spPr>
    </dgm:pt>
    <dgm:pt modelId="{C02653B1-3A3A-4502-B3A2-F5FA4296ABC4}" type="pres">
      <dgm:prSet presAssocID="{15D1FAD9-EDEB-49EF-A319-BE1C22D5D500}" presName="text" presStyleLbl="fgAcc0" presStyleIdx="0" presStyleCnt="1" custScaleX="246315" custScaleY="250891" custLinFactNeighborY="-12747">
        <dgm:presLayoutVars>
          <dgm:chPref val="3"/>
        </dgm:presLayoutVars>
      </dgm:prSet>
      <dgm:spPr/>
    </dgm:pt>
    <dgm:pt modelId="{8CA6087F-EF0D-4543-9750-0D7F411E8ED2}" type="pres">
      <dgm:prSet presAssocID="{15D1FAD9-EDEB-49EF-A319-BE1C22D5D500}" presName="hierChild2" presStyleCnt="0"/>
      <dgm:spPr/>
    </dgm:pt>
    <dgm:pt modelId="{ED82656D-6741-448A-9E17-4A7BE31B59AE}" type="pres">
      <dgm:prSet presAssocID="{033E9263-F169-4E3D-A195-08DB417FE614}" presName="Name10" presStyleLbl="parChTrans1D2" presStyleIdx="0" presStyleCnt="5"/>
      <dgm:spPr/>
    </dgm:pt>
    <dgm:pt modelId="{ABB3BEEA-4221-432D-934B-65D7CBF726D0}" type="pres">
      <dgm:prSet presAssocID="{9F259465-F53B-48A4-8853-9E7CAAEEA458}" presName="hierRoot2" presStyleCnt="0"/>
      <dgm:spPr/>
    </dgm:pt>
    <dgm:pt modelId="{4BF109B4-D17E-4758-BCC3-66DF8C777A02}" type="pres">
      <dgm:prSet presAssocID="{9F259465-F53B-48A4-8853-9E7CAAEEA458}" presName="composite2" presStyleCnt="0"/>
      <dgm:spPr/>
    </dgm:pt>
    <dgm:pt modelId="{583C88C8-9294-4EF6-AF1E-036B3E99D532}" type="pres">
      <dgm:prSet presAssocID="{9F259465-F53B-48A4-8853-9E7CAAEEA458}" presName="background2" presStyleLbl="node2" presStyleIdx="0" presStyleCnt="5"/>
      <dgm:spPr/>
    </dgm:pt>
    <dgm:pt modelId="{6A4197EF-D841-47B5-8645-D48B3F9BD928}" type="pres">
      <dgm:prSet presAssocID="{9F259465-F53B-48A4-8853-9E7CAAEEA458}" presName="text2" presStyleLbl="fgAcc2" presStyleIdx="0" presStyleCnt="5" custScaleX="207532" custScaleY="126980" custLinFactNeighborY="-9105">
        <dgm:presLayoutVars>
          <dgm:chPref val="3"/>
        </dgm:presLayoutVars>
      </dgm:prSet>
      <dgm:spPr/>
    </dgm:pt>
    <dgm:pt modelId="{10856D67-E883-4FBB-A51F-5A3140C9FDF2}" type="pres">
      <dgm:prSet presAssocID="{9F259465-F53B-48A4-8853-9E7CAAEEA458}" presName="hierChild3" presStyleCnt="0"/>
      <dgm:spPr/>
    </dgm:pt>
    <dgm:pt modelId="{4B2A91FC-D981-4C16-9F89-1BDAA409BF67}" type="pres">
      <dgm:prSet presAssocID="{FBF20774-3F44-4F46-8E38-ACDDB3477802}" presName="Name17" presStyleLbl="parChTrans1D3" presStyleIdx="0" presStyleCnt="5"/>
      <dgm:spPr/>
    </dgm:pt>
    <dgm:pt modelId="{CB314043-163A-4FE8-90E6-F1908808BF7F}" type="pres">
      <dgm:prSet presAssocID="{CC7D6854-4EA5-4916-A94D-30C895FAAD86}" presName="hierRoot3" presStyleCnt="0"/>
      <dgm:spPr/>
    </dgm:pt>
    <dgm:pt modelId="{90AD4245-5281-4A5A-B421-BC31B0DEBCEC}" type="pres">
      <dgm:prSet presAssocID="{CC7D6854-4EA5-4916-A94D-30C895FAAD86}" presName="composite3" presStyleCnt="0"/>
      <dgm:spPr/>
    </dgm:pt>
    <dgm:pt modelId="{39409755-6A1B-4544-8A6B-A5C958392F96}" type="pres">
      <dgm:prSet presAssocID="{CC7D6854-4EA5-4916-A94D-30C895FAAD86}" presName="background3" presStyleLbl="node3" presStyleIdx="0" presStyleCnt="5"/>
      <dgm:spPr/>
    </dgm:pt>
    <dgm:pt modelId="{500AF9EE-B174-4850-89BD-57C5D86249FB}" type="pres">
      <dgm:prSet presAssocID="{CC7D6854-4EA5-4916-A94D-30C895FAAD86}" presName="text3" presStyleLbl="fgAcc3" presStyleIdx="0" presStyleCnt="5" custScaleX="159733" custScaleY="243693" custLinFactNeighborX="25704" custLinFactNeighborY="39354">
        <dgm:presLayoutVars>
          <dgm:chPref val="3"/>
        </dgm:presLayoutVars>
      </dgm:prSet>
      <dgm:spPr/>
    </dgm:pt>
    <dgm:pt modelId="{CFE88D16-4797-4544-AC35-5AA6B40A4F45}" type="pres">
      <dgm:prSet presAssocID="{CC7D6854-4EA5-4916-A94D-30C895FAAD86}" presName="hierChild4" presStyleCnt="0"/>
      <dgm:spPr/>
    </dgm:pt>
    <dgm:pt modelId="{7B272A9B-3294-475B-AB42-BF010B5BFB97}" type="pres">
      <dgm:prSet presAssocID="{1DAB1736-D2D9-4656-9568-A60E640275E1}" presName="Name10" presStyleLbl="parChTrans1D2" presStyleIdx="1" presStyleCnt="5"/>
      <dgm:spPr/>
    </dgm:pt>
    <dgm:pt modelId="{27133CDD-1877-49A3-A4DA-9C36AAFBA4FD}" type="pres">
      <dgm:prSet presAssocID="{CCD61578-92E7-46E5-B5BD-F7DF63BFC3D1}" presName="hierRoot2" presStyleCnt="0"/>
      <dgm:spPr/>
    </dgm:pt>
    <dgm:pt modelId="{598218F2-960C-46A3-96DD-89C94FCAEB45}" type="pres">
      <dgm:prSet presAssocID="{CCD61578-92E7-46E5-B5BD-F7DF63BFC3D1}" presName="composite2" presStyleCnt="0"/>
      <dgm:spPr/>
    </dgm:pt>
    <dgm:pt modelId="{CCAC4BF4-FA1B-4CF1-85FE-BFFBCC85EA97}" type="pres">
      <dgm:prSet presAssocID="{CCD61578-92E7-46E5-B5BD-F7DF63BFC3D1}" presName="background2" presStyleLbl="node2" presStyleIdx="1" presStyleCnt="5"/>
      <dgm:spPr/>
    </dgm:pt>
    <dgm:pt modelId="{139054C6-652C-4E0B-8B40-2D6A5B6166AA}" type="pres">
      <dgm:prSet presAssocID="{CCD61578-92E7-46E5-B5BD-F7DF63BFC3D1}" presName="text2" presStyleLbl="fgAcc2" presStyleIdx="1" presStyleCnt="5" custScaleX="173420" custScaleY="150552" custLinFactNeighborY="-9105">
        <dgm:presLayoutVars>
          <dgm:chPref val="3"/>
        </dgm:presLayoutVars>
      </dgm:prSet>
      <dgm:spPr/>
    </dgm:pt>
    <dgm:pt modelId="{600856D3-5A1D-4162-8A97-A9DF61921EA6}" type="pres">
      <dgm:prSet presAssocID="{CCD61578-92E7-46E5-B5BD-F7DF63BFC3D1}" presName="hierChild3" presStyleCnt="0"/>
      <dgm:spPr/>
    </dgm:pt>
    <dgm:pt modelId="{C107D2E3-E7F8-45B8-A42A-F5BD0A505428}" type="pres">
      <dgm:prSet presAssocID="{1D727268-B56A-47AE-B781-2A4F385C1728}" presName="Name17" presStyleLbl="parChTrans1D3" presStyleIdx="1" presStyleCnt="5"/>
      <dgm:spPr/>
    </dgm:pt>
    <dgm:pt modelId="{26E61066-A6DD-41F1-9193-8A1787F1D040}" type="pres">
      <dgm:prSet presAssocID="{0AE056F0-BADD-4BD1-91D1-B7178550A9BC}" presName="hierRoot3" presStyleCnt="0"/>
      <dgm:spPr/>
    </dgm:pt>
    <dgm:pt modelId="{21A16784-450C-4240-A66B-DD5866CC1ABA}" type="pres">
      <dgm:prSet presAssocID="{0AE056F0-BADD-4BD1-91D1-B7178550A9BC}" presName="composite3" presStyleCnt="0"/>
      <dgm:spPr/>
    </dgm:pt>
    <dgm:pt modelId="{52FC3D5A-C36D-46CA-8102-8E74ED8FB258}" type="pres">
      <dgm:prSet presAssocID="{0AE056F0-BADD-4BD1-91D1-B7178550A9BC}" presName="background3" presStyleLbl="node3" presStyleIdx="1" presStyleCnt="5"/>
      <dgm:spPr/>
    </dgm:pt>
    <dgm:pt modelId="{B7E45543-3EF3-42E0-86E6-8DB095859F65}" type="pres">
      <dgm:prSet presAssocID="{0AE056F0-BADD-4BD1-91D1-B7178550A9BC}" presName="text3" presStyleLbl="fgAcc3" presStyleIdx="1" presStyleCnt="5" custScaleX="247719" custScaleY="145502" custLinFactNeighborX="33360">
        <dgm:presLayoutVars>
          <dgm:chPref val="3"/>
        </dgm:presLayoutVars>
      </dgm:prSet>
      <dgm:spPr/>
    </dgm:pt>
    <dgm:pt modelId="{006553E3-D62F-49A2-822C-A649062374BD}" type="pres">
      <dgm:prSet presAssocID="{0AE056F0-BADD-4BD1-91D1-B7178550A9BC}" presName="hierChild4" presStyleCnt="0"/>
      <dgm:spPr/>
    </dgm:pt>
    <dgm:pt modelId="{7846B610-8531-4202-BDF0-1F96661949A2}" type="pres">
      <dgm:prSet presAssocID="{F183A407-A2BB-4AD2-AF6E-CCBF59C87E84}" presName="Name10" presStyleLbl="parChTrans1D2" presStyleIdx="2" presStyleCnt="5"/>
      <dgm:spPr/>
    </dgm:pt>
    <dgm:pt modelId="{31EB7B63-FAF1-455E-AAA9-BCD99CA645FA}" type="pres">
      <dgm:prSet presAssocID="{8059D094-88FE-4EBE-AE98-6C2A71A58283}" presName="hierRoot2" presStyleCnt="0"/>
      <dgm:spPr/>
    </dgm:pt>
    <dgm:pt modelId="{22E175E0-8324-4777-85EA-94902667C5E2}" type="pres">
      <dgm:prSet presAssocID="{8059D094-88FE-4EBE-AE98-6C2A71A58283}" presName="composite2" presStyleCnt="0"/>
      <dgm:spPr/>
    </dgm:pt>
    <dgm:pt modelId="{403494EC-8933-4C11-A3BD-E011F01C7FF5}" type="pres">
      <dgm:prSet presAssocID="{8059D094-88FE-4EBE-AE98-6C2A71A58283}" presName="background2" presStyleLbl="node2" presStyleIdx="2" presStyleCnt="5"/>
      <dgm:spPr/>
    </dgm:pt>
    <dgm:pt modelId="{0E1CD7CD-F923-4843-802A-27743C518D27}" type="pres">
      <dgm:prSet presAssocID="{8059D094-88FE-4EBE-AE98-6C2A71A58283}" presName="text2" presStyleLbl="fgAcc2" presStyleIdx="2" presStyleCnt="5" custScaleX="167693" custScaleY="220850" custLinFactNeighborX="4689" custLinFactNeighborY="-9105">
        <dgm:presLayoutVars>
          <dgm:chPref val="3"/>
        </dgm:presLayoutVars>
      </dgm:prSet>
      <dgm:spPr/>
    </dgm:pt>
    <dgm:pt modelId="{F6B22BC9-3454-4D46-A821-F8A7B7160B7E}" type="pres">
      <dgm:prSet presAssocID="{8059D094-88FE-4EBE-AE98-6C2A71A58283}" presName="hierChild3" presStyleCnt="0"/>
      <dgm:spPr/>
    </dgm:pt>
    <dgm:pt modelId="{14CB6488-1EBB-4C58-A184-80DDB22204F5}" type="pres">
      <dgm:prSet presAssocID="{4429FE0D-633E-4980-A86E-96AD2BF77319}" presName="Name17" presStyleLbl="parChTrans1D3" presStyleIdx="2" presStyleCnt="5"/>
      <dgm:spPr/>
    </dgm:pt>
    <dgm:pt modelId="{B178255A-8FB8-437E-8E63-04E9692882F8}" type="pres">
      <dgm:prSet presAssocID="{B3BAA21C-4C9D-4041-9CDA-5175B5D474BE}" presName="hierRoot3" presStyleCnt="0"/>
      <dgm:spPr/>
    </dgm:pt>
    <dgm:pt modelId="{21B87868-C79A-4FF4-A10F-B496A560B432}" type="pres">
      <dgm:prSet presAssocID="{B3BAA21C-4C9D-4041-9CDA-5175B5D474BE}" presName="composite3" presStyleCnt="0"/>
      <dgm:spPr/>
    </dgm:pt>
    <dgm:pt modelId="{6FE39A4E-51C8-4FD3-9813-D06FA09D6E57}" type="pres">
      <dgm:prSet presAssocID="{B3BAA21C-4C9D-4041-9CDA-5175B5D474BE}" presName="background3" presStyleLbl="node3" presStyleIdx="2" presStyleCnt="5"/>
      <dgm:spPr/>
    </dgm:pt>
    <dgm:pt modelId="{2023960C-BAD8-43D8-B7EC-6C06A6943361}" type="pres">
      <dgm:prSet presAssocID="{B3BAA21C-4C9D-4041-9CDA-5175B5D474BE}" presName="text3" presStyleLbl="fgAcc3" presStyleIdx="2" presStyleCnt="5" custScaleX="150724" custScaleY="145135" custLinFactNeighborX="7534" custLinFactNeighborY="50239">
        <dgm:presLayoutVars>
          <dgm:chPref val="3"/>
        </dgm:presLayoutVars>
      </dgm:prSet>
      <dgm:spPr/>
    </dgm:pt>
    <dgm:pt modelId="{5A3B5F1A-2A66-4B6F-A0A3-FA5DD4529F5F}" type="pres">
      <dgm:prSet presAssocID="{B3BAA21C-4C9D-4041-9CDA-5175B5D474BE}" presName="hierChild4" presStyleCnt="0"/>
      <dgm:spPr/>
    </dgm:pt>
    <dgm:pt modelId="{3500F193-C383-40A1-8308-896A8F48A306}" type="pres">
      <dgm:prSet presAssocID="{802A9FD4-47AC-4678-BB27-717830BEB2C3}" presName="Name10" presStyleLbl="parChTrans1D2" presStyleIdx="3" presStyleCnt="5"/>
      <dgm:spPr/>
    </dgm:pt>
    <dgm:pt modelId="{1CA4067D-F843-41EB-8042-B56EB8D06ED2}" type="pres">
      <dgm:prSet presAssocID="{BAB1A1E2-8B41-43CD-951F-0D230E04E1BD}" presName="hierRoot2" presStyleCnt="0"/>
      <dgm:spPr/>
    </dgm:pt>
    <dgm:pt modelId="{7A00438E-3C26-4816-8BCA-E86B6C13A9C3}" type="pres">
      <dgm:prSet presAssocID="{BAB1A1E2-8B41-43CD-951F-0D230E04E1BD}" presName="composite2" presStyleCnt="0"/>
      <dgm:spPr/>
    </dgm:pt>
    <dgm:pt modelId="{6DDC651E-233F-4714-863B-FD7135F0A47D}" type="pres">
      <dgm:prSet presAssocID="{BAB1A1E2-8B41-43CD-951F-0D230E04E1BD}" presName="background2" presStyleLbl="node2" presStyleIdx="3" presStyleCnt="5"/>
      <dgm:spPr/>
    </dgm:pt>
    <dgm:pt modelId="{952FCB9D-B50C-4D32-B3D8-8B5C76F8CD93}" type="pres">
      <dgm:prSet presAssocID="{BAB1A1E2-8B41-43CD-951F-0D230E04E1BD}" presName="text2" presStyleLbl="fgAcc2" presStyleIdx="3" presStyleCnt="5" custScaleX="160989" custScaleY="233306" custLinFactNeighborX="-6406" custLinFactNeighborY="-9105">
        <dgm:presLayoutVars>
          <dgm:chPref val="3"/>
        </dgm:presLayoutVars>
      </dgm:prSet>
      <dgm:spPr/>
    </dgm:pt>
    <dgm:pt modelId="{CDFF7D8D-686A-48EA-A5B1-4BABB45D12A7}" type="pres">
      <dgm:prSet presAssocID="{BAB1A1E2-8B41-43CD-951F-0D230E04E1BD}" presName="hierChild3" presStyleCnt="0"/>
      <dgm:spPr/>
    </dgm:pt>
    <dgm:pt modelId="{4FE59544-F220-472F-83CF-187911947B79}" type="pres">
      <dgm:prSet presAssocID="{0F0AAB34-E33F-4626-828F-D215A70F51D9}" presName="Name17" presStyleLbl="parChTrans1D3" presStyleIdx="3" presStyleCnt="5"/>
      <dgm:spPr/>
    </dgm:pt>
    <dgm:pt modelId="{DB908A4D-5CD1-4E5A-8164-7AC9CF27C7F2}" type="pres">
      <dgm:prSet presAssocID="{419E264A-A7E0-450C-B3DC-72AED7F5D589}" presName="hierRoot3" presStyleCnt="0"/>
      <dgm:spPr/>
    </dgm:pt>
    <dgm:pt modelId="{8CEE95CA-4EC4-435E-BF88-B5132AE88C94}" type="pres">
      <dgm:prSet presAssocID="{419E264A-A7E0-450C-B3DC-72AED7F5D589}" presName="composite3" presStyleCnt="0"/>
      <dgm:spPr/>
    </dgm:pt>
    <dgm:pt modelId="{472A254B-D8FE-463D-9208-816ECC35C0CB}" type="pres">
      <dgm:prSet presAssocID="{419E264A-A7E0-450C-B3DC-72AED7F5D589}" presName="background3" presStyleLbl="node3" presStyleIdx="3" presStyleCnt="5"/>
      <dgm:spPr/>
    </dgm:pt>
    <dgm:pt modelId="{6082A655-37DE-425E-9074-4D125465158D}" type="pres">
      <dgm:prSet presAssocID="{419E264A-A7E0-450C-B3DC-72AED7F5D589}" presName="text3" presStyleLbl="fgAcc3" presStyleIdx="3" presStyleCnt="5" custScaleX="152350" custScaleY="196702" custLinFactNeighborX="2683" custLinFactNeighborY="40943">
        <dgm:presLayoutVars>
          <dgm:chPref val="3"/>
        </dgm:presLayoutVars>
      </dgm:prSet>
      <dgm:spPr/>
    </dgm:pt>
    <dgm:pt modelId="{3764BB8E-42AF-4AF6-978B-0EAEC400DC85}" type="pres">
      <dgm:prSet presAssocID="{419E264A-A7E0-450C-B3DC-72AED7F5D589}" presName="hierChild4" presStyleCnt="0"/>
      <dgm:spPr/>
    </dgm:pt>
    <dgm:pt modelId="{E280CBDE-6187-40CE-A3CC-CC86C6AAB705}" type="pres">
      <dgm:prSet presAssocID="{FECEB3F8-41DF-41A5-9A33-FBF63CCE2E59}" presName="Name10" presStyleLbl="parChTrans1D2" presStyleIdx="4" presStyleCnt="5"/>
      <dgm:spPr/>
    </dgm:pt>
    <dgm:pt modelId="{19135971-755D-45B1-9B17-4D93FB3A2C96}" type="pres">
      <dgm:prSet presAssocID="{F8210196-01CE-4AF0-A58B-C0B42A6777F2}" presName="hierRoot2" presStyleCnt="0"/>
      <dgm:spPr/>
    </dgm:pt>
    <dgm:pt modelId="{2D1A71C7-B968-44D5-A517-46BAD9B49B22}" type="pres">
      <dgm:prSet presAssocID="{F8210196-01CE-4AF0-A58B-C0B42A6777F2}" presName="composite2" presStyleCnt="0"/>
      <dgm:spPr/>
    </dgm:pt>
    <dgm:pt modelId="{C70C46AD-55C7-470B-9B5C-1556A1E2A520}" type="pres">
      <dgm:prSet presAssocID="{F8210196-01CE-4AF0-A58B-C0B42A6777F2}" presName="background2" presStyleLbl="node2" presStyleIdx="4" presStyleCnt="5"/>
      <dgm:spPr/>
    </dgm:pt>
    <dgm:pt modelId="{3C488F83-FBCF-4DE8-A6DF-C48E5B031DA3}" type="pres">
      <dgm:prSet presAssocID="{F8210196-01CE-4AF0-A58B-C0B42A6777F2}" presName="text2" presStyleLbl="fgAcc2" presStyleIdx="4" presStyleCnt="5" custScaleX="143169" custScaleY="245762" custLinFactNeighborY="-9105">
        <dgm:presLayoutVars>
          <dgm:chPref val="3"/>
        </dgm:presLayoutVars>
      </dgm:prSet>
      <dgm:spPr/>
    </dgm:pt>
    <dgm:pt modelId="{3D1A6E10-578F-47CC-99DC-8FACD9547930}" type="pres">
      <dgm:prSet presAssocID="{F8210196-01CE-4AF0-A58B-C0B42A6777F2}" presName="hierChild3" presStyleCnt="0"/>
      <dgm:spPr/>
    </dgm:pt>
    <dgm:pt modelId="{1788CED1-D0F1-4D89-B306-37A858753A32}" type="pres">
      <dgm:prSet presAssocID="{2AE97DBF-0C28-41B7-8277-1FE7BAE8487F}" presName="Name17" presStyleLbl="parChTrans1D3" presStyleIdx="4" presStyleCnt="5"/>
      <dgm:spPr/>
    </dgm:pt>
    <dgm:pt modelId="{7D89F1AB-2B3F-4DD1-BAF9-1276B660AFBA}" type="pres">
      <dgm:prSet presAssocID="{64AB36AC-F789-4F37-9432-86F05883131B}" presName="hierRoot3" presStyleCnt="0"/>
      <dgm:spPr/>
    </dgm:pt>
    <dgm:pt modelId="{9A5184CE-2CFC-4026-A690-EA759D5445F2}" type="pres">
      <dgm:prSet presAssocID="{64AB36AC-F789-4F37-9432-86F05883131B}" presName="composite3" presStyleCnt="0"/>
      <dgm:spPr/>
    </dgm:pt>
    <dgm:pt modelId="{2A25286E-8D13-40EA-90B8-1E6587AC601A}" type="pres">
      <dgm:prSet presAssocID="{64AB36AC-F789-4F37-9432-86F05883131B}" presName="background3" presStyleLbl="node3" presStyleIdx="4" presStyleCnt="5"/>
      <dgm:spPr/>
    </dgm:pt>
    <dgm:pt modelId="{23032DBB-11B0-4853-B4FE-1F58F1C7459D}" type="pres">
      <dgm:prSet presAssocID="{64AB36AC-F789-4F37-9432-86F05883131B}" presName="text3" presStyleLbl="fgAcc3" presStyleIdx="4" presStyleCnt="5" custScaleX="169611" custScaleY="213173" custLinFactNeighborX="405" custLinFactNeighborY="39354">
        <dgm:presLayoutVars>
          <dgm:chPref val="3"/>
        </dgm:presLayoutVars>
      </dgm:prSet>
      <dgm:spPr/>
    </dgm:pt>
    <dgm:pt modelId="{419CEAF2-B0F3-4AB2-A7E8-EF5EAF8376CD}" type="pres">
      <dgm:prSet presAssocID="{64AB36AC-F789-4F37-9432-86F05883131B}" presName="hierChild4" presStyleCnt="0"/>
      <dgm:spPr/>
    </dgm:pt>
  </dgm:ptLst>
  <dgm:cxnLst>
    <dgm:cxn modelId="{DC6FA104-8AA9-4B78-ADE4-6B085252B73A}" srcId="{15D1FAD9-EDEB-49EF-A319-BE1C22D5D500}" destId="{F8210196-01CE-4AF0-A58B-C0B42A6777F2}" srcOrd="4" destOrd="0" parTransId="{FECEB3F8-41DF-41A5-9A33-FBF63CCE2E59}" sibTransId="{D13A7BBA-664C-49F9-AAE9-81AACE62F861}"/>
    <dgm:cxn modelId="{764EA909-700E-412D-AA3C-132183E2C4FD}" type="presOf" srcId="{BAB1A1E2-8B41-43CD-951F-0D230E04E1BD}" destId="{952FCB9D-B50C-4D32-B3D8-8B5C76F8CD93}" srcOrd="0" destOrd="0" presId="urn:microsoft.com/office/officeart/2005/8/layout/hierarchy1"/>
    <dgm:cxn modelId="{659A810C-4B2E-453D-B781-0BF5CFAD5A00}" type="presOf" srcId="{15D1FAD9-EDEB-49EF-A319-BE1C22D5D500}" destId="{C02653B1-3A3A-4502-B3A2-F5FA4296ABC4}" srcOrd="0" destOrd="0" presId="urn:microsoft.com/office/officeart/2005/8/layout/hierarchy1"/>
    <dgm:cxn modelId="{8EE3B413-3EB7-4AA5-9C58-8CEFBA67EED6}" srcId="{E142FA50-344C-467B-8F79-92C89B0E375A}" destId="{15D1FAD9-EDEB-49EF-A319-BE1C22D5D500}" srcOrd="0" destOrd="0" parTransId="{12B5DCBB-4B02-45F7-B47F-1309C3AB151C}" sibTransId="{9F3CAF58-C4D7-405D-AC16-0FB89CD99321}"/>
    <dgm:cxn modelId="{C236E01A-6013-47AF-963D-F2A5377F750B}" type="presOf" srcId="{4429FE0D-633E-4980-A86E-96AD2BF77319}" destId="{14CB6488-1EBB-4C58-A184-80DDB22204F5}" srcOrd="0" destOrd="0" presId="urn:microsoft.com/office/officeart/2005/8/layout/hierarchy1"/>
    <dgm:cxn modelId="{CE345E22-D653-41A5-A90D-EE852059F47D}" type="presOf" srcId="{CC7D6854-4EA5-4916-A94D-30C895FAAD86}" destId="{500AF9EE-B174-4850-89BD-57C5D86249FB}" srcOrd="0" destOrd="0" presId="urn:microsoft.com/office/officeart/2005/8/layout/hierarchy1"/>
    <dgm:cxn modelId="{7ACCA723-EE52-4AB2-955C-CB8B1FACC2DC}" srcId="{15D1FAD9-EDEB-49EF-A319-BE1C22D5D500}" destId="{CCD61578-92E7-46E5-B5BD-F7DF63BFC3D1}" srcOrd="1" destOrd="0" parTransId="{1DAB1736-D2D9-4656-9568-A60E640275E1}" sibTransId="{3B6588E8-893B-4E60-9AEA-B067D03ECEB5}"/>
    <dgm:cxn modelId="{FC073525-6C2D-4EC2-8E15-CECF7B77D3BF}" type="presOf" srcId="{9F259465-F53B-48A4-8853-9E7CAAEEA458}" destId="{6A4197EF-D841-47B5-8645-D48B3F9BD928}" srcOrd="0" destOrd="0" presId="urn:microsoft.com/office/officeart/2005/8/layout/hierarchy1"/>
    <dgm:cxn modelId="{4CB35D2D-1279-4FD0-AED1-3DF5C84DCF87}" type="presOf" srcId="{FECEB3F8-41DF-41A5-9A33-FBF63CCE2E59}" destId="{E280CBDE-6187-40CE-A3CC-CC86C6AAB705}" srcOrd="0" destOrd="0" presId="urn:microsoft.com/office/officeart/2005/8/layout/hierarchy1"/>
    <dgm:cxn modelId="{CF580968-A4A6-4684-BD0E-325F19D2899B}" type="presOf" srcId="{FBF20774-3F44-4F46-8E38-ACDDB3477802}" destId="{4B2A91FC-D981-4C16-9F89-1BDAA409BF67}" srcOrd="0" destOrd="0" presId="urn:microsoft.com/office/officeart/2005/8/layout/hierarchy1"/>
    <dgm:cxn modelId="{0E1F074B-55E7-403A-A83C-96AC0F613769}" srcId="{15D1FAD9-EDEB-49EF-A319-BE1C22D5D500}" destId="{8059D094-88FE-4EBE-AE98-6C2A71A58283}" srcOrd="2" destOrd="0" parTransId="{F183A407-A2BB-4AD2-AF6E-CCBF59C87E84}" sibTransId="{8D794298-4CD6-42B6-911C-D4C00E72674D}"/>
    <dgm:cxn modelId="{D203E84F-D8F3-4CF9-8D98-153E5E126CBA}" type="presOf" srcId="{2AE97DBF-0C28-41B7-8277-1FE7BAE8487F}" destId="{1788CED1-D0F1-4D89-B306-37A858753A32}" srcOrd="0" destOrd="0" presId="urn:microsoft.com/office/officeart/2005/8/layout/hierarchy1"/>
    <dgm:cxn modelId="{46275E57-2622-4913-88B8-F58953FC125D}" type="presOf" srcId="{1D727268-B56A-47AE-B781-2A4F385C1728}" destId="{C107D2E3-E7F8-45B8-A42A-F5BD0A505428}" srcOrd="0" destOrd="0" presId="urn:microsoft.com/office/officeart/2005/8/layout/hierarchy1"/>
    <dgm:cxn modelId="{7EB9FE5A-0B9C-4706-BB59-F3F2794F64CA}" type="presOf" srcId="{8059D094-88FE-4EBE-AE98-6C2A71A58283}" destId="{0E1CD7CD-F923-4843-802A-27743C518D27}" srcOrd="0" destOrd="0" presId="urn:microsoft.com/office/officeart/2005/8/layout/hierarchy1"/>
    <dgm:cxn modelId="{26F38D7C-CA92-4499-8C9D-1822DAFFC10F}" type="presOf" srcId="{0AE056F0-BADD-4BD1-91D1-B7178550A9BC}" destId="{B7E45543-3EF3-42E0-86E6-8DB095859F65}" srcOrd="0" destOrd="0" presId="urn:microsoft.com/office/officeart/2005/8/layout/hierarchy1"/>
    <dgm:cxn modelId="{87009A98-6116-4E73-8EFC-016365B03CDD}" type="presOf" srcId="{E142FA50-344C-467B-8F79-92C89B0E375A}" destId="{4D813CA2-4D85-4D40-A348-44C7FEDEDDBA}" srcOrd="0" destOrd="0" presId="urn:microsoft.com/office/officeart/2005/8/layout/hierarchy1"/>
    <dgm:cxn modelId="{ECD1EF9D-7583-411B-835B-5BE22B8B13C9}" type="presOf" srcId="{0F0AAB34-E33F-4626-828F-D215A70F51D9}" destId="{4FE59544-F220-472F-83CF-187911947B79}" srcOrd="0" destOrd="0" presId="urn:microsoft.com/office/officeart/2005/8/layout/hierarchy1"/>
    <dgm:cxn modelId="{0046229F-4B82-4DA9-A657-484AD2BF20B8}" type="presOf" srcId="{F8210196-01CE-4AF0-A58B-C0B42A6777F2}" destId="{3C488F83-FBCF-4DE8-A6DF-C48E5B031DA3}" srcOrd="0" destOrd="0" presId="urn:microsoft.com/office/officeart/2005/8/layout/hierarchy1"/>
    <dgm:cxn modelId="{B5E023A6-D91A-4446-BBBD-3CB21E114913}" type="presOf" srcId="{CCD61578-92E7-46E5-B5BD-F7DF63BFC3D1}" destId="{139054C6-652C-4E0B-8B40-2D6A5B6166AA}" srcOrd="0" destOrd="0" presId="urn:microsoft.com/office/officeart/2005/8/layout/hierarchy1"/>
    <dgm:cxn modelId="{A8088DA8-F25A-4FB3-8427-1199DC7E903D}" type="presOf" srcId="{B3BAA21C-4C9D-4041-9CDA-5175B5D474BE}" destId="{2023960C-BAD8-43D8-B7EC-6C06A6943361}" srcOrd="0" destOrd="0" presId="urn:microsoft.com/office/officeart/2005/8/layout/hierarchy1"/>
    <dgm:cxn modelId="{495577AE-8327-4CFE-B277-624F4AADA932}" srcId="{CCD61578-92E7-46E5-B5BD-F7DF63BFC3D1}" destId="{0AE056F0-BADD-4BD1-91D1-B7178550A9BC}" srcOrd="0" destOrd="0" parTransId="{1D727268-B56A-47AE-B781-2A4F385C1728}" sibTransId="{6A96D27D-F5B2-4C29-9F05-6D5635FD5760}"/>
    <dgm:cxn modelId="{B04BC6BF-3FD1-49B8-9F12-EF36388FD378}" srcId="{8059D094-88FE-4EBE-AE98-6C2A71A58283}" destId="{B3BAA21C-4C9D-4041-9CDA-5175B5D474BE}" srcOrd="0" destOrd="0" parTransId="{4429FE0D-633E-4980-A86E-96AD2BF77319}" sibTransId="{FD11B60B-1067-431E-B1F7-C8F4531736D5}"/>
    <dgm:cxn modelId="{1C192DC3-9E8E-48D8-82B9-534B77C82412}" srcId="{BAB1A1E2-8B41-43CD-951F-0D230E04E1BD}" destId="{419E264A-A7E0-450C-B3DC-72AED7F5D589}" srcOrd="0" destOrd="0" parTransId="{0F0AAB34-E33F-4626-828F-D215A70F51D9}" sibTransId="{C4B6D867-758F-46F8-97AB-6889A3B55C41}"/>
    <dgm:cxn modelId="{6F2A33D9-9BD4-4728-9971-BC36EAB78457}" type="presOf" srcId="{033E9263-F169-4E3D-A195-08DB417FE614}" destId="{ED82656D-6741-448A-9E17-4A7BE31B59AE}" srcOrd="0" destOrd="0" presId="urn:microsoft.com/office/officeart/2005/8/layout/hierarchy1"/>
    <dgm:cxn modelId="{924599DC-DA8A-4844-A612-968A961DCD50}" type="presOf" srcId="{F183A407-A2BB-4AD2-AF6E-CCBF59C87E84}" destId="{7846B610-8531-4202-BDF0-1F96661949A2}" srcOrd="0" destOrd="0" presId="urn:microsoft.com/office/officeart/2005/8/layout/hierarchy1"/>
    <dgm:cxn modelId="{0D735AE3-674C-4732-BA93-1D4529196915}" srcId="{F8210196-01CE-4AF0-A58B-C0B42A6777F2}" destId="{64AB36AC-F789-4F37-9432-86F05883131B}" srcOrd="0" destOrd="0" parTransId="{2AE97DBF-0C28-41B7-8277-1FE7BAE8487F}" sibTransId="{BE2B3FA0-1D6B-44C5-8612-A7486D168C89}"/>
    <dgm:cxn modelId="{505906EA-B2C2-49C9-B7ED-4ED53BE444E2}" type="presOf" srcId="{1DAB1736-D2D9-4656-9568-A60E640275E1}" destId="{7B272A9B-3294-475B-AB42-BF010B5BFB97}" srcOrd="0" destOrd="0" presId="urn:microsoft.com/office/officeart/2005/8/layout/hierarchy1"/>
    <dgm:cxn modelId="{658E46EA-4732-46E5-989E-E00E37222105}" srcId="{15D1FAD9-EDEB-49EF-A319-BE1C22D5D500}" destId="{BAB1A1E2-8B41-43CD-951F-0D230E04E1BD}" srcOrd="3" destOrd="0" parTransId="{802A9FD4-47AC-4678-BB27-717830BEB2C3}" sibTransId="{D9DE7BEF-F36D-432C-A3A4-8B8ED212576F}"/>
    <dgm:cxn modelId="{E5002DEF-B9EC-4FB1-81EE-A83ED39B9639}" type="presOf" srcId="{64AB36AC-F789-4F37-9432-86F05883131B}" destId="{23032DBB-11B0-4853-B4FE-1F58F1C7459D}" srcOrd="0" destOrd="0" presId="urn:microsoft.com/office/officeart/2005/8/layout/hierarchy1"/>
    <dgm:cxn modelId="{4F5338EF-F41D-4394-98F0-C717A3E0535C}" type="presOf" srcId="{419E264A-A7E0-450C-B3DC-72AED7F5D589}" destId="{6082A655-37DE-425E-9074-4D125465158D}" srcOrd="0" destOrd="0" presId="urn:microsoft.com/office/officeart/2005/8/layout/hierarchy1"/>
    <dgm:cxn modelId="{F2602BF1-7858-4C0C-A012-F16D76CCF398}" srcId="{15D1FAD9-EDEB-49EF-A319-BE1C22D5D500}" destId="{9F259465-F53B-48A4-8853-9E7CAAEEA458}" srcOrd="0" destOrd="0" parTransId="{033E9263-F169-4E3D-A195-08DB417FE614}" sibTransId="{876CD0F9-4D32-4417-819D-F5A720E30B0F}"/>
    <dgm:cxn modelId="{B90EB0F7-08BB-42A2-91C8-72CD52037325}" srcId="{9F259465-F53B-48A4-8853-9E7CAAEEA458}" destId="{CC7D6854-4EA5-4916-A94D-30C895FAAD86}" srcOrd="0" destOrd="0" parTransId="{FBF20774-3F44-4F46-8E38-ACDDB3477802}" sibTransId="{C1AB0365-A502-4D49-B88A-75192E48B33C}"/>
    <dgm:cxn modelId="{95DE5EFE-CC61-404D-8BC5-1D650CA6344C}" type="presOf" srcId="{802A9FD4-47AC-4678-BB27-717830BEB2C3}" destId="{3500F193-C383-40A1-8308-896A8F48A306}" srcOrd="0" destOrd="0" presId="urn:microsoft.com/office/officeart/2005/8/layout/hierarchy1"/>
    <dgm:cxn modelId="{9633C8A7-D008-4113-B2D5-5DB2FEFD3AC1}" type="presParOf" srcId="{4D813CA2-4D85-4D40-A348-44C7FEDEDDBA}" destId="{3BEE6FDB-EE5B-4118-88CF-C24E9C430E2C}" srcOrd="0" destOrd="0" presId="urn:microsoft.com/office/officeart/2005/8/layout/hierarchy1"/>
    <dgm:cxn modelId="{B402726A-341B-46C0-847C-233C6992C2A9}" type="presParOf" srcId="{3BEE6FDB-EE5B-4118-88CF-C24E9C430E2C}" destId="{FE23AC59-EF93-48F0-BE36-0F1CC819B272}" srcOrd="0" destOrd="0" presId="urn:microsoft.com/office/officeart/2005/8/layout/hierarchy1"/>
    <dgm:cxn modelId="{A03E4D48-C075-464B-9632-AEDBE60C1831}" type="presParOf" srcId="{FE23AC59-EF93-48F0-BE36-0F1CC819B272}" destId="{F664D0F6-D54D-4375-B63F-FB04A8759453}" srcOrd="0" destOrd="0" presId="urn:microsoft.com/office/officeart/2005/8/layout/hierarchy1"/>
    <dgm:cxn modelId="{196C95CE-4B6A-4B3A-8130-07840ECE1B14}" type="presParOf" srcId="{FE23AC59-EF93-48F0-BE36-0F1CC819B272}" destId="{C02653B1-3A3A-4502-B3A2-F5FA4296ABC4}" srcOrd="1" destOrd="0" presId="urn:microsoft.com/office/officeart/2005/8/layout/hierarchy1"/>
    <dgm:cxn modelId="{AD4190CE-0138-4DDD-B1F8-B2CA1D70D6DB}" type="presParOf" srcId="{3BEE6FDB-EE5B-4118-88CF-C24E9C430E2C}" destId="{8CA6087F-EF0D-4543-9750-0D7F411E8ED2}" srcOrd="1" destOrd="0" presId="urn:microsoft.com/office/officeart/2005/8/layout/hierarchy1"/>
    <dgm:cxn modelId="{A6474978-E85F-44D6-A344-7B485E72BECE}" type="presParOf" srcId="{8CA6087F-EF0D-4543-9750-0D7F411E8ED2}" destId="{ED82656D-6741-448A-9E17-4A7BE31B59AE}" srcOrd="0" destOrd="0" presId="urn:microsoft.com/office/officeart/2005/8/layout/hierarchy1"/>
    <dgm:cxn modelId="{76165990-F156-47A3-B5AE-CE795899EFCA}" type="presParOf" srcId="{8CA6087F-EF0D-4543-9750-0D7F411E8ED2}" destId="{ABB3BEEA-4221-432D-934B-65D7CBF726D0}" srcOrd="1" destOrd="0" presId="urn:microsoft.com/office/officeart/2005/8/layout/hierarchy1"/>
    <dgm:cxn modelId="{462A539C-9E94-4958-AA5A-293708E0B507}" type="presParOf" srcId="{ABB3BEEA-4221-432D-934B-65D7CBF726D0}" destId="{4BF109B4-D17E-4758-BCC3-66DF8C777A02}" srcOrd="0" destOrd="0" presId="urn:microsoft.com/office/officeart/2005/8/layout/hierarchy1"/>
    <dgm:cxn modelId="{9588BF6A-37DA-40DF-B247-02FEE72E16A0}" type="presParOf" srcId="{4BF109B4-D17E-4758-BCC3-66DF8C777A02}" destId="{583C88C8-9294-4EF6-AF1E-036B3E99D532}" srcOrd="0" destOrd="0" presId="urn:microsoft.com/office/officeart/2005/8/layout/hierarchy1"/>
    <dgm:cxn modelId="{39340EFF-EA67-45F4-9462-D0027A044EE1}" type="presParOf" srcId="{4BF109B4-D17E-4758-BCC3-66DF8C777A02}" destId="{6A4197EF-D841-47B5-8645-D48B3F9BD928}" srcOrd="1" destOrd="0" presId="urn:microsoft.com/office/officeart/2005/8/layout/hierarchy1"/>
    <dgm:cxn modelId="{B239D574-575D-4083-81F9-A217262DBD03}" type="presParOf" srcId="{ABB3BEEA-4221-432D-934B-65D7CBF726D0}" destId="{10856D67-E883-4FBB-A51F-5A3140C9FDF2}" srcOrd="1" destOrd="0" presId="urn:microsoft.com/office/officeart/2005/8/layout/hierarchy1"/>
    <dgm:cxn modelId="{B26603FE-7FA8-4F5B-9593-46F033E48F98}" type="presParOf" srcId="{10856D67-E883-4FBB-A51F-5A3140C9FDF2}" destId="{4B2A91FC-D981-4C16-9F89-1BDAA409BF67}" srcOrd="0" destOrd="0" presId="urn:microsoft.com/office/officeart/2005/8/layout/hierarchy1"/>
    <dgm:cxn modelId="{C56CD3B7-2DB0-41B6-ACDD-E2B5337604C0}" type="presParOf" srcId="{10856D67-E883-4FBB-A51F-5A3140C9FDF2}" destId="{CB314043-163A-4FE8-90E6-F1908808BF7F}" srcOrd="1" destOrd="0" presId="urn:microsoft.com/office/officeart/2005/8/layout/hierarchy1"/>
    <dgm:cxn modelId="{8CC60010-F64C-4417-90BD-B8E7931290FB}" type="presParOf" srcId="{CB314043-163A-4FE8-90E6-F1908808BF7F}" destId="{90AD4245-5281-4A5A-B421-BC31B0DEBCEC}" srcOrd="0" destOrd="0" presId="urn:microsoft.com/office/officeart/2005/8/layout/hierarchy1"/>
    <dgm:cxn modelId="{67898F2D-4B8E-48CD-BF3A-5416ED8267E6}" type="presParOf" srcId="{90AD4245-5281-4A5A-B421-BC31B0DEBCEC}" destId="{39409755-6A1B-4544-8A6B-A5C958392F96}" srcOrd="0" destOrd="0" presId="urn:microsoft.com/office/officeart/2005/8/layout/hierarchy1"/>
    <dgm:cxn modelId="{6FDFAF70-8B3F-4348-85FF-F57E6EBDEB5B}" type="presParOf" srcId="{90AD4245-5281-4A5A-B421-BC31B0DEBCEC}" destId="{500AF9EE-B174-4850-89BD-57C5D86249FB}" srcOrd="1" destOrd="0" presId="urn:microsoft.com/office/officeart/2005/8/layout/hierarchy1"/>
    <dgm:cxn modelId="{056251E0-655F-4BA1-88CC-F52F90573EA9}" type="presParOf" srcId="{CB314043-163A-4FE8-90E6-F1908808BF7F}" destId="{CFE88D16-4797-4544-AC35-5AA6B40A4F45}" srcOrd="1" destOrd="0" presId="urn:microsoft.com/office/officeart/2005/8/layout/hierarchy1"/>
    <dgm:cxn modelId="{844DD27A-3B37-42BC-826C-9DDA80B1695A}" type="presParOf" srcId="{8CA6087F-EF0D-4543-9750-0D7F411E8ED2}" destId="{7B272A9B-3294-475B-AB42-BF010B5BFB97}" srcOrd="2" destOrd="0" presId="urn:microsoft.com/office/officeart/2005/8/layout/hierarchy1"/>
    <dgm:cxn modelId="{4451E762-CC67-4432-8AC7-91674AAF765C}" type="presParOf" srcId="{8CA6087F-EF0D-4543-9750-0D7F411E8ED2}" destId="{27133CDD-1877-49A3-A4DA-9C36AAFBA4FD}" srcOrd="3" destOrd="0" presId="urn:microsoft.com/office/officeart/2005/8/layout/hierarchy1"/>
    <dgm:cxn modelId="{9039695F-B386-4488-88DD-2E33E64B039C}" type="presParOf" srcId="{27133CDD-1877-49A3-A4DA-9C36AAFBA4FD}" destId="{598218F2-960C-46A3-96DD-89C94FCAEB45}" srcOrd="0" destOrd="0" presId="urn:microsoft.com/office/officeart/2005/8/layout/hierarchy1"/>
    <dgm:cxn modelId="{4583BE4C-E336-4129-91AD-1D70F7C7851A}" type="presParOf" srcId="{598218F2-960C-46A3-96DD-89C94FCAEB45}" destId="{CCAC4BF4-FA1B-4CF1-85FE-BFFBCC85EA97}" srcOrd="0" destOrd="0" presId="urn:microsoft.com/office/officeart/2005/8/layout/hierarchy1"/>
    <dgm:cxn modelId="{912F2DBC-1894-410C-B3A1-CE66DF8CAD14}" type="presParOf" srcId="{598218F2-960C-46A3-96DD-89C94FCAEB45}" destId="{139054C6-652C-4E0B-8B40-2D6A5B6166AA}" srcOrd="1" destOrd="0" presId="urn:microsoft.com/office/officeart/2005/8/layout/hierarchy1"/>
    <dgm:cxn modelId="{8BD3D964-2E76-4C89-8DF8-2DC6348961F0}" type="presParOf" srcId="{27133CDD-1877-49A3-A4DA-9C36AAFBA4FD}" destId="{600856D3-5A1D-4162-8A97-A9DF61921EA6}" srcOrd="1" destOrd="0" presId="urn:microsoft.com/office/officeart/2005/8/layout/hierarchy1"/>
    <dgm:cxn modelId="{41B1DF79-72EC-47E1-8910-66BFBC14D346}" type="presParOf" srcId="{600856D3-5A1D-4162-8A97-A9DF61921EA6}" destId="{C107D2E3-E7F8-45B8-A42A-F5BD0A505428}" srcOrd="0" destOrd="0" presId="urn:microsoft.com/office/officeart/2005/8/layout/hierarchy1"/>
    <dgm:cxn modelId="{B895A179-2663-48FF-83B0-AED0F094FCB0}" type="presParOf" srcId="{600856D3-5A1D-4162-8A97-A9DF61921EA6}" destId="{26E61066-A6DD-41F1-9193-8A1787F1D040}" srcOrd="1" destOrd="0" presId="urn:microsoft.com/office/officeart/2005/8/layout/hierarchy1"/>
    <dgm:cxn modelId="{4951B42B-3AC0-4750-BB2A-1509AAAA5D5C}" type="presParOf" srcId="{26E61066-A6DD-41F1-9193-8A1787F1D040}" destId="{21A16784-450C-4240-A66B-DD5866CC1ABA}" srcOrd="0" destOrd="0" presId="urn:microsoft.com/office/officeart/2005/8/layout/hierarchy1"/>
    <dgm:cxn modelId="{9280C95D-A456-4AE1-B1E7-B37B09B63208}" type="presParOf" srcId="{21A16784-450C-4240-A66B-DD5866CC1ABA}" destId="{52FC3D5A-C36D-46CA-8102-8E74ED8FB258}" srcOrd="0" destOrd="0" presId="urn:microsoft.com/office/officeart/2005/8/layout/hierarchy1"/>
    <dgm:cxn modelId="{C22F3837-30DD-429B-A55A-BD34EB34F3D8}" type="presParOf" srcId="{21A16784-450C-4240-A66B-DD5866CC1ABA}" destId="{B7E45543-3EF3-42E0-86E6-8DB095859F65}" srcOrd="1" destOrd="0" presId="urn:microsoft.com/office/officeart/2005/8/layout/hierarchy1"/>
    <dgm:cxn modelId="{B2F9E16F-D5B0-4616-8BEE-31FDBE40CB36}" type="presParOf" srcId="{26E61066-A6DD-41F1-9193-8A1787F1D040}" destId="{006553E3-D62F-49A2-822C-A649062374BD}" srcOrd="1" destOrd="0" presId="urn:microsoft.com/office/officeart/2005/8/layout/hierarchy1"/>
    <dgm:cxn modelId="{720FA7CA-5A98-4179-8220-BB12016BEF2B}" type="presParOf" srcId="{8CA6087F-EF0D-4543-9750-0D7F411E8ED2}" destId="{7846B610-8531-4202-BDF0-1F96661949A2}" srcOrd="4" destOrd="0" presId="urn:microsoft.com/office/officeart/2005/8/layout/hierarchy1"/>
    <dgm:cxn modelId="{63ADA088-C243-4E07-968B-31358B55D0B9}" type="presParOf" srcId="{8CA6087F-EF0D-4543-9750-0D7F411E8ED2}" destId="{31EB7B63-FAF1-455E-AAA9-BCD99CA645FA}" srcOrd="5" destOrd="0" presId="urn:microsoft.com/office/officeart/2005/8/layout/hierarchy1"/>
    <dgm:cxn modelId="{FF327FCB-0FB1-4FCC-8FF4-D665CF0CD36C}" type="presParOf" srcId="{31EB7B63-FAF1-455E-AAA9-BCD99CA645FA}" destId="{22E175E0-8324-4777-85EA-94902667C5E2}" srcOrd="0" destOrd="0" presId="urn:microsoft.com/office/officeart/2005/8/layout/hierarchy1"/>
    <dgm:cxn modelId="{EEFF2E8E-0E69-40C0-BDBB-3E015EB07071}" type="presParOf" srcId="{22E175E0-8324-4777-85EA-94902667C5E2}" destId="{403494EC-8933-4C11-A3BD-E011F01C7FF5}" srcOrd="0" destOrd="0" presId="urn:microsoft.com/office/officeart/2005/8/layout/hierarchy1"/>
    <dgm:cxn modelId="{B62E8531-DE6B-4BB7-A680-0ECF042E01A9}" type="presParOf" srcId="{22E175E0-8324-4777-85EA-94902667C5E2}" destId="{0E1CD7CD-F923-4843-802A-27743C518D27}" srcOrd="1" destOrd="0" presId="urn:microsoft.com/office/officeart/2005/8/layout/hierarchy1"/>
    <dgm:cxn modelId="{33253711-09A3-4DA7-B651-E7C27C5D7CB3}" type="presParOf" srcId="{31EB7B63-FAF1-455E-AAA9-BCD99CA645FA}" destId="{F6B22BC9-3454-4D46-A821-F8A7B7160B7E}" srcOrd="1" destOrd="0" presId="urn:microsoft.com/office/officeart/2005/8/layout/hierarchy1"/>
    <dgm:cxn modelId="{6BE7F9E8-2E9B-4F5A-8E10-0A70A120F3BB}" type="presParOf" srcId="{F6B22BC9-3454-4D46-A821-F8A7B7160B7E}" destId="{14CB6488-1EBB-4C58-A184-80DDB22204F5}" srcOrd="0" destOrd="0" presId="urn:microsoft.com/office/officeart/2005/8/layout/hierarchy1"/>
    <dgm:cxn modelId="{FF3E3566-8602-471F-942E-005056672364}" type="presParOf" srcId="{F6B22BC9-3454-4D46-A821-F8A7B7160B7E}" destId="{B178255A-8FB8-437E-8E63-04E9692882F8}" srcOrd="1" destOrd="0" presId="urn:microsoft.com/office/officeart/2005/8/layout/hierarchy1"/>
    <dgm:cxn modelId="{4C91932B-C8E5-4C8E-9B0B-6D82BFB68CFB}" type="presParOf" srcId="{B178255A-8FB8-437E-8E63-04E9692882F8}" destId="{21B87868-C79A-4FF4-A10F-B496A560B432}" srcOrd="0" destOrd="0" presId="urn:microsoft.com/office/officeart/2005/8/layout/hierarchy1"/>
    <dgm:cxn modelId="{02186303-EFFE-43C5-94D9-4EB1060ABE8B}" type="presParOf" srcId="{21B87868-C79A-4FF4-A10F-B496A560B432}" destId="{6FE39A4E-51C8-4FD3-9813-D06FA09D6E57}" srcOrd="0" destOrd="0" presId="urn:microsoft.com/office/officeart/2005/8/layout/hierarchy1"/>
    <dgm:cxn modelId="{CEB9EE73-4EBF-4755-91DC-CE9225F26E22}" type="presParOf" srcId="{21B87868-C79A-4FF4-A10F-B496A560B432}" destId="{2023960C-BAD8-43D8-B7EC-6C06A6943361}" srcOrd="1" destOrd="0" presId="urn:microsoft.com/office/officeart/2005/8/layout/hierarchy1"/>
    <dgm:cxn modelId="{E764C110-BF9A-4ABE-8D2F-E392F2B38813}" type="presParOf" srcId="{B178255A-8FB8-437E-8E63-04E9692882F8}" destId="{5A3B5F1A-2A66-4B6F-A0A3-FA5DD4529F5F}" srcOrd="1" destOrd="0" presId="urn:microsoft.com/office/officeart/2005/8/layout/hierarchy1"/>
    <dgm:cxn modelId="{C65FAF13-CFA8-4B8F-BF6E-DA214B08F2A7}" type="presParOf" srcId="{8CA6087F-EF0D-4543-9750-0D7F411E8ED2}" destId="{3500F193-C383-40A1-8308-896A8F48A306}" srcOrd="6" destOrd="0" presId="urn:microsoft.com/office/officeart/2005/8/layout/hierarchy1"/>
    <dgm:cxn modelId="{2347A385-4010-4163-ABE4-03BC866F6E9C}" type="presParOf" srcId="{8CA6087F-EF0D-4543-9750-0D7F411E8ED2}" destId="{1CA4067D-F843-41EB-8042-B56EB8D06ED2}" srcOrd="7" destOrd="0" presId="urn:microsoft.com/office/officeart/2005/8/layout/hierarchy1"/>
    <dgm:cxn modelId="{86FD0906-A583-46C5-A9D6-907891C481CE}" type="presParOf" srcId="{1CA4067D-F843-41EB-8042-B56EB8D06ED2}" destId="{7A00438E-3C26-4816-8BCA-E86B6C13A9C3}" srcOrd="0" destOrd="0" presId="urn:microsoft.com/office/officeart/2005/8/layout/hierarchy1"/>
    <dgm:cxn modelId="{8403AD38-DDB3-43FE-A5FB-4B5D664ACA7D}" type="presParOf" srcId="{7A00438E-3C26-4816-8BCA-E86B6C13A9C3}" destId="{6DDC651E-233F-4714-863B-FD7135F0A47D}" srcOrd="0" destOrd="0" presId="urn:microsoft.com/office/officeart/2005/8/layout/hierarchy1"/>
    <dgm:cxn modelId="{3731B9E3-FE99-4350-9BAB-7362D8DC36E7}" type="presParOf" srcId="{7A00438E-3C26-4816-8BCA-E86B6C13A9C3}" destId="{952FCB9D-B50C-4D32-B3D8-8B5C76F8CD93}" srcOrd="1" destOrd="0" presId="urn:microsoft.com/office/officeart/2005/8/layout/hierarchy1"/>
    <dgm:cxn modelId="{977C722F-7A16-47DD-8F44-6FB8AA26DF5A}" type="presParOf" srcId="{1CA4067D-F843-41EB-8042-B56EB8D06ED2}" destId="{CDFF7D8D-686A-48EA-A5B1-4BABB45D12A7}" srcOrd="1" destOrd="0" presId="urn:microsoft.com/office/officeart/2005/8/layout/hierarchy1"/>
    <dgm:cxn modelId="{513E374A-A1C1-400F-99FB-E58FCDB0C5FF}" type="presParOf" srcId="{CDFF7D8D-686A-48EA-A5B1-4BABB45D12A7}" destId="{4FE59544-F220-472F-83CF-187911947B79}" srcOrd="0" destOrd="0" presId="urn:microsoft.com/office/officeart/2005/8/layout/hierarchy1"/>
    <dgm:cxn modelId="{A39F2115-1D9B-42B9-9371-DEABDDE0536B}" type="presParOf" srcId="{CDFF7D8D-686A-48EA-A5B1-4BABB45D12A7}" destId="{DB908A4D-5CD1-4E5A-8164-7AC9CF27C7F2}" srcOrd="1" destOrd="0" presId="urn:microsoft.com/office/officeart/2005/8/layout/hierarchy1"/>
    <dgm:cxn modelId="{1D448B02-A271-4412-B7CC-34C79DC7A85C}" type="presParOf" srcId="{DB908A4D-5CD1-4E5A-8164-7AC9CF27C7F2}" destId="{8CEE95CA-4EC4-435E-BF88-B5132AE88C94}" srcOrd="0" destOrd="0" presId="urn:microsoft.com/office/officeart/2005/8/layout/hierarchy1"/>
    <dgm:cxn modelId="{4A995608-0724-4EF7-ABCB-2FF47CADDA9E}" type="presParOf" srcId="{8CEE95CA-4EC4-435E-BF88-B5132AE88C94}" destId="{472A254B-D8FE-463D-9208-816ECC35C0CB}" srcOrd="0" destOrd="0" presId="urn:microsoft.com/office/officeart/2005/8/layout/hierarchy1"/>
    <dgm:cxn modelId="{19778DB4-DD68-4B8B-9FA0-A3637C3363D6}" type="presParOf" srcId="{8CEE95CA-4EC4-435E-BF88-B5132AE88C94}" destId="{6082A655-37DE-425E-9074-4D125465158D}" srcOrd="1" destOrd="0" presId="urn:microsoft.com/office/officeart/2005/8/layout/hierarchy1"/>
    <dgm:cxn modelId="{999E8EE5-21D5-45FD-B6CA-75FBE211AE52}" type="presParOf" srcId="{DB908A4D-5CD1-4E5A-8164-7AC9CF27C7F2}" destId="{3764BB8E-42AF-4AF6-978B-0EAEC400DC85}" srcOrd="1" destOrd="0" presId="urn:microsoft.com/office/officeart/2005/8/layout/hierarchy1"/>
    <dgm:cxn modelId="{D6558E77-4171-4914-9FFA-01C0CA008D23}" type="presParOf" srcId="{8CA6087F-EF0D-4543-9750-0D7F411E8ED2}" destId="{E280CBDE-6187-40CE-A3CC-CC86C6AAB705}" srcOrd="8" destOrd="0" presId="urn:microsoft.com/office/officeart/2005/8/layout/hierarchy1"/>
    <dgm:cxn modelId="{817FE133-266E-44FB-BB4D-367F17C84ABC}" type="presParOf" srcId="{8CA6087F-EF0D-4543-9750-0D7F411E8ED2}" destId="{19135971-755D-45B1-9B17-4D93FB3A2C96}" srcOrd="9" destOrd="0" presId="urn:microsoft.com/office/officeart/2005/8/layout/hierarchy1"/>
    <dgm:cxn modelId="{696F27C1-B34F-429A-A6AE-413AB9B4ECBD}" type="presParOf" srcId="{19135971-755D-45B1-9B17-4D93FB3A2C96}" destId="{2D1A71C7-B968-44D5-A517-46BAD9B49B22}" srcOrd="0" destOrd="0" presId="urn:microsoft.com/office/officeart/2005/8/layout/hierarchy1"/>
    <dgm:cxn modelId="{E831EC3E-7A54-455C-B308-4CDAF22DFAC6}" type="presParOf" srcId="{2D1A71C7-B968-44D5-A517-46BAD9B49B22}" destId="{C70C46AD-55C7-470B-9B5C-1556A1E2A520}" srcOrd="0" destOrd="0" presId="urn:microsoft.com/office/officeart/2005/8/layout/hierarchy1"/>
    <dgm:cxn modelId="{507F5D75-7323-4E19-B7BC-09A31D2D7B93}" type="presParOf" srcId="{2D1A71C7-B968-44D5-A517-46BAD9B49B22}" destId="{3C488F83-FBCF-4DE8-A6DF-C48E5B031DA3}" srcOrd="1" destOrd="0" presId="urn:microsoft.com/office/officeart/2005/8/layout/hierarchy1"/>
    <dgm:cxn modelId="{71800AD6-241B-4F82-A38F-18DA2083EF40}" type="presParOf" srcId="{19135971-755D-45B1-9B17-4D93FB3A2C96}" destId="{3D1A6E10-578F-47CC-99DC-8FACD9547930}" srcOrd="1" destOrd="0" presId="urn:microsoft.com/office/officeart/2005/8/layout/hierarchy1"/>
    <dgm:cxn modelId="{71EA3BB5-44F9-4D3A-A614-413557CAA4DD}" type="presParOf" srcId="{3D1A6E10-578F-47CC-99DC-8FACD9547930}" destId="{1788CED1-D0F1-4D89-B306-37A858753A32}" srcOrd="0" destOrd="0" presId="urn:microsoft.com/office/officeart/2005/8/layout/hierarchy1"/>
    <dgm:cxn modelId="{C941E451-8934-47F0-8A7A-02DA5437D855}" type="presParOf" srcId="{3D1A6E10-578F-47CC-99DC-8FACD9547930}" destId="{7D89F1AB-2B3F-4DD1-BAF9-1276B660AFBA}" srcOrd="1" destOrd="0" presId="urn:microsoft.com/office/officeart/2005/8/layout/hierarchy1"/>
    <dgm:cxn modelId="{64B8A78E-D647-45B6-B8E7-E7994C13E6D1}" type="presParOf" srcId="{7D89F1AB-2B3F-4DD1-BAF9-1276B660AFBA}" destId="{9A5184CE-2CFC-4026-A690-EA759D5445F2}" srcOrd="0" destOrd="0" presId="urn:microsoft.com/office/officeart/2005/8/layout/hierarchy1"/>
    <dgm:cxn modelId="{AD82D6DA-318A-4C31-8130-A44135C759F6}" type="presParOf" srcId="{9A5184CE-2CFC-4026-A690-EA759D5445F2}" destId="{2A25286E-8D13-40EA-90B8-1E6587AC601A}" srcOrd="0" destOrd="0" presId="urn:microsoft.com/office/officeart/2005/8/layout/hierarchy1"/>
    <dgm:cxn modelId="{935DE497-2FAE-46E2-B2B7-93D2D450C5A4}" type="presParOf" srcId="{9A5184CE-2CFC-4026-A690-EA759D5445F2}" destId="{23032DBB-11B0-4853-B4FE-1F58F1C7459D}" srcOrd="1" destOrd="0" presId="urn:microsoft.com/office/officeart/2005/8/layout/hierarchy1"/>
    <dgm:cxn modelId="{1FEA5189-E3B7-465A-B743-CC7FA582960C}" type="presParOf" srcId="{7D89F1AB-2B3F-4DD1-BAF9-1276B660AFBA}" destId="{419CEAF2-B0F3-4AB2-A7E8-EF5EAF8376CD}" srcOrd="1" destOrd="0" presId="urn:microsoft.com/office/officeart/2005/8/layout/hierarchy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C4A6EF62-1D51-43B4-B7A8-E585254ADA77}"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en-US"/>
        </a:p>
      </dgm:t>
    </dgm:pt>
    <dgm:pt modelId="{6837911F-EB0F-4A54-B4CD-2AC2F64874FE}">
      <dgm:prSet phldrT="[Text]" custT="1"/>
      <dgm:spPr/>
      <dgm:t>
        <a:bodyPr/>
        <a:lstStyle/>
        <a:p>
          <a:r>
            <a:rPr lang="en-US" sz="2800" dirty="0">
              <a:latin typeface="Cambria" panose="02040503050406030204" pitchFamily="18" charset="0"/>
              <a:ea typeface="Cambria" panose="02040503050406030204" pitchFamily="18" charset="0"/>
            </a:rPr>
            <a:t>Section 18</a:t>
          </a:r>
        </a:p>
      </dgm:t>
    </dgm:pt>
    <dgm:pt modelId="{60086E63-10D1-4EDA-8458-07B99F749824}" type="parTrans" cxnId="{87DDC337-27CC-43C6-A4C7-4066C7230CDB}">
      <dgm:prSet/>
      <dgm:spPr/>
      <dgm:t>
        <a:bodyPr/>
        <a:lstStyle/>
        <a:p>
          <a:endParaRPr lang="en-US">
            <a:latin typeface="Cambria" panose="02040503050406030204" pitchFamily="18" charset="0"/>
            <a:ea typeface="Cambria" panose="02040503050406030204" pitchFamily="18" charset="0"/>
          </a:endParaRPr>
        </a:p>
      </dgm:t>
    </dgm:pt>
    <dgm:pt modelId="{AE7DEB9B-C69C-4D95-BE09-5474D7906530}" type="sibTrans" cxnId="{87DDC337-27CC-43C6-A4C7-4066C7230CDB}">
      <dgm:prSet/>
      <dgm:spPr/>
      <dgm:t>
        <a:bodyPr/>
        <a:lstStyle/>
        <a:p>
          <a:endParaRPr lang="en-US">
            <a:latin typeface="Cambria" panose="02040503050406030204" pitchFamily="18" charset="0"/>
            <a:ea typeface="Cambria" panose="02040503050406030204" pitchFamily="18" charset="0"/>
          </a:endParaRPr>
        </a:p>
      </dgm:t>
    </dgm:pt>
    <dgm:pt modelId="{F24EE80E-163D-463B-A5F7-716158DA6FDD}">
      <dgm:prSet phldrT="[Text]"/>
      <dgm:spPr>
        <a:noFill/>
        <a:ln>
          <a:solidFill>
            <a:schemeClr val="accent5"/>
          </a:solidFill>
        </a:ln>
      </dgm:spPr>
      <dgm:t>
        <a:bodyPr/>
        <a:lstStyle/>
        <a:p>
          <a:r>
            <a:rPr lang="en-US" dirty="0">
              <a:solidFill>
                <a:schemeClr val="tx1"/>
              </a:solidFill>
              <a:latin typeface="Cambria" panose="02040503050406030204" pitchFamily="18" charset="0"/>
              <a:ea typeface="Cambria" panose="02040503050406030204" pitchFamily="18" charset="0"/>
            </a:rPr>
            <a:t>(a)</a:t>
          </a:r>
        </a:p>
        <a:p>
          <a:r>
            <a:rPr lang="en-US" dirty="0">
              <a:solidFill>
                <a:schemeClr val="tx1"/>
              </a:solidFill>
              <a:latin typeface="Cambria" panose="02040503050406030204" pitchFamily="18" charset="0"/>
              <a:ea typeface="Cambria" panose="02040503050406030204" pitchFamily="18" charset="0"/>
            </a:rPr>
            <a:t>Become liable to take registration</a:t>
          </a:r>
        </a:p>
      </dgm:t>
    </dgm:pt>
    <dgm:pt modelId="{C0AE0D10-3873-47FE-9884-67B0A620D601}" type="parTrans" cxnId="{BFC7AD32-97C6-4C67-B640-2CD65D0E1AB4}">
      <dgm:prSet/>
      <dgm:spPr/>
      <dgm:t>
        <a:bodyPr/>
        <a:lstStyle/>
        <a:p>
          <a:endParaRPr lang="en-US">
            <a:latin typeface="Cambria" panose="02040503050406030204" pitchFamily="18" charset="0"/>
            <a:ea typeface="Cambria" panose="02040503050406030204" pitchFamily="18" charset="0"/>
          </a:endParaRPr>
        </a:p>
      </dgm:t>
    </dgm:pt>
    <dgm:pt modelId="{EF22EA79-B113-40C6-8E2B-B0F9A23F34BE}" type="sibTrans" cxnId="{BFC7AD32-97C6-4C67-B640-2CD65D0E1AB4}">
      <dgm:prSet/>
      <dgm:spPr/>
      <dgm:t>
        <a:bodyPr/>
        <a:lstStyle/>
        <a:p>
          <a:endParaRPr lang="en-US">
            <a:latin typeface="Cambria" panose="02040503050406030204" pitchFamily="18" charset="0"/>
            <a:ea typeface="Cambria" panose="02040503050406030204" pitchFamily="18" charset="0"/>
          </a:endParaRPr>
        </a:p>
      </dgm:t>
    </dgm:pt>
    <dgm:pt modelId="{7F11952B-AC82-4586-8FA3-30C1AF600AD3}">
      <dgm:prSet phldrT="[Text]"/>
      <dgm:spPr>
        <a:noFill/>
        <a:ln>
          <a:solidFill>
            <a:schemeClr val="accent5"/>
          </a:solidFill>
        </a:ln>
      </dgm:spPr>
      <dgm:t>
        <a:bodyPr/>
        <a:lstStyle/>
        <a:p>
          <a:r>
            <a:rPr lang="en-US" dirty="0">
              <a:solidFill>
                <a:schemeClr val="tx1"/>
              </a:solidFill>
              <a:latin typeface="Cambria" panose="02040503050406030204" pitchFamily="18" charset="0"/>
              <a:ea typeface="Cambria" panose="02040503050406030204" pitchFamily="18" charset="0"/>
            </a:rPr>
            <a:t>(b)</a:t>
          </a:r>
        </a:p>
        <a:p>
          <a:r>
            <a:rPr lang="en-US" dirty="0">
              <a:solidFill>
                <a:schemeClr val="tx1"/>
              </a:solidFill>
              <a:latin typeface="Cambria" panose="02040503050406030204" pitchFamily="18" charset="0"/>
              <a:ea typeface="Cambria" panose="02040503050406030204" pitchFamily="18" charset="0"/>
            </a:rPr>
            <a:t>Voluntary registration u/s 25</a:t>
          </a:r>
        </a:p>
      </dgm:t>
    </dgm:pt>
    <dgm:pt modelId="{ECE4A833-F0E5-44E1-A342-443814C15602}" type="parTrans" cxnId="{0E8DD6A5-8F36-4849-8349-45DA26CA8504}">
      <dgm:prSet/>
      <dgm:spPr/>
      <dgm:t>
        <a:bodyPr/>
        <a:lstStyle/>
        <a:p>
          <a:endParaRPr lang="en-US">
            <a:latin typeface="Cambria" panose="02040503050406030204" pitchFamily="18" charset="0"/>
            <a:ea typeface="Cambria" panose="02040503050406030204" pitchFamily="18" charset="0"/>
          </a:endParaRPr>
        </a:p>
      </dgm:t>
    </dgm:pt>
    <dgm:pt modelId="{D4AD03BF-5F87-43E5-BF6C-9A1D5E0B1BB4}" type="sibTrans" cxnId="{0E8DD6A5-8F36-4849-8349-45DA26CA8504}">
      <dgm:prSet/>
      <dgm:spPr/>
      <dgm:t>
        <a:bodyPr/>
        <a:lstStyle/>
        <a:p>
          <a:endParaRPr lang="en-US">
            <a:latin typeface="Cambria" panose="02040503050406030204" pitchFamily="18" charset="0"/>
            <a:ea typeface="Cambria" panose="02040503050406030204" pitchFamily="18" charset="0"/>
          </a:endParaRPr>
        </a:p>
      </dgm:t>
    </dgm:pt>
    <dgm:pt modelId="{B1C1328C-F763-4745-B3A3-873D90549052}">
      <dgm:prSet phldrT="[Text]"/>
      <dgm:spPr>
        <a:noFill/>
        <a:ln>
          <a:solidFill>
            <a:schemeClr val="accent5"/>
          </a:solidFill>
        </a:ln>
      </dgm:spPr>
      <dgm:t>
        <a:bodyPr/>
        <a:lstStyle/>
        <a:p>
          <a:r>
            <a:rPr lang="en-US" dirty="0">
              <a:solidFill>
                <a:schemeClr val="tx1"/>
              </a:solidFill>
              <a:latin typeface="Cambria" panose="02040503050406030204" pitchFamily="18" charset="0"/>
              <a:ea typeface="Cambria" panose="02040503050406030204" pitchFamily="18" charset="0"/>
            </a:rPr>
            <a:t>(c)</a:t>
          </a:r>
        </a:p>
        <a:p>
          <a:r>
            <a:rPr lang="en-US" dirty="0">
              <a:solidFill>
                <a:schemeClr val="tx1"/>
              </a:solidFill>
              <a:latin typeface="Cambria" panose="02040503050406030204" pitchFamily="18" charset="0"/>
              <a:ea typeface="Cambria" panose="02040503050406030204" pitchFamily="18" charset="0"/>
            </a:rPr>
            <a:t>Ceases to pay tax u/s 10 and transfer to normal tax</a:t>
          </a:r>
        </a:p>
      </dgm:t>
    </dgm:pt>
    <dgm:pt modelId="{68A53A75-8383-41C2-9988-27B589AEF093}" type="parTrans" cxnId="{60AB4FE6-71D4-447D-9C40-F0B8FB1F36A0}">
      <dgm:prSet/>
      <dgm:spPr/>
      <dgm:t>
        <a:bodyPr/>
        <a:lstStyle/>
        <a:p>
          <a:endParaRPr lang="en-US">
            <a:latin typeface="Cambria" panose="02040503050406030204" pitchFamily="18" charset="0"/>
            <a:ea typeface="Cambria" panose="02040503050406030204" pitchFamily="18" charset="0"/>
          </a:endParaRPr>
        </a:p>
      </dgm:t>
    </dgm:pt>
    <dgm:pt modelId="{F52DBD82-FD3A-4C23-BCE5-508D2CF5663A}" type="sibTrans" cxnId="{60AB4FE6-71D4-447D-9C40-F0B8FB1F36A0}">
      <dgm:prSet/>
      <dgm:spPr/>
      <dgm:t>
        <a:bodyPr/>
        <a:lstStyle/>
        <a:p>
          <a:endParaRPr lang="en-US">
            <a:latin typeface="Cambria" panose="02040503050406030204" pitchFamily="18" charset="0"/>
            <a:ea typeface="Cambria" panose="02040503050406030204" pitchFamily="18" charset="0"/>
          </a:endParaRPr>
        </a:p>
      </dgm:t>
    </dgm:pt>
    <dgm:pt modelId="{C11AE9EF-D942-4C99-88A1-DA815C0B46F6}">
      <dgm:prSet phldrT="[Text]"/>
      <dgm:spPr>
        <a:noFill/>
        <a:ln>
          <a:solidFill>
            <a:schemeClr val="accent5"/>
          </a:solidFill>
        </a:ln>
      </dgm:spPr>
      <dgm:t>
        <a:bodyPr/>
        <a:lstStyle/>
        <a:p>
          <a:r>
            <a:rPr lang="en-US" dirty="0">
              <a:solidFill>
                <a:schemeClr val="tx1"/>
              </a:solidFill>
              <a:latin typeface="Cambria" panose="02040503050406030204" pitchFamily="18" charset="0"/>
              <a:ea typeface="Cambria" panose="02040503050406030204" pitchFamily="18" charset="0"/>
            </a:rPr>
            <a:t>(d)</a:t>
          </a:r>
        </a:p>
        <a:p>
          <a:r>
            <a:rPr lang="en-US" dirty="0">
              <a:solidFill>
                <a:schemeClr val="tx1"/>
              </a:solidFill>
              <a:latin typeface="Cambria" panose="02040503050406030204" pitchFamily="18" charset="0"/>
              <a:ea typeface="Cambria" panose="02040503050406030204" pitchFamily="18" charset="0"/>
            </a:rPr>
            <a:t>Person supplying exempt G or S now G or S become taxable supply</a:t>
          </a:r>
        </a:p>
      </dgm:t>
    </dgm:pt>
    <dgm:pt modelId="{5E001AC9-60BB-4C46-838E-74AEC9C9B186}" type="parTrans" cxnId="{6CC49120-120F-4287-9EA9-6E828D7346B6}">
      <dgm:prSet/>
      <dgm:spPr/>
      <dgm:t>
        <a:bodyPr/>
        <a:lstStyle/>
        <a:p>
          <a:endParaRPr lang="en-US">
            <a:latin typeface="Cambria" panose="02040503050406030204" pitchFamily="18" charset="0"/>
            <a:ea typeface="Cambria" panose="02040503050406030204" pitchFamily="18" charset="0"/>
          </a:endParaRPr>
        </a:p>
      </dgm:t>
    </dgm:pt>
    <dgm:pt modelId="{FA4A43E1-9EED-4137-B09B-DD66B4E3EDD6}" type="sibTrans" cxnId="{6CC49120-120F-4287-9EA9-6E828D7346B6}">
      <dgm:prSet/>
      <dgm:spPr/>
      <dgm:t>
        <a:bodyPr/>
        <a:lstStyle/>
        <a:p>
          <a:endParaRPr lang="en-US">
            <a:latin typeface="Cambria" panose="02040503050406030204" pitchFamily="18" charset="0"/>
            <a:ea typeface="Cambria" panose="02040503050406030204" pitchFamily="18" charset="0"/>
          </a:endParaRPr>
        </a:p>
      </dgm:t>
    </dgm:pt>
    <dgm:pt modelId="{4CDDEDC0-B3EC-44E3-8853-DDF30FB36D20}">
      <dgm:prSet phldrT="[Text]"/>
      <dgm:spPr/>
      <dgm:t>
        <a:bodyPr/>
        <a:lstStyle/>
        <a:p>
          <a:r>
            <a:rPr lang="en-US" b="0" dirty="0">
              <a:latin typeface="Cambria" panose="02040503050406030204" pitchFamily="18" charset="0"/>
              <a:ea typeface="Cambria" panose="02040503050406030204" pitchFamily="18" charset="0"/>
            </a:rPr>
            <a:t>Available immediately preceding the date from which he becomes liable to pay tax</a:t>
          </a:r>
        </a:p>
      </dgm:t>
    </dgm:pt>
    <dgm:pt modelId="{5DAEE783-7E42-4794-A591-982B0E956C4C}" type="parTrans" cxnId="{0A7DD2AA-81A5-4093-A5F7-1C876AACD805}">
      <dgm:prSet/>
      <dgm:spPr/>
      <dgm:t>
        <a:bodyPr/>
        <a:lstStyle/>
        <a:p>
          <a:endParaRPr lang="en-US">
            <a:latin typeface="Cambria" panose="02040503050406030204" pitchFamily="18" charset="0"/>
            <a:ea typeface="Cambria" panose="02040503050406030204" pitchFamily="18" charset="0"/>
          </a:endParaRPr>
        </a:p>
      </dgm:t>
    </dgm:pt>
    <dgm:pt modelId="{1D24D862-C8D9-454F-86AD-8C7430448F48}" type="sibTrans" cxnId="{0A7DD2AA-81A5-4093-A5F7-1C876AACD805}">
      <dgm:prSet/>
      <dgm:spPr/>
      <dgm:t>
        <a:bodyPr/>
        <a:lstStyle/>
        <a:p>
          <a:endParaRPr lang="en-US">
            <a:latin typeface="Cambria" panose="02040503050406030204" pitchFamily="18" charset="0"/>
            <a:ea typeface="Cambria" panose="02040503050406030204" pitchFamily="18" charset="0"/>
          </a:endParaRPr>
        </a:p>
      </dgm:t>
    </dgm:pt>
    <dgm:pt modelId="{F2473844-E8A0-4F82-B399-CF586AFAB632}">
      <dgm:prSet phldrT="[Text]"/>
      <dgm:spPr/>
      <dgm:t>
        <a:bodyPr/>
        <a:lstStyle/>
        <a:p>
          <a:r>
            <a:rPr lang="en-US" b="0" dirty="0">
              <a:latin typeface="Cambria" panose="02040503050406030204" pitchFamily="18" charset="0"/>
              <a:ea typeface="Cambria" panose="02040503050406030204" pitchFamily="18" charset="0"/>
            </a:rPr>
            <a:t>Available immediately preceding the date of grant of registration</a:t>
          </a:r>
        </a:p>
      </dgm:t>
    </dgm:pt>
    <dgm:pt modelId="{1C7F67AB-0271-4B9D-B856-4986D3590876}" type="parTrans" cxnId="{A49A7DE0-F339-4139-95D6-4A928AEE8CEA}">
      <dgm:prSet/>
      <dgm:spPr/>
      <dgm:t>
        <a:bodyPr/>
        <a:lstStyle/>
        <a:p>
          <a:endParaRPr lang="en-US">
            <a:latin typeface="Cambria" panose="02040503050406030204" pitchFamily="18" charset="0"/>
            <a:ea typeface="Cambria" panose="02040503050406030204" pitchFamily="18" charset="0"/>
          </a:endParaRPr>
        </a:p>
      </dgm:t>
    </dgm:pt>
    <dgm:pt modelId="{60E039B4-1816-43B4-8F56-FAF2DB4B2976}" type="sibTrans" cxnId="{A49A7DE0-F339-4139-95D6-4A928AEE8CEA}">
      <dgm:prSet/>
      <dgm:spPr/>
      <dgm:t>
        <a:bodyPr/>
        <a:lstStyle/>
        <a:p>
          <a:endParaRPr lang="en-US">
            <a:latin typeface="Cambria" panose="02040503050406030204" pitchFamily="18" charset="0"/>
            <a:ea typeface="Cambria" panose="02040503050406030204" pitchFamily="18" charset="0"/>
          </a:endParaRPr>
        </a:p>
      </dgm:t>
    </dgm:pt>
    <dgm:pt modelId="{67C66FAB-D3EA-4347-94DD-09B97F1959A8}">
      <dgm:prSet phldrT="[Text]"/>
      <dgm:spPr/>
      <dgm:t>
        <a:bodyPr/>
        <a:lstStyle/>
        <a:p>
          <a:r>
            <a:rPr lang="en-US" b="0" dirty="0">
              <a:latin typeface="Cambria" panose="02040503050406030204" pitchFamily="18" charset="0"/>
              <a:ea typeface="Cambria" panose="02040503050406030204" pitchFamily="18" charset="0"/>
            </a:rPr>
            <a:t>day immediately preceding the date from which he becomes liable to pay tax</a:t>
          </a:r>
        </a:p>
      </dgm:t>
    </dgm:pt>
    <dgm:pt modelId="{AEDDA418-08C6-4133-BE52-7C300A9F8156}" type="parTrans" cxnId="{63724F07-DED1-451D-94E2-6F5779D3FACF}">
      <dgm:prSet/>
      <dgm:spPr/>
      <dgm:t>
        <a:bodyPr/>
        <a:lstStyle/>
        <a:p>
          <a:endParaRPr lang="en-US">
            <a:latin typeface="Cambria" panose="02040503050406030204" pitchFamily="18" charset="0"/>
            <a:ea typeface="Cambria" panose="02040503050406030204" pitchFamily="18" charset="0"/>
          </a:endParaRPr>
        </a:p>
      </dgm:t>
    </dgm:pt>
    <dgm:pt modelId="{2F7A3386-C054-49FA-A036-E6344DA87C36}" type="sibTrans" cxnId="{63724F07-DED1-451D-94E2-6F5779D3FACF}">
      <dgm:prSet/>
      <dgm:spPr/>
      <dgm:t>
        <a:bodyPr/>
        <a:lstStyle/>
        <a:p>
          <a:endParaRPr lang="en-US">
            <a:latin typeface="Cambria" panose="02040503050406030204" pitchFamily="18" charset="0"/>
            <a:ea typeface="Cambria" panose="02040503050406030204" pitchFamily="18" charset="0"/>
          </a:endParaRPr>
        </a:p>
      </dgm:t>
    </dgm:pt>
    <dgm:pt modelId="{3663F882-B187-461C-AE64-0BCD95173928}">
      <dgm:prSet phldrT="[Text]"/>
      <dgm:spPr/>
      <dgm:t>
        <a:bodyPr/>
        <a:lstStyle/>
        <a:p>
          <a:r>
            <a:rPr lang="en-US" b="0" dirty="0">
              <a:latin typeface="Cambria" panose="02040503050406030204" pitchFamily="18" charset="0"/>
              <a:ea typeface="Cambria" panose="02040503050406030204" pitchFamily="18" charset="0"/>
            </a:rPr>
            <a:t>day immediately preceding the date from which such supply becomes taxable</a:t>
          </a:r>
        </a:p>
      </dgm:t>
    </dgm:pt>
    <dgm:pt modelId="{F1C4AC22-490E-44E5-A7B9-4C30B23AE7F7}" type="parTrans" cxnId="{AE629BA6-1870-46A9-A974-9FCB7F851668}">
      <dgm:prSet/>
      <dgm:spPr/>
      <dgm:t>
        <a:bodyPr/>
        <a:lstStyle/>
        <a:p>
          <a:endParaRPr lang="en-US">
            <a:latin typeface="Cambria" panose="02040503050406030204" pitchFamily="18" charset="0"/>
            <a:ea typeface="Cambria" panose="02040503050406030204" pitchFamily="18" charset="0"/>
          </a:endParaRPr>
        </a:p>
      </dgm:t>
    </dgm:pt>
    <dgm:pt modelId="{A05A549C-2DC3-4B29-9313-AE5524CAA2C4}" type="sibTrans" cxnId="{AE629BA6-1870-46A9-A974-9FCB7F851668}">
      <dgm:prSet/>
      <dgm:spPr/>
      <dgm:t>
        <a:bodyPr/>
        <a:lstStyle/>
        <a:p>
          <a:endParaRPr lang="en-US">
            <a:latin typeface="Cambria" panose="02040503050406030204" pitchFamily="18" charset="0"/>
            <a:ea typeface="Cambria" panose="02040503050406030204" pitchFamily="18" charset="0"/>
          </a:endParaRPr>
        </a:p>
      </dgm:t>
    </dgm:pt>
    <dgm:pt modelId="{6255CBEA-746C-46E9-BEEB-0888B092B058}">
      <dgm:prSet phldrT="[Text]"/>
      <dgm:spPr>
        <a:solidFill>
          <a:schemeClr val="accent4">
            <a:lumMod val="40000"/>
            <a:lumOff val="60000"/>
          </a:schemeClr>
        </a:solidFill>
      </dgm:spPr>
      <dgm:t>
        <a:bodyPr/>
        <a:lstStyle/>
        <a:p>
          <a:r>
            <a:rPr lang="en-US" dirty="0">
              <a:solidFill>
                <a:schemeClr val="tx1"/>
              </a:solidFill>
              <a:latin typeface="Cambria" panose="02040503050406030204" pitchFamily="18" charset="0"/>
              <a:ea typeface="Cambria" panose="02040503050406030204" pitchFamily="18" charset="0"/>
            </a:rPr>
            <a:t>Only Inputs</a:t>
          </a:r>
        </a:p>
      </dgm:t>
    </dgm:pt>
    <dgm:pt modelId="{C661EA4D-93B9-44C4-A26F-D62951C534DB}" type="parTrans" cxnId="{8B2BC56C-9169-4A81-8F7B-522007A7EF09}">
      <dgm:prSet/>
      <dgm:spPr/>
      <dgm:t>
        <a:bodyPr/>
        <a:lstStyle/>
        <a:p>
          <a:endParaRPr lang="en-US">
            <a:latin typeface="Cambria" panose="02040503050406030204" pitchFamily="18" charset="0"/>
            <a:ea typeface="Cambria" panose="02040503050406030204" pitchFamily="18" charset="0"/>
          </a:endParaRPr>
        </a:p>
      </dgm:t>
    </dgm:pt>
    <dgm:pt modelId="{CBE99A27-F009-4145-B18E-1E2ECAFBA133}" type="sibTrans" cxnId="{8B2BC56C-9169-4A81-8F7B-522007A7EF09}">
      <dgm:prSet/>
      <dgm:spPr/>
      <dgm:t>
        <a:bodyPr/>
        <a:lstStyle/>
        <a:p>
          <a:endParaRPr lang="en-US">
            <a:latin typeface="Cambria" panose="02040503050406030204" pitchFamily="18" charset="0"/>
            <a:ea typeface="Cambria" panose="02040503050406030204" pitchFamily="18" charset="0"/>
          </a:endParaRPr>
        </a:p>
      </dgm:t>
    </dgm:pt>
    <dgm:pt modelId="{5DEFF487-34EC-47A6-B3EA-15A56D92E165}">
      <dgm:prSet phldrT="[Text]"/>
      <dgm:spPr>
        <a:solidFill>
          <a:schemeClr val="accent4">
            <a:lumMod val="40000"/>
            <a:lumOff val="60000"/>
          </a:schemeClr>
        </a:solidFill>
      </dgm:spPr>
      <dgm:t>
        <a:bodyPr/>
        <a:lstStyle/>
        <a:p>
          <a:r>
            <a:rPr lang="en-US" dirty="0">
              <a:solidFill>
                <a:schemeClr val="tx1"/>
              </a:solidFill>
              <a:latin typeface="Cambria" panose="02040503050406030204" pitchFamily="18" charset="0"/>
              <a:ea typeface="Cambria" panose="02040503050406030204" pitchFamily="18" charset="0"/>
            </a:rPr>
            <a:t>Only Inputs</a:t>
          </a:r>
        </a:p>
      </dgm:t>
    </dgm:pt>
    <dgm:pt modelId="{978BA523-1DEE-4245-9DD2-F1A55C8D2C47}" type="parTrans" cxnId="{642D236E-1EAE-4035-8A4A-BEA57CB366A4}">
      <dgm:prSet/>
      <dgm:spPr/>
      <dgm:t>
        <a:bodyPr/>
        <a:lstStyle/>
        <a:p>
          <a:endParaRPr lang="en-US">
            <a:latin typeface="Cambria" panose="02040503050406030204" pitchFamily="18" charset="0"/>
            <a:ea typeface="Cambria" panose="02040503050406030204" pitchFamily="18" charset="0"/>
          </a:endParaRPr>
        </a:p>
      </dgm:t>
    </dgm:pt>
    <dgm:pt modelId="{986F2777-7663-492F-8BA1-987E373F9B83}" type="sibTrans" cxnId="{642D236E-1EAE-4035-8A4A-BEA57CB366A4}">
      <dgm:prSet/>
      <dgm:spPr/>
      <dgm:t>
        <a:bodyPr/>
        <a:lstStyle/>
        <a:p>
          <a:endParaRPr lang="en-US">
            <a:latin typeface="Cambria" panose="02040503050406030204" pitchFamily="18" charset="0"/>
            <a:ea typeface="Cambria" panose="02040503050406030204" pitchFamily="18" charset="0"/>
          </a:endParaRPr>
        </a:p>
      </dgm:t>
    </dgm:pt>
    <dgm:pt modelId="{12CF2470-7076-481E-AE94-079FD22E69E0}">
      <dgm:prSet phldrT="[Text]"/>
      <dgm:spPr>
        <a:solidFill>
          <a:schemeClr val="accent4">
            <a:lumMod val="40000"/>
            <a:lumOff val="60000"/>
          </a:schemeClr>
        </a:solidFill>
      </dgm:spPr>
      <dgm:t>
        <a:bodyPr/>
        <a:lstStyle/>
        <a:p>
          <a:r>
            <a:rPr lang="en-US" dirty="0">
              <a:solidFill>
                <a:schemeClr val="tx1"/>
              </a:solidFill>
              <a:latin typeface="Cambria" panose="02040503050406030204" pitchFamily="18" charset="0"/>
              <a:ea typeface="Cambria" panose="02040503050406030204" pitchFamily="18" charset="0"/>
            </a:rPr>
            <a:t>Inputs &amp; Capital Goods*</a:t>
          </a:r>
        </a:p>
      </dgm:t>
    </dgm:pt>
    <dgm:pt modelId="{49BFFADC-712F-48BF-9B13-6ECAAD52C5D8}" type="parTrans" cxnId="{45B23719-9254-451C-97DF-FF2576E61940}">
      <dgm:prSet/>
      <dgm:spPr/>
      <dgm:t>
        <a:bodyPr/>
        <a:lstStyle/>
        <a:p>
          <a:endParaRPr lang="en-US">
            <a:latin typeface="Cambria" panose="02040503050406030204" pitchFamily="18" charset="0"/>
            <a:ea typeface="Cambria" panose="02040503050406030204" pitchFamily="18" charset="0"/>
          </a:endParaRPr>
        </a:p>
      </dgm:t>
    </dgm:pt>
    <dgm:pt modelId="{F2C4F77A-F151-4CFB-AAE3-4A4E0D49F7BB}" type="sibTrans" cxnId="{45B23719-9254-451C-97DF-FF2576E61940}">
      <dgm:prSet/>
      <dgm:spPr/>
      <dgm:t>
        <a:bodyPr/>
        <a:lstStyle/>
        <a:p>
          <a:endParaRPr lang="en-US">
            <a:latin typeface="Cambria" panose="02040503050406030204" pitchFamily="18" charset="0"/>
            <a:ea typeface="Cambria" panose="02040503050406030204" pitchFamily="18" charset="0"/>
          </a:endParaRPr>
        </a:p>
      </dgm:t>
    </dgm:pt>
    <dgm:pt modelId="{E2E1A111-AF71-40BC-98BA-5105E01E2344}">
      <dgm:prSet phldrT="[Text]"/>
      <dgm:spPr>
        <a:solidFill>
          <a:schemeClr val="accent4">
            <a:lumMod val="40000"/>
            <a:lumOff val="60000"/>
          </a:schemeClr>
        </a:solidFill>
      </dgm:spPr>
      <dgm:t>
        <a:bodyPr/>
        <a:lstStyle/>
        <a:p>
          <a:r>
            <a:rPr lang="en-US" dirty="0">
              <a:solidFill>
                <a:schemeClr val="tx1"/>
              </a:solidFill>
              <a:latin typeface="Cambria" panose="02040503050406030204" pitchFamily="18" charset="0"/>
              <a:ea typeface="Cambria" panose="02040503050406030204" pitchFamily="18" charset="0"/>
            </a:rPr>
            <a:t>Inputs &amp; Capital Goods*</a:t>
          </a:r>
        </a:p>
      </dgm:t>
    </dgm:pt>
    <dgm:pt modelId="{623393D1-07E4-440A-A617-D4741CE74579}" type="parTrans" cxnId="{7E7A57EF-A6DA-4E06-A745-B7F5BD036A9A}">
      <dgm:prSet/>
      <dgm:spPr/>
      <dgm:t>
        <a:bodyPr/>
        <a:lstStyle/>
        <a:p>
          <a:endParaRPr lang="en-US">
            <a:latin typeface="Cambria" panose="02040503050406030204" pitchFamily="18" charset="0"/>
            <a:ea typeface="Cambria" panose="02040503050406030204" pitchFamily="18" charset="0"/>
          </a:endParaRPr>
        </a:p>
      </dgm:t>
    </dgm:pt>
    <dgm:pt modelId="{16035541-05D2-461B-8A1E-37449ABF2F6A}" type="sibTrans" cxnId="{7E7A57EF-A6DA-4E06-A745-B7F5BD036A9A}">
      <dgm:prSet/>
      <dgm:spPr/>
      <dgm:t>
        <a:bodyPr/>
        <a:lstStyle/>
        <a:p>
          <a:endParaRPr lang="en-US">
            <a:latin typeface="Cambria" panose="02040503050406030204" pitchFamily="18" charset="0"/>
            <a:ea typeface="Cambria" panose="02040503050406030204" pitchFamily="18" charset="0"/>
          </a:endParaRPr>
        </a:p>
      </dgm:t>
    </dgm:pt>
    <dgm:pt modelId="{444ECA84-AD43-4998-A5C6-A079B4541F5B}" type="pres">
      <dgm:prSet presAssocID="{C4A6EF62-1D51-43B4-B7A8-E585254ADA77}" presName="hierChild1" presStyleCnt="0">
        <dgm:presLayoutVars>
          <dgm:orgChart val="1"/>
          <dgm:chPref val="1"/>
          <dgm:dir/>
          <dgm:animOne val="branch"/>
          <dgm:animLvl val="lvl"/>
          <dgm:resizeHandles/>
        </dgm:presLayoutVars>
      </dgm:prSet>
      <dgm:spPr/>
    </dgm:pt>
    <dgm:pt modelId="{480B44B5-C793-4A35-A8DE-12329113E0DE}" type="pres">
      <dgm:prSet presAssocID="{6837911F-EB0F-4A54-B4CD-2AC2F64874FE}" presName="hierRoot1" presStyleCnt="0">
        <dgm:presLayoutVars>
          <dgm:hierBranch val="init"/>
        </dgm:presLayoutVars>
      </dgm:prSet>
      <dgm:spPr/>
    </dgm:pt>
    <dgm:pt modelId="{0A80AAAA-6B9B-4B30-B893-0D6AD3B37ECF}" type="pres">
      <dgm:prSet presAssocID="{6837911F-EB0F-4A54-B4CD-2AC2F64874FE}" presName="rootComposite1" presStyleCnt="0"/>
      <dgm:spPr/>
    </dgm:pt>
    <dgm:pt modelId="{0F55B37C-4E86-4DF4-AEA0-F414E6C4FB5F}" type="pres">
      <dgm:prSet presAssocID="{6837911F-EB0F-4A54-B4CD-2AC2F64874FE}" presName="rootText1" presStyleLbl="node0" presStyleIdx="0" presStyleCnt="1">
        <dgm:presLayoutVars>
          <dgm:chPref val="3"/>
        </dgm:presLayoutVars>
      </dgm:prSet>
      <dgm:spPr/>
    </dgm:pt>
    <dgm:pt modelId="{6F3BE796-C8D5-4227-A02A-DD1A67D90DA5}" type="pres">
      <dgm:prSet presAssocID="{6837911F-EB0F-4A54-B4CD-2AC2F64874FE}" presName="rootConnector1" presStyleLbl="node1" presStyleIdx="0" presStyleCnt="0"/>
      <dgm:spPr/>
    </dgm:pt>
    <dgm:pt modelId="{7AD38C77-DE63-49E3-A67B-92C75DAEC573}" type="pres">
      <dgm:prSet presAssocID="{6837911F-EB0F-4A54-B4CD-2AC2F64874FE}" presName="hierChild2" presStyleCnt="0"/>
      <dgm:spPr/>
    </dgm:pt>
    <dgm:pt modelId="{68DE88D7-2A8E-4DAA-8179-89283A324856}" type="pres">
      <dgm:prSet presAssocID="{C0AE0D10-3873-47FE-9884-67B0A620D601}" presName="Name37" presStyleLbl="parChTrans1D2" presStyleIdx="0" presStyleCnt="4"/>
      <dgm:spPr/>
    </dgm:pt>
    <dgm:pt modelId="{8F27E8DC-ACB5-4AA0-B23B-3AB1C599E8D6}" type="pres">
      <dgm:prSet presAssocID="{F24EE80E-163D-463B-A5F7-716158DA6FDD}" presName="hierRoot2" presStyleCnt="0">
        <dgm:presLayoutVars>
          <dgm:hierBranch val="init"/>
        </dgm:presLayoutVars>
      </dgm:prSet>
      <dgm:spPr/>
    </dgm:pt>
    <dgm:pt modelId="{94499E05-AF86-49C7-A902-9C996E63C9CC}" type="pres">
      <dgm:prSet presAssocID="{F24EE80E-163D-463B-A5F7-716158DA6FDD}" presName="rootComposite" presStyleCnt="0"/>
      <dgm:spPr/>
    </dgm:pt>
    <dgm:pt modelId="{DCA56860-0504-408E-A7F4-24520B02EB25}" type="pres">
      <dgm:prSet presAssocID="{F24EE80E-163D-463B-A5F7-716158DA6FDD}" presName="rootText" presStyleLbl="node2" presStyleIdx="0" presStyleCnt="4">
        <dgm:presLayoutVars>
          <dgm:chPref val="3"/>
        </dgm:presLayoutVars>
      </dgm:prSet>
      <dgm:spPr/>
    </dgm:pt>
    <dgm:pt modelId="{C98B3292-B475-4477-8EE2-E6D9EC4B2BC8}" type="pres">
      <dgm:prSet presAssocID="{F24EE80E-163D-463B-A5F7-716158DA6FDD}" presName="rootConnector" presStyleLbl="node2" presStyleIdx="0" presStyleCnt="4"/>
      <dgm:spPr/>
    </dgm:pt>
    <dgm:pt modelId="{FB0C1ABE-AF8A-4511-BCE6-254399A7C32A}" type="pres">
      <dgm:prSet presAssocID="{F24EE80E-163D-463B-A5F7-716158DA6FDD}" presName="hierChild4" presStyleCnt="0"/>
      <dgm:spPr/>
    </dgm:pt>
    <dgm:pt modelId="{11AC1430-BF86-4895-937A-4C9A62F5FB38}" type="pres">
      <dgm:prSet presAssocID="{5DAEE783-7E42-4794-A591-982B0E956C4C}" presName="Name37" presStyleLbl="parChTrans1D3" presStyleIdx="0" presStyleCnt="8"/>
      <dgm:spPr/>
    </dgm:pt>
    <dgm:pt modelId="{F0424147-65DD-4778-8F99-4146448B2AEE}" type="pres">
      <dgm:prSet presAssocID="{4CDDEDC0-B3EC-44E3-8853-DDF30FB36D20}" presName="hierRoot2" presStyleCnt="0">
        <dgm:presLayoutVars>
          <dgm:hierBranch val="init"/>
        </dgm:presLayoutVars>
      </dgm:prSet>
      <dgm:spPr/>
    </dgm:pt>
    <dgm:pt modelId="{33C0FCA4-575D-4243-AFB1-91313F51C092}" type="pres">
      <dgm:prSet presAssocID="{4CDDEDC0-B3EC-44E3-8853-DDF30FB36D20}" presName="rootComposite" presStyleCnt="0"/>
      <dgm:spPr/>
    </dgm:pt>
    <dgm:pt modelId="{8FE1066B-084E-4650-8E4C-C30BA7CDBF07}" type="pres">
      <dgm:prSet presAssocID="{4CDDEDC0-B3EC-44E3-8853-DDF30FB36D20}" presName="rootText" presStyleLbl="node3" presStyleIdx="0" presStyleCnt="8" custLinFactNeighborX="-1267" custLinFactNeighborY="1830">
        <dgm:presLayoutVars>
          <dgm:chPref val="3"/>
        </dgm:presLayoutVars>
      </dgm:prSet>
      <dgm:spPr/>
    </dgm:pt>
    <dgm:pt modelId="{F1387AE5-3E01-4961-8B43-C1A1B6AEDC31}" type="pres">
      <dgm:prSet presAssocID="{4CDDEDC0-B3EC-44E3-8853-DDF30FB36D20}" presName="rootConnector" presStyleLbl="node3" presStyleIdx="0" presStyleCnt="8"/>
      <dgm:spPr/>
    </dgm:pt>
    <dgm:pt modelId="{5D070511-9008-4E4E-9324-04FE98E41D63}" type="pres">
      <dgm:prSet presAssocID="{4CDDEDC0-B3EC-44E3-8853-DDF30FB36D20}" presName="hierChild4" presStyleCnt="0"/>
      <dgm:spPr/>
    </dgm:pt>
    <dgm:pt modelId="{3F5CB321-1727-4FFC-AA60-D79F822FF0A6}" type="pres">
      <dgm:prSet presAssocID="{4CDDEDC0-B3EC-44E3-8853-DDF30FB36D20}" presName="hierChild5" presStyleCnt="0"/>
      <dgm:spPr/>
    </dgm:pt>
    <dgm:pt modelId="{722B4899-5717-4A74-93F8-3BEBFC5789EA}" type="pres">
      <dgm:prSet presAssocID="{C661EA4D-93B9-44C4-A26F-D62951C534DB}" presName="Name37" presStyleLbl="parChTrans1D3" presStyleIdx="1" presStyleCnt="8"/>
      <dgm:spPr/>
    </dgm:pt>
    <dgm:pt modelId="{B1FA6422-FC25-4080-8037-1963D83EA896}" type="pres">
      <dgm:prSet presAssocID="{6255CBEA-746C-46E9-BEEB-0888B092B058}" presName="hierRoot2" presStyleCnt="0">
        <dgm:presLayoutVars>
          <dgm:hierBranch val="init"/>
        </dgm:presLayoutVars>
      </dgm:prSet>
      <dgm:spPr/>
    </dgm:pt>
    <dgm:pt modelId="{8051E260-C06B-46A9-BDC8-778E116D6B71}" type="pres">
      <dgm:prSet presAssocID="{6255CBEA-746C-46E9-BEEB-0888B092B058}" presName="rootComposite" presStyleCnt="0"/>
      <dgm:spPr/>
    </dgm:pt>
    <dgm:pt modelId="{58232802-60D8-40C4-A83E-F803EC98B3F9}" type="pres">
      <dgm:prSet presAssocID="{6255CBEA-746C-46E9-BEEB-0888B092B058}" presName="rootText" presStyleLbl="node3" presStyleIdx="1" presStyleCnt="8" custLinFactNeighborY="59">
        <dgm:presLayoutVars>
          <dgm:chPref val="3"/>
        </dgm:presLayoutVars>
      </dgm:prSet>
      <dgm:spPr/>
    </dgm:pt>
    <dgm:pt modelId="{C1359B78-88E8-48CE-81D9-1F3CE8743A9F}" type="pres">
      <dgm:prSet presAssocID="{6255CBEA-746C-46E9-BEEB-0888B092B058}" presName="rootConnector" presStyleLbl="node3" presStyleIdx="1" presStyleCnt="8"/>
      <dgm:spPr/>
    </dgm:pt>
    <dgm:pt modelId="{E5AF0365-EE15-465A-9E88-2E64502BC628}" type="pres">
      <dgm:prSet presAssocID="{6255CBEA-746C-46E9-BEEB-0888B092B058}" presName="hierChild4" presStyleCnt="0"/>
      <dgm:spPr/>
    </dgm:pt>
    <dgm:pt modelId="{9A061D6D-154A-40F1-B78A-86678D54FA2D}" type="pres">
      <dgm:prSet presAssocID="{6255CBEA-746C-46E9-BEEB-0888B092B058}" presName="hierChild5" presStyleCnt="0"/>
      <dgm:spPr/>
    </dgm:pt>
    <dgm:pt modelId="{6B89633E-8143-4214-B794-0CFD01D8CB5A}" type="pres">
      <dgm:prSet presAssocID="{F24EE80E-163D-463B-A5F7-716158DA6FDD}" presName="hierChild5" presStyleCnt="0"/>
      <dgm:spPr/>
    </dgm:pt>
    <dgm:pt modelId="{088DA3D0-92F7-4DC6-9218-65C7EEC33893}" type="pres">
      <dgm:prSet presAssocID="{ECE4A833-F0E5-44E1-A342-443814C15602}" presName="Name37" presStyleLbl="parChTrans1D2" presStyleIdx="1" presStyleCnt="4"/>
      <dgm:spPr/>
    </dgm:pt>
    <dgm:pt modelId="{04179715-35F3-4439-A4F9-696A33ED16EA}" type="pres">
      <dgm:prSet presAssocID="{7F11952B-AC82-4586-8FA3-30C1AF600AD3}" presName="hierRoot2" presStyleCnt="0">
        <dgm:presLayoutVars>
          <dgm:hierBranch val="init"/>
        </dgm:presLayoutVars>
      </dgm:prSet>
      <dgm:spPr/>
    </dgm:pt>
    <dgm:pt modelId="{A79C0C7B-B0D6-45D5-98B9-0088D213DBBB}" type="pres">
      <dgm:prSet presAssocID="{7F11952B-AC82-4586-8FA3-30C1AF600AD3}" presName="rootComposite" presStyleCnt="0"/>
      <dgm:spPr/>
    </dgm:pt>
    <dgm:pt modelId="{8CCD3189-BC64-419B-BB24-E7266A9A0C02}" type="pres">
      <dgm:prSet presAssocID="{7F11952B-AC82-4586-8FA3-30C1AF600AD3}" presName="rootText" presStyleLbl="node2" presStyleIdx="1" presStyleCnt="4">
        <dgm:presLayoutVars>
          <dgm:chPref val="3"/>
        </dgm:presLayoutVars>
      </dgm:prSet>
      <dgm:spPr/>
    </dgm:pt>
    <dgm:pt modelId="{79DE87FC-35C1-4FE7-B490-97E97F2DA91B}" type="pres">
      <dgm:prSet presAssocID="{7F11952B-AC82-4586-8FA3-30C1AF600AD3}" presName="rootConnector" presStyleLbl="node2" presStyleIdx="1" presStyleCnt="4"/>
      <dgm:spPr/>
    </dgm:pt>
    <dgm:pt modelId="{50E04F95-BBBF-4450-8DC7-14697511E921}" type="pres">
      <dgm:prSet presAssocID="{7F11952B-AC82-4586-8FA3-30C1AF600AD3}" presName="hierChild4" presStyleCnt="0"/>
      <dgm:spPr/>
    </dgm:pt>
    <dgm:pt modelId="{020EFE74-78FC-446D-B898-116F205246B0}" type="pres">
      <dgm:prSet presAssocID="{1C7F67AB-0271-4B9D-B856-4986D3590876}" presName="Name37" presStyleLbl="parChTrans1D3" presStyleIdx="2" presStyleCnt="8"/>
      <dgm:spPr/>
    </dgm:pt>
    <dgm:pt modelId="{DE7E759C-C3F7-4F24-8FD5-53B949A4CB91}" type="pres">
      <dgm:prSet presAssocID="{F2473844-E8A0-4F82-B399-CF586AFAB632}" presName="hierRoot2" presStyleCnt="0">
        <dgm:presLayoutVars>
          <dgm:hierBranch val="init"/>
        </dgm:presLayoutVars>
      </dgm:prSet>
      <dgm:spPr/>
    </dgm:pt>
    <dgm:pt modelId="{E22B930F-199F-4246-9158-D39B9B824579}" type="pres">
      <dgm:prSet presAssocID="{F2473844-E8A0-4F82-B399-CF586AFAB632}" presName="rootComposite" presStyleCnt="0"/>
      <dgm:spPr/>
    </dgm:pt>
    <dgm:pt modelId="{D71E4B77-8282-47E5-9A57-00F5B7F160B7}" type="pres">
      <dgm:prSet presAssocID="{F2473844-E8A0-4F82-B399-CF586AFAB632}" presName="rootText" presStyleLbl="node3" presStyleIdx="2" presStyleCnt="8" custLinFactNeighborX="-1267" custLinFactNeighborY="1830">
        <dgm:presLayoutVars>
          <dgm:chPref val="3"/>
        </dgm:presLayoutVars>
      </dgm:prSet>
      <dgm:spPr/>
    </dgm:pt>
    <dgm:pt modelId="{1AEA8BC8-F1CE-414D-A387-6568A76D2492}" type="pres">
      <dgm:prSet presAssocID="{F2473844-E8A0-4F82-B399-CF586AFAB632}" presName="rootConnector" presStyleLbl="node3" presStyleIdx="2" presStyleCnt="8"/>
      <dgm:spPr/>
    </dgm:pt>
    <dgm:pt modelId="{55D99768-BEC9-4206-8EC3-5A955778FC37}" type="pres">
      <dgm:prSet presAssocID="{F2473844-E8A0-4F82-B399-CF586AFAB632}" presName="hierChild4" presStyleCnt="0"/>
      <dgm:spPr/>
    </dgm:pt>
    <dgm:pt modelId="{8101A94D-C1AC-4501-862F-DF6E93E3230C}" type="pres">
      <dgm:prSet presAssocID="{F2473844-E8A0-4F82-B399-CF586AFAB632}" presName="hierChild5" presStyleCnt="0"/>
      <dgm:spPr/>
    </dgm:pt>
    <dgm:pt modelId="{62423EF7-5112-4E9A-8575-B9947C5B2747}" type="pres">
      <dgm:prSet presAssocID="{978BA523-1DEE-4245-9DD2-F1A55C8D2C47}" presName="Name37" presStyleLbl="parChTrans1D3" presStyleIdx="3" presStyleCnt="8"/>
      <dgm:spPr/>
    </dgm:pt>
    <dgm:pt modelId="{CC003DA0-0242-4066-94E2-E6EE4B6890CC}" type="pres">
      <dgm:prSet presAssocID="{5DEFF487-34EC-47A6-B3EA-15A56D92E165}" presName="hierRoot2" presStyleCnt="0">
        <dgm:presLayoutVars>
          <dgm:hierBranch val="init"/>
        </dgm:presLayoutVars>
      </dgm:prSet>
      <dgm:spPr/>
    </dgm:pt>
    <dgm:pt modelId="{4D5A591F-7AEE-494B-8ED7-82C05FBB13C0}" type="pres">
      <dgm:prSet presAssocID="{5DEFF487-34EC-47A6-B3EA-15A56D92E165}" presName="rootComposite" presStyleCnt="0"/>
      <dgm:spPr/>
    </dgm:pt>
    <dgm:pt modelId="{3FF4BD46-3ABE-473E-8188-E239C0D42CDD}" type="pres">
      <dgm:prSet presAssocID="{5DEFF487-34EC-47A6-B3EA-15A56D92E165}" presName="rootText" presStyleLbl="node3" presStyleIdx="3" presStyleCnt="8" custLinFactNeighborX="2824" custLinFactNeighborY="59">
        <dgm:presLayoutVars>
          <dgm:chPref val="3"/>
        </dgm:presLayoutVars>
      </dgm:prSet>
      <dgm:spPr/>
    </dgm:pt>
    <dgm:pt modelId="{B0DA9EA3-1042-4070-919B-F8D7219E5B3B}" type="pres">
      <dgm:prSet presAssocID="{5DEFF487-34EC-47A6-B3EA-15A56D92E165}" presName="rootConnector" presStyleLbl="node3" presStyleIdx="3" presStyleCnt="8"/>
      <dgm:spPr/>
    </dgm:pt>
    <dgm:pt modelId="{BEC6A339-E654-4853-9190-4A00197D3375}" type="pres">
      <dgm:prSet presAssocID="{5DEFF487-34EC-47A6-B3EA-15A56D92E165}" presName="hierChild4" presStyleCnt="0"/>
      <dgm:spPr/>
    </dgm:pt>
    <dgm:pt modelId="{C648C25A-2DC9-4596-BCE5-89F443DAE259}" type="pres">
      <dgm:prSet presAssocID="{5DEFF487-34EC-47A6-B3EA-15A56D92E165}" presName="hierChild5" presStyleCnt="0"/>
      <dgm:spPr/>
    </dgm:pt>
    <dgm:pt modelId="{C6A723CF-F2D6-4163-A8F6-3C83249118E0}" type="pres">
      <dgm:prSet presAssocID="{7F11952B-AC82-4586-8FA3-30C1AF600AD3}" presName="hierChild5" presStyleCnt="0"/>
      <dgm:spPr/>
    </dgm:pt>
    <dgm:pt modelId="{7FD3D42A-1B74-4901-B362-44345064A892}" type="pres">
      <dgm:prSet presAssocID="{68A53A75-8383-41C2-9988-27B589AEF093}" presName="Name37" presStyleLbl="parChTrans1D2" presStyleIdx="2" presStyleCnt="4"/>
      <dgm:spPr/>
    </dgm:pt>
    <dgm:pt modelId="{B06FB78C-B6C8-4941-B400-23B9880EA063}" type="pres">
      <dgm:prSet presAssocID="{B1C1328C-F763-4745-B3A3-873D90549052}" presName="hierRoot2" presStyleCnt="0">
        <dgm:presLayoutVars>
          <dgm:hierBranch val="init"/>
        </dgm:presLayoutVars>
      </dgm:prSet>
      <dgm:spPr/>
    </dgm:pt>
    <dgm:pt modelId="{A7C45C97-2078-47EC-AE6D-967C7E8FAA04}" type="pres">
      <dgm:prSet presAssocID="{B1C1328C-F763-4745-B3A3-873D90549052}" presName="rootComposite" presStyleCnt="0"/>
      <dgm:spPr/>
    </dgm:pt>
    <dgm:pt modelId="{24CF1DB1-CF11-4642-A724-AA7156ED4365}" type="pres">
      <dgm:prSet presAssocID="{B1C1328C-F763-4745-B3A3-873D90549052}" presName="rootText" presStyleLbl="node2" presStyleIdx="2" presStyleCnt="4">
        <dgm:presLayoutVars>
          <dgm:chPref val="3"/>
        </dgm:presLayoutVars>
      </dgm:prSet>
      <dgm:spPr/>
    </dgm:pt>
    <dgm:pt modelId="{87834069-EFE5-4F82-ACCF-BDD50FE543CA}" type="pres">
      <dgm:prSet presAssocID="{B1C1328C-F763-4745-B3A3-873D90549052}" presName="rootConnector" presStyleLbl="node2" presStyleIdx="2" presStyleCnt="4"/>
      <dgm:spPr/>
    </dgm:pt>
    <dgm:pt modelId="{E6EA959C-181A-4C81-BF56-096620548BBF}" type="pres">
      <dgm:prSet presAssocID="{B1C1328C-F763-4745-B3A3-873D90549052}" presName="hierChild4" presStyleCnt="0"/>
      <dgm:spPr/>
    </dgm:pt>
    <dgm:pt modelId="{8FFC14AA-3A30-4201-ADC6-1E92BEFD34B5}" type="pres">
      <dgm:prSet presAssocID="{AEDDA418-08C6-4133-BE52-7C300A9F8156}" presName="Name37" presStyleLbl="parChTrans1D3" presStyleIdx="4" presStyleCnt="8"/>
      <dgm:spPr/>
    </dgm:pt>
    <dgm:pt modelId="{1014CDA9-8F65-46CC-B622-DEEAF9561557}" type="pres">
      <dgm:prSet presAssocID="{67C66FAB-D3EA-4347-94DD-09B97F1959A8}" presName="hierRoot2" presStyleCnt="0">
        <dgm:presLayoutVars>
          <dgm:hierBranch val="init"/>
        </dgm:presLayoutVars>
      </dgm:prSet>
      <dgm:spPr/>
    </dgm:pt>
    <dgm:pt modelId="{4E4C18A4-B81D-493C-A2AC-FE5025AD2106}" type="pres">
      <dgm:prSet presAssocID="{67C66FAB-D3EA-4347-94DD-09B97F1959A8}" presName="rootComposite" presStyleCnt="0"/>
      <dgm:spPr/>
    </dgm:pt>
    <dgm:pt modelId="{0DE81B15-4289-4028-9012-97E7DAEE4D33}" type="pres">
      <dgm:prSet presAssocID="{67C66FAB-D3EA-4347-94DD-09B97F1959A8}" presName="rootText" presStyleLbl="node3" presStyleIdx="4" presStyleCnt="8" custLinFactNeighborX="-1267" custLinFactNeighborY="1830">
        <dgm:presLayoutVars>
          <dgm:chPref val="3"/>
        </dgm:presLayoutVars>
      </dgm:prSet>
      <dgm:spPr/>
    </dgm:pt>
    <dgm:pt modelId="{6E81955D-C385-44B7-8520-EB81B50713F6}" type="pres">
      <dgm:prSet presAssocID="{67C66FAB-D3EA-4347-94DD-09B97F1959A8}" presName="rootConnector" presStyleLbl="node3" presStyleIdx="4" presStyleCnt="8"/>
      <dgm:spPr/>
    </dgm:pt>
    <dgm:pt modelId="{3AF522E5-8CE3-4F4F-8B8A-5DD5BB3F472A}" type="pres">
      <dgm:prSet presAssocID="{67C66FAB-D3EA-4347-94DD-09B97F1959A8}" presName="hierChild4" presStyleCnt="0"/>
      <dgm:spPr/>
    </dgm:pt>
    <dgm:pt modelId="{F6A808E5-CB74-40BC-A1A0-05E8AE3479C1}" type="pres">
      <dgm:prSet presAssocID="{67C66FAB-D3EA-4347-94DD-09B97F1959A8}" presName="hierChild5" presStyleCnt="0"/>
      <dgm:spPr/>
    </dgm:pt>
    <dgm:pt modelId="{82CD1841-99F9-4CDA-8A32-5A1218935B12}" type="pres">
      <dgm:prSet presAssocID="{49BFFADC-712F-48BF-9B13-6ECAAD52C5D8}" presName="Name37" presStyleLbl="parChTrans1D3" presStyleIdx="5" presStyleCnt="8"/>
      <dgm:spPr/>
    </dgm:pt>
    <dgm:pt modelId="{30EC4F17-C881-4CE6-A137-83E8F284E4BE}" type="pres">
      <dgm:prSet presAssocID="{12CF2470-7076-481E-AE94-079FD22E69E0}" presName="hierRoot2" presStyleCnt="0">
        <dgm:presLayoutVars>
          <dgm:hierBranch val="init"/>
        </dgm:presLayoutVars>
      </dgm:prSet>
      <dgm:spPr/>
    </dgm:pt>
    <dgm:pt modelId="{C4242AFA-A244-4D43-A50B-D8C1350CDC9B}" type="pres">
      <dgm:prSet presAssocID="{12CF2470-7076-481E-AE94-079FD22E69E0}" presName="rootComposite" presStyleCnt="0"/>
      <dgm:spPr/>
    </dgm:pt>
    <dgm:pt modelId="{539B33AC-66F2-4B49-9527-76D6E4D833D3}" type="pres">
      <dgm:prSet presAssocID="{12CF2470-7076-481E-AE94-079FD22E69E0}" presName="rootText" presStyleLbl="node3" presStyleIdx="5" presStyleCnt="8" custLinFactNeighborY="59">
        <dgm:presLayoutVars>
          <dgm:chPref val="3"/>
        </dgm:presLayoutVars>
      </dgm:prSet>
      <dgm:spPr/>
    </dgm:pt>
    <dgm:pt modelId="{2F38002A-F368-4761-88AF-FEAF5C7B6BDB}" type="pres">
      <dgm:prSet presAssocID="{12CF2470-7076-481E-AE94-079FD22E69E0}" presName="rootConnector" presStyleLbl="node3" presStyleIdx="5" presStyleCnt="8"/>
      <dgm:spPr/>
    </dgm:pt>
    <dgm:pt modelId="{00A7D857-9DE7-4DB0-98EE-EB1D9503F483}" type="pres">
      <dgm:prSet presAssocID="{12CF2470-7076-481E-AE94-079FD22E69E0}" presName="hierChild4" presStyleCnt="0"/>
      <dgm:spPr/>
    </dgm:pt>
    <dgm:pt modelId="{AB50FD3F-89E7-4333-8D72-4C70E552C8E9}" type="pres">
      <dgm:prSet presAssocID="{12CF2470-7076-481E-AE94-079FD22E69E0}" presName="hierChild5" presStyleCnt="0"/>
      <dgm:spPr/>
    </dgm:pt>
    <dgm:pt modelId="{E6BE696E-5EE7-4B88-AF43-72D951D5AAA1}" type="pres">
      <dgm:prSet presAssocID="{B1C1328C-F763-4745-B3A3-873D90549052}" presName="hierChild5" presStyleCnt="0"/>
      <dgm:spPr/>
    </dgm:pt>
    <dgm:pt modelId="{73DEAE8A-7D5D-44CE-B7C2-4D122A66998D}" type="pres">
      <dgm:prSet presAssocID="{5E001AC9-60BB-4C46-838E-74AEC9C9B186}" presName="Name37" presStyleLbl="parChTrans1D2" presStyleIdx="3" presStyleCnt="4"/>
      <dgm:spPr/>
    </dgm:pt>
    <dgm:pt modelId="{2339631C-AD10-4967-ACAF-463B8B4B8CD0}" type="pres">
      <dgm:prSet presAssocID="{C11AE9EF-D942-4C99-88A1-DA815C0B46F6}" presName="hierRoot2" presStyleCnt="0">
        <dgm:presLayoutVars>
          <dgm:hierBranch val="init"/>
        </dgm:presLayoutVars>
      </dgm:prSet>
      <dgm:spPr/>
    </dgm:pt>
    <dgm:pt modelId="{6998C56C-FF1E-4D87-8601-D79ED47B3A3B}" type="pres">
      <dgm:prSet presAssocID="{C11AE9EF-D942-4C99-88A1-DA815C0B46F6}" presName="rootComposite" presStyleCnt="0"/>
      <dgm:spPr/>
    </dgm:pt>
    <dgm:pt modelId="{08DA0838-FA4A-4408-A7C3-43238D66E1C5}" type="pres">
      <dgm:prSet presAssocID="{C11AE9EF-D942-4C99-88A1-DA815C0B46F6}" presName="rootText" presStyleLbl="node2" presStyleIdx="3" presStyleCnt="4">
        <dgm:presLayoutVars>
          <dgm:chPref val="3"/>
        </dgm:presLayoutVars>
      </dgm:prSet>
      <dgm:spPr/>
    </dgm:pt>
    <dgm:pt modelId="{F83496B2-0A1E-48D3-A5C1-BCADAAFB3E87}" type="pres">
      <dgm:prSet presAssocID="{C11AE9EF-D942-4C99-88A1-DA815C0B46F6}" presName="rootConnector" presStyleLbl="node2" presStyleIdx="3" presStyleCnt="4"/>
      <dgm:spPr/>
    </dgm:pt>
    <dgm:pt modelId="{FE2E2FB1-E2C2-4660-8829-BCA5958C6A91}" type="pres">
      <dgm:prSet presAssocID="{C11AE9EF-D942-4C99-88A1-DA815C0B46F6}" presName="hierChild4" presStyleCnt="0"/>
      <dgm:spPr/>
    </dgm:pt>
    <dgm:pt modelId="{18305C50-2F4D-40D0-9004-BD3E56223F9E}" type="pres">
      <dgm:prSet presAssocID="{F1C4AC22-490E-44E5-A7B9-4C30B23AE7F7}" presName="Name37" presStyleLbl="parChTrans1D3" presStyleIdx="6" presStyleCnt="8"/>
      <dgm:spPr/>
    </dgm:pt>
    <dgm:pt modelId="{067C441E-64A4-4623-8C25-97582F9FA0C9}" type="pres">
      <dgm:prSet presAssocID="{3663F882-B187-461C-AE64-0BCD95173928}" presName="hierRoot2" presStyleCnt="0">
        <dgm:presLayoutVars>
          <dgm:hierBranch val="init"/>
        </dgm:presLayoutVars>
      </dgm:prSet>
      <dgm:spPr/>
    </dgm:pt>
    <dgm:pt modelId="{A00C88B4-8793-490F-BF34-C5D4F527D7AE}" type="pres">
      <dgm:prSet presAssocID="{3663F882-B187-461C-AE64-0BCD95173928}" presName="rootComposite" presStyleCnt="0"/>
      <dgm:spPr/>
    </dgm:pt>
    <dgm:pt modelId="{45E21DF7-818C-440A-966B-9EB5E8F3E10A}" type="pres">
      <dgm:prSet presAssocID="{3663F882-B187-461C-AE64-0BCD95173928}" presName="rootText" presStyleLbl="node3" presStyleIdx="6" presStyleCnt="8">
        <dgm:presLayoutVars>
          <dgm:chPref val="3"/>
        </dgm:presLayoutVars>
      </dgm:prSet>
      <dgm:spPr/>
    </dgm:pt>
    <dgm:pt modelId="{E2FE1B55-0775-41ED-8F52-8BC462690DD0}" type="pres">
      <dgm:prSet presAssocID="{3663F882-B187-461C-AE64-0BCD95173928}" presName="rootConnector" presStyleLbl="node3" presStyleIdx="6" presStyleCnt="8"/>
      <dgm:spPr/>
    </dgm:pt>
    <dgm:pt modelId="{41EEB0F4-5D9A-4BB6-B64D-E71EA528CE81}" type="pres">
      <dgm:prSet presAssocID="{3663F882-B187-461C-AE64-0BCD95173928}" presName="hierChild4" presStyleCnt="0"/>
      <dgm:spPr/>
    </dgm:pt>
    <dgm:pt modelId="{41E927F5-FF25-4E3F-A7B5-76E6287A399C}" type="pres">
      <dgm:prSet presAssocID="{3663F882-B187-461C-AE64-0BCD95173928}" presName="hierChild5" presStyleCnt="0"/>
      <dgm:spPr/>
    </dgm:pt>
    <dgm:pt modelId="{8692D352-F9F5-4E3F-A900-2AA06A2C3906}" type="pres">
      <dgm:prSet presAssocID="{623393D1-07E4-440A-A617-D4741CE74579}" presName="Name37" presStyleLbl="parChTrans1D3" presStyleIdx="7" presStyleCnt="8"/>
      <dgm:spPr/>
    </dgm:pt>
    <dgm:pt modelId="{51331F30-EBD1-48F6-8049-C138768ED6F6}" type="pres">
      <dgm:prSet presAssocID="{E2E1A111-AF71-40BC-98BA-5105E01E2344}" presName="hierRoot2" presStyleCnt="0">
        <dgm:presLayoutVars>
          <dgm:hierBranch val="init"/>
        </dgm:presLayoutVars>
      </dgm:prSet>
      <dgm:spPr/>
    </dgm:pt>
    <dgm:pt modelId="{6EDC4BA3-A4C3-4BCC-B892-23F5E33FCC12}" type="pres">
      <dgm:prSet presAssocID="{E2E1A111-AF71-40BC-98BA-5105E01E2344}" presName="rootComposite" presStyleCnt="0"/>
      <dgm:spPr/>
    </dgm:pt>
    <dgm:pt modelId="{67C653FE-E3DA-432A-BF15-40B013932D55}" type="pres">
      <dgm:prSet presAssocID="{E2E1A111-AF71-40BC-98BA-5105E01E2344}" presName="rootText" presStyleLbl="node3" presStyleIdx="7" presStyleCnt="8" custLinFactNeighborY="1112">
        <dgm:presLayoutVars>
          <dgm:chPref val="3"/>
        </dgm:presLayoutVars>
      </dgm:prSet>
      <dgm:spPr/>
    </dgm:pt>
    <dgm:pt modelId="{FD3FB36A-D0F1-422A-B7F7-F0466D39A224}" type="pres">
      <dgm:prSet presAssocID="{E2E1A111-AF71-40BC-98BA-5105E01E2344}" presName="rootConnector" presStyleLbl="node3" presStyleIdx="7" presStyleCnt="8"/>
      <dgm:spPr/>
    </dgm:pt>
    <dgm:pt modelId="{F6A1330D-8EE3-4D21-90A7-805E76632251}" type="pres">
      <dgm:prSet presAssocID="{E2E1A111-AF71-40BC-98BA-5105E01E2344}" presName="hierChild4" presStyleCnt="0"/>
      <dgm:spPr/>
    </dgm:pt>
    <dgm:pt modelId="{AF0C7D31-A42D-4886-9781-C6AC6624D0AD}" type="pres">
      <dgm:prSet presAssocID="{E2E1A111-AF71-40BC-98BA-5105E01E2344}" presName="hierChild5" presStyleCnt="0"/>
      <dgm:spPr/>
    </dgm:pt>
    <dgm:pt modelId="{400FA32B-A76A-4DA8-B282-857008997E0D}" type="pres">
      <dgm:prSet presAssocID="{C11AE9EF-D942-4C99-88A1-DA815C0B46F6}" presName="hierChild5" presStyleCnt="0"/>
      <dgm:spPr/>
    </dgm:pt>
    <dgm:pt modelId="{55A4F03B-C416-4A9E-A7AD-A21EA4BA237D}" type="pres">
      <dgm:prSet presAssocID="{6837911F-EB0F-4A54-B4CD-2AC2F64874FE}" presName="hierChild3" presStyleCnt="0"/>
      <dgm:spPr/>
    </dgm:pt>
  </dgm:ptLst>
  <dgm:cxnLst>
    <dgm:cxn modelId="{4D3DE902-AF44-4DB3-AB9B-CD6386FFE878}" type="presOf" srcId="{12CF2470-7076-481E-AE94-079FD22E69E0}" destId="{2F38002A-F368-4761-88AF-FEAF5C7B6BDB}" srcOrd="1" destOrd="0" presId="urn:microsoft.com/office/officeart/2005/8/layout/orgChart1"/>
    <dgm:cxn modelId="{63724F07-DED1-451D-94E2-6F5779D3FACF}" srcId="{B1C1328C-F763-4745-B3A3-873D90549052}" destId="{67C66FAB-D3EA-4347-94DD-09B97F1959A8}" srcOrd="0" destOrd="0" parTransId="{AEDDA418-08C6-4133-BE52-7C300A9F8156}" sibTransId="{2F7A3386-C054-49FA-A036-E6344DA87C36}"/>
    <dgm:cxn modelId="{A12FE90A-926F-4E8B-9226-B4388A39517F}" type="presOf" srcId="{C4A6EF62-1D51-43B4-B7A8-E585254ADA77}" destId="{444ECA84-AD43-4998-A5C6-A079B4541F5B}" srcOrd="0" destOrd="0" presId="urn:microsoft.com/office/officeart/2005/8/layout/orgChart1"/>
    <dgm:cxn modelId="{39B37B0D-10CB-4255-B557-2970782F87E3}" type="presOf" srcId="{C11AE9EF-D942-4C99-88A1-DA815C0B46F6}" destId="{08DA0838-FA4A-4408-A7C3-43238D66E1C5}" srcOrd="0" destOrd="0" presId="urn:microsoft.com/office/officeart/2005/8/layout/orgChart1"/>
    <dgm:cxn modelId="{45393614-CC3B-4F1B-B90A-B9639DCFC772}" type="presOf" srcId="{5DAEE783-7E42-4794-A591-982B0E956C4C}" destId="{11AC1430-BF86-4895-937A-4C9A62F5FB38}" srcOrd="0" destOrd="0" presId="urn:microsoft.com/office/officeart/2005/8/layout/orgChart1"/>
    <dgm:cxn modelId="{45B23719-9254-451C-97DF-FF2576E61940}" srcId="{B1C1328C-F763-4745-B3A3-873D90549052}" destId="{12CF2470-7076-481E-AE94-079FD22E69E0}" srcOrd="1" destOrd="0" parTransId="{49BFFADC-712F-48BF-9B13-6ECAAD52C5D8}" sibTransId="{F2C4F77A-F151-4CFB-AAE3-4A4E0D49F7BB}"/>
    <dgm:cxn modelId="{ECE15B19-E092-47AC-B45A-35D8346E03AD}" type="presOf" srcId="{F1C4AC22-490E-44E5-A7B9-4C30B23AE7F7}" destId="{18305C50-2F4D-40D0-9004-BD3E56223F9E}" srcOrd="0" destOrd="0" presId="urn:microsoft.com/office/officeart/2005/8/layout/orgChart1"/>
    <dgm:cxn modelId="{21B0911D-40D4-49EA-896B-F1C9B57179D0}" type="presOf" srcId="{6255CBEA-746C-46E9-BEEB-0888B092B058}" destId="{C1359B78-88E8-48CE-81D9-1F3CE8743A9F}" srcOrd="1" destOrd="0" presId="urn:microsoft.com/office/officeart/2005/8/layout/orgChart1"/>
    <dgm:cxn modelId="{5C32FD1D-D5B0-4C54-A472-B3FBC34399B0}" type="presOf" srcId="{67C66FAB-D3EA-4347-94DD-09B97F1959A8}" destId="{0DE81B15-4289-4028-9012-97E7DAEE4D33}" srcOrd="0" destOrd="0" presId="urn:microsoft.com/office/officeart/2005/8/layout/orgChart1"/>
    <dgm:cxn modelId="{6CC49120-120F-4287-9EA9-6E828D7346B6}" srcId="{6837911F-EB0F-4A54-B4CD-2AC2F64874FE}" destId="{C11AE9EF-D942-4C99-88A1-DA815C0B46F6}" srcOrd="3" destOrd="0" parTransId="{5E001AC9-60BB-4C46-838E-74AEC9C9B186}" sibTransId="{FA4A43E1-9EED-4137-B09B-DD66B4E3EDD6}"/>
    <dgm:cxn modelId="{8CFD6D24-F36E-491D-9CAB-D04B53EE062C}" type="presOf" srcId="{C11AE9EF-D942-4C99-88A1-DA815C0B46F6}" destId="{F83496B2-0A1E-48D3-A5C1-BCADAAFB3E87}" srcOrd="1" destOrd="0" presId="urn:microsoft.com/office/officeart/2005/8/layout/orgChart1"/>
    <dgm:cxn modelId="{AA11B325-02FA-431B-AA12-4F54D2E72C37}" type="presOf" srcId="{978BA523-1DEE-4245-9DD2-F1A55C8D2C47}" destId="{62423EF7-5112-4E9A-8575-B9947C5B2747}" srcOrd="0" destOrd="0" presId="urn:microsoft.com/office/officeart/2005/8/layout/orgChart1"/>
    <dgm:cxn modelId="{E522FC27-2EA0-490A-9C94-6D287127CE1C}" type="presOf" srcId="{C0AE0D10-3873-47FE-9884-67B0A620D601}" destId="{68DE88D7-2A8E-4DAA-8179-89283A324856}" srcOrd="0" destOrd="0" presId="urn:microsoft.com/office/officeart/2005/8/layout/orgChart1"/>
    <dgm:cxn modelId="{BFC7AD32-97C6-4C67-B640-2CD65D0E1AB4}" srcId="{6837911F-EB0F-4A54-B4CD-2AC2F64874FE}" destId="{F24EE80E-163D-463B-A5F7-716158DA6FDD}" srcOrd="0" destOrd="0" parTransId="{C0AE0D10-3873-47FE-9884-67B0A620D601}" sibTransId="{EF22EA79-B113-40C6-8E2B-B0F9A23F34BE}"/>
    <dgm:cxn modelId="{87DDC337-27CC-43C6-A4C7-4066C7230CDB}" srcId="{C4A6EF62-1D51-43B4-B7A8-E585254ADA77}" destId="{6837911F-EB0F-4A54-B4CD-2AC2F64874FE}" srcOrd="0" destOrd="0" parTransId="{60086E63-10D1-4EDA-8458-07B99F749824}" sibTransId="{AE7DEB9B-C69C-4D95-BE09-5474D7906530}"/>
    <dgm:cxn modelId="{194F403B-AA04-4D89-A116-0455F4053BCC}" type="presOf" srcId="{F2473844-E8A0-4F82-B399-CF586AFAB632}" destId="{1AEA8BC8-F1CE-414D-A387-6568A76D2492}" srcOrd="1" destOrd="0" presId="urn:microsoft.com/office/officeart/2005/8/layout/orgChart1"/>
    <dgm:cxn modelId="{8257623E-FA7C-4282-AC8D-E64DAA20BBE1}" type="presOf" srcId="{F2473844-E8A0-4F82-B399-CF586AFAB632}" destId="{D71E4B77-8282-47E5-9A57-00F5B7F160B7}" srcOrd="0" destOrd="0" presId="urn:microsoft.com/office/officeart/2005/8/layout/orgChart1"/>
    <dgm:cxn modelId="{D4B6E63E-7470-4E24-A906-1E0A58AC5F1B}" type="presOf" srcId="{E2E1A111-AF71-40BC-98BA-5105E01E2344}" destId="{67C653FE-E3DA-432A-BF15-40B013932D55}" srcOrd="0" destOrd="0" presId="urn:microsoft.com/office/officeart/2005/8/layout/orgChart1"/>
    <dgm:cxn modelId="{529FEF3F-CB40-4ED7-8103-50F6CE5106E9}" type="presOf" srcId="{AEDDA418-08C6-4133-BE52-7C300A9F8156}" destId="{8FFC14AA-3A30-4201-ADC6-1E92BEFD34B5}" srcOrd="0" destOrd="0" presId="urn:microsoft.com/office/officeart/2005/8/layout/orgChart1"/>
    <dgm:cxn modelId="{29766242-60B5-438B-A014-154DEE3095F6}" type="presOf" srcId="{5DEFF487-34EC-47A6-B3EA-15A56D92E165}" destId="{B0DA9EA3-1042-4070-919B-F8D7219E5B3B}" srcOrd="1" destOrd="0" presId="urn:microsoft.com/office/officeart/2005/8/layout/orgChart1"/>
    <dgm:cxn modelId="{2364E365-02C6-4618-B09D-D9489B3B2908}" type="presOf" srcId="{C661EA4D-93B9-44C4-A26F-D62951C534DB}" destId="{722B4899-5717-4A74-93F8-3BEBFC5789EA}" srcOrd="0" destOrd="0" presId="urn:microsoft.com/office/officeart/2005/8/layout/orgChart1"/>
    <dgm:cxn modelId="{5B6BA146-EEDD-4255-B38A-5355D463A2F7}" type="presOf" srcId="{6255CBEA-746C-46E9-BEEB-0888B092B058}" destId="{58232802-60D8-40C4-A83E-F803EC98B3F9}" srcOrd="0" destOrd="0" presId="urn:microsoft.com/office/officeart/2005/8/layout/orgChart1"/>
    <dgm:cxn modelId="{ECD25369-80C8-4531-8637-8A355912C3B0}" type="presOf" srcId="{623393D1-07E4-440A-A617-D4741CE74579}" destId="{8692D352-F9F5-4E3F-A900-2AA06A2C3906}" srcOrd="0" destOrd="0" presId="urn:microsoft.com/office/officeart/2005/8/layout/orgChart1"/>
    <dgm:cxn modelId="{F42A7949-48E5-40F2-868B-27A094B7DC84}" type="presOf" srcId="{3663F882-B187-461C-AE64-0BCD95173928}" destId="{E2FE1B55-0775-41ED-8F52-8BC462690DD0}" srcOrd="1" destOrd="0" presId="urn:microsoft.com/office/officeart/2005/8/layout/orgChart1"/>
    <dgm:cxn modelId="{8B2BC56C-9169-4A81-8F7B-522007A7EF09}" srcId="{F24EE80E-163D-463B-A5F7-716158DA6FDD}" destId="{6255CBEA-746C-46E9-BEEB-0888B092B058}" srcOrd="1" destOrd="0" parTransId="{C661EA4D-93B9-44C4-A26F-D62951C534DB}" sibTransId="{CBE99A27-F009-4145-B18E-1E2ECAFBA133}"/>
    <dgm:cxn modelId="{642D236E-1EAE-4035-8A4A-BEA57CB366A4}" srcId="{7F11952B-AC82-4586-8FA3-30C1AF600AD3}" destId="{5DEFF487-34EC-47A6-B3EA-15A56D92E165}" srcOrd="1" destOrd="0" parTransId="{978BA523-1DEE-4245-9DD2-F1A55C8D2C47}" sibTransId="{986F2777-7663-492F-8BA1-987E373F9B83}"/>
    <dgm:cxn modelId="{57CAC66E-B6B2-4503-83FE-7DAF26045CAC}" type="presOf" srcId="{6837911F-EB0F-4A54-B4CD-2AC2F64874FE}" destId="{0F55B37C-4E86-4DF4-AEA0-F414E6C4FB5F}" srcOrd="0" destOrd="0" presId="urn:microsoft.com/office/officeart/2005/8/layout/orgChart1"/>
    <dgm:cxn modelId="{340F5C5A-BFBE-4792-B335-BB4477C7C066}" type="presOf" srcId="{4CDDEDC0-B3EC-44E3-8853-DDF30FB36D20}" destId="{8FE1066B-084E-4650-8E4C-C30BA7CDBF07}" srcOrd="0" destOrd="0" presId="urn:microsoft.com/office/officeart/2005/8/layout/orgChart1"/>
    <dgm:cxn modelId="{2F36E65A-794C-484C-80F6-60D91F5E1F04}" type="presOf" srcId="{1C7F67AB-0271-4B9D-B856-4986D3590876}" destId="{020EFE74-78FC-446D-B898-116F205246B0}" srcOrd="0" destOrd="0" presId="urn:microsoft.com/office/officeart/2005/8/layout/orgChart1"/>
    <dgm:cxn modelId="{A1F4927B-FA6E-4359-BD41-C22B9DC255E8}" type="presOf" srcId="{67C66FAB-D3EA-4347-94DD-09B97F1959A8}" destId="{6E81955D-C385-44B7-8520-EB81B50713F6}" srcOrd="1" destOrd="0" presId="urn:microsoft.com/office/officeart/2005/8/layout/orgChart1"/>
    <dgm:cxn modelId="{4E3A3080-5383-4157-BF51-FDAAA495C1EC}" type="presOf" srcId="{B1C1328C-F763-4745-B3A3-873D90549052}" destId="{87834069-EFE5-4F82-ACCF-BDD50FE543CA}" srcOrd="1" destOrd="0" presId="urn:microsoft.com/office/officeart/2005/8/layout/orgChart1"/>
    <dgm:cxn modelId="{4E663285-3344-47B7-83E2-AD8F87F375DE}" type="presOf" srcId="{3663F882-B187-461C-AE64-0BCD95173928}" destId="{45E21DF7-818C-440A-966B-9EB5E8F3E10A}" srcOrd="0" destOrd="0" presId="urn:microsoft.com/office/officeart/2005/8/layout/orgChart1"/>
    <dgm:cxn modelId="{848ECC8E-2CBB-46E0-A092-66F75DF762C7}" type="presOf" srcId="{12CF2470-7076-481E-AE94-079FD22E69E0}" destId="{539B33AC-66F2-4B49-9527-76D6E4D833D3}" srcOrd="0" destOrd="0" presId="urn:microsoft.com/office/officeart/2005/8/layout/orgChart1"/>
    <dgm:cxn modelId="{A3D6BF96-06C4-44AA-A382-EDE6E0D8DC08}" type="presOf" srcId="{B1C1328C-F763-4745-B3A3-873D90549052}" destId="{24CF1DB1-CF11-4642-A724-AA7156ED4365}" srcOrd="0" destOrd="0" presId="urn:microsoft.com/office/officeart/2005/8/layout/orgChart1"/>
    <dgm:cxn modelId="{7B8F7599-D541-4834-974D-C8BB315B0371}" type="presOf" srcId="{5DEFF487-34EC-47A6-B3EA-15A56D92E165}" destId="{3FF4BD46-3ABE-473E-8188-E239C0D42CDD}" srcOrd="0" destOrd="0" presId="urn:microsoft.com/office/officeart/2005/8/layout/orgChart1"/>
    <dgm:cxn modelId="{808BD0A4-9B51-4FAA-928A-D9B0FD87D51E}" type="presOf" srcId="{F24EE80E-163D-463B-A5F7-716158DA6FDD}" destId="{C98B3292-B475-4477-8EE2-E6D9EC4B2BC8}" srcOrd="1" destOrd="0" presId="urn:microsoft.com/office/officeart/2005/8/layout/orgChart1"/>
    <dgm:cxn modelId="{0E8DD6A5-8F36-4849-8349-45DA26CA8504}" srcId="{6837911F-EB0F-4A54-B4CD-2AC2F64874FE}" destId="{7F11952B-AC82-4586-8FA3-30C1AF600AD3}" srcOrd="1" destOrd="0" parTransId="{ECE4A833-F0E5-44E1-A342-443814C15602}" sibTransId="{D4AD03BF-5F87-43E5-BF6C-9A1D5E0B1BB4}"/>
    <dgm:cxn modelId="{AE629BA6-1870-46A9-A974-9FCB7F851668}" srcId="{C11AE9EF-D942-4C99-88A1-DA815C0B46F6}" destId="{3663F882-B187-461C-AE64-0BCD95173928}" srcOrd="0" destOrd="0" parTransId="{F1C4AC22-490E-44E5-A7B9-4C30B23AE7F7}" sibTransId="{A05A549C-2DC3-4B29-9313-AE5524CAA2C4}"/>
    <dgm:cxn modelId="{006D39A7-2C75-4BE0-BDCD-4679CEE8D998}" type="presOf" srcId="{ECE4A833-F0E5-44E1-A342-443814C15602}" destId="{088DA3D0-92F7-4DC6-9218-65C7EEC33893}" srcOrd="0" destOrd="0" presId="urn:microsoft.com/office/officeart/2005/8/layout/orgChart1"/>
    <dgm:cxn modelId="{0A7DD2AA-81A5-4093-A5F7-1C876AACD805}" srcId="{F24EE80E-163D-463B-A5F7-716158DA6FDD}" destId="{4CDDEDC0-B3EC-44E3-8853-DDF30FB36D20}" srcOrd="0" destOrd="0" parTransId="{5DAEE783-7E42-4794-A591-982B0E956C4C}" sibTransId="{1D24D862-C8D9-454F-86AD-8C7430448F48}"/>
    <dgm:cxn modelId="{956E2AC0-59A8-49FA-B6D1-1D4B5E6D386F}" type="presOf" srcId="{6837911F-EB0F-4A54-B4CD-2AC2F64874FE}" destId="{6F3BE796-C8D5-4227-A02A-DD1A67D90DA5}" srcOrd="1" destOrd="0" presId="urn:microsoft.com/office/officeart/2005/8/layout/orgChart1"/>
    <dgm:cxn modelId="{FCCE8CC9-0E26-4AE8-882C-11C0BF9C7A48}" type="presOf" srcId="{F24EE80E-163D-463B-A5F7-716158DA6FDD}" destId="{DCA56860-0504-408E-A7F4-24520B02EB25}" srcOrd="0" destOrd="0" presId="urn:microsoft.com/office/officeart/2005/8/layout/orgChart1"/>
    <dgm:cxn modelId="{CBEA5BD6-0A52-4226-9022-6479FE65EE02}" type="presOf" srcId="{7F11952B-AC82-4586-8FA3-30C1AF600AD3}" destId="{79DE87FC-35C1-4FE7-B490-97E97F2DA91B}" srcOrd="1" destOrd="0" presId="urn:microsoft.com/office/officeart/2005/8/layout/orgChart1"/>
    <dgm:cxn modelId="{A49A7DE0-F339-4139-95D6-4A928AEE8CEA}" srcId="{7F11952B-AC82-4586-8FA3-30C1AF600AD3}" destId="{F2473844-E8A0-4F82-B399-CF586AFAB632}" srcOrd="0" destOrd="0" parTransId="{1C7F67AB-0271-4B9D-B856-4986D3590876}" sibTransId="{60E039B4-1816-43B4-8F56-FAF2DB4B2976}"/>
    <dgm:cxn modelId="{126667E1-67B4-4965-A7ED-34D0EC0352F0}" type="presOf" srcId="{E2E1A111-AF71-40BC-98BA-5105E01E2344}" destId="{FD3FB36A-D0F1-422A-B7F7-F0466D39A224}" srcOrd="1" destOrd="0" presId="urn:microsoft.com/office/officeart/2005/8/layout/orgChart1"/>
    <dgm:cxn modelId="{60AB4FE6-71D4-447D-9C40-F0B8FB1F36A0}" srcId="{6837911F-EB0F-4A54-B4CD-2AC2F64874FE}" destId="{B1C1328C-F763-4745-B3A3-873D90549052}" srcOrd="2" destOrd="0" parTransId="{68A53A75-8383-41C2-9988-27B589AEF093}" sibTransId="{F52DBD82-FD3A-4C23-BCE5-508D2CF5663A}"/>
    <dgm:cxn modelId="{770CB4E7-92C6-4F19-9117-AC018D9E002A}" type="presOf" srcId="{49BFFADC-712F-48BF-9B13-6ECAAD52C5D8}" destId="{82CD1841-99F9-4CDA-8A32-5A1218935B12}" srcOrd="0" destOrd="0" presId="urn:microsoft.com/office/officeart/2005/8/layout/orgChart1"/>
    <dgm:cxn modelId="{7E7A57EF-A6DA-4E06-A745-B7F5BD036A9A}" srcId="{C11AE9EF-D942-4C99-88A1-DA815C0B46F6}" destId="{E2E1A111-AF71-40BC-98BA-5105E01E2344}" srcOrd="1" destOrd="0" parTransId="{623393D1-07E4-440A-A617-D4741CE74579}" sibTransId="{16035541-05D2-461B-8A1E-37449ABF2F6A}"/>
    <dgm:cxn modelId="{22F48BF0-6F68-409E-9EF7-66102AB80534}" type="presOf" srcId="{5E001AC9-60BB-4C46-838E-74AEC9C9B186}" destId="{73DEAE8A-7D5D-44CE-B7C2-4D122A66998D}" srcOrd="0" destOrd="0" presId="urn:microsoft.com/office/officeart/2005/8/layout/orgChart1"/>
    <dgm:cxn modelId="{57AB61F2-4921-41BC-8AA4-2E36412763ED}" type="presOf" srcId="{68A53A75-8383-41C2-9988-27B589AEF093}" destId="{7FD3D42A-1B74-4901-B362-44345064A892}" srcOrd="0" destOrd="0" presId="urn:microsoft.com/office/officeart/2005/8/layout/orgChart1"/>
    <dgm:cxn modelId="{08BC1DF3-C8AD-4CED-857E-6E6EC7B797ED}" type="presOf" srcId="{7F11952B-AC82-4586-8FA3-30C1AF600AD3}" destId="{8CCD3189-BC64-419B-BB24-E7266A9A0C02}" srcOrd="0" destOrd="0" presId="urn:microsoft.com/office/officeart/2005/8/layout/orgChart1"/>
    <dgm:cxn modelId="{87EAC1FC-3F59-4EED-B1F7-A95AAA917C2B}" type="presOf" srcId="{4CDDEDC0-B3EC-44E3-8853-DDF30FB36D20}" destId="{F1387AE5-3E01-4961-8B43-C1A1B6AEDC31}" srcOrd="1" destOrd="0" presId="urn:microsoft.com/office/officeart/2005/8/layout/orgChart1"/>
    <dgm:cxn modelId="{BC9BB751-53CF-4C3E-B064-F01A36A17F93}" type="presParOf" srcId="{444ECA84-AD43-4998-A5C6-A079B4541F5B}" destId="{480B44B5-C793-4A35-A8DE-12329113E0DE}" srcOrd="0" destOrd="0" presId="urn:microsoft.com/office/officeart/2005/8/layout/orgChart1"/>
    <dgm:cxn modelId="{86EBB063-D351-4396-9F47-1381FD87BAE9}" type="presParOf" srcId="{480B44B5-C793-4A35-A8DE-12329113E0DE}" destId="{0A80AAAA-6B9B-4B30-B893-0D6AD3B37ECF}" srcOrd="0" destOrd="0" presId="urn:microsoft.com/office/officeart/2005/8/layout/orgChart1"/>
    <dgm:cxn modelId="{9E17B856-90DC-4FFA-9629-9154FEBEF678}" type="presParOf" srcId="{0A80AAAA-6B9B-4B30-B893-0D6AD3B37ECF}" destId="{0F55B37C-4E86-4DF4-AEA0-F414E6C4FB5F}" srcOrd="0" destOrd="0" presId="urn:microsoft.com/office/officeart/2005/8/layout/orgChart1"/>
    <dgm:cxn modelId="{AAF68AE3-BE09-43ED-B707-5A615FB8112C}" type="presParOf" srcId="{0A80AAAA-6B9B-4B30-B893-0D6AD3B37ECF}" destId="{6F3BE796-C8D5-4227-A02A-DD1A67D90DA5}" srcOrd="1" destOrd="0" presId="urn:microsoft.com/office/officeart/2005/8/layout/orgChart1"/>
    <dgm:cxn modelId="{2844BB44-3142-4C61-8E3B-AAADB3577917}" type="presParOf" srcId="{480B44B5-C793-4A35-A8DE-12329113E0DE}" destId="{7AD38C77-DE63-49E3-A67B-92C75DAEC573}" srcOrd="1" destOrd="0" presId="urn:microsoft.com/office/officeart/2005/8/layout/orgChart1"/>
    <dgm:cxn modelId="{195A31BD-B209-4D62-8FBA-CAC67EBD09AA}" type="presParOf" srcId="{7AD38C77-DE63-49E3-A67B-92C75DAEC573}" destId="{68DE88D7-2A8E-4DAA-8179-89283A324856}" srcOrd="0" destOrd="0" presId="urn:microsoft.com/office/officeart/2005/8/layout/orgChart1"/>
    <dgm:cxn modelId="{FF32EB16-5EB9-4B0A-9377-2F7AB21FD386}" type="presParOf" srcId="{7AD38C77-DE63-49E3-A67B-92C75DAEC573}" destId="{8F27E8DC-ACB5-4AA0-B23B-3AB1C599E8D6}" srcOrd="1" destOrd="0" presId="urn:microsoft.com/office/officeart/2005/8/layout/orgChart1"/>
    <dgm:cxn modelId="{EEE7D71F-ED50-4A16-9DFB-9B6842844136}" type="presParOf" srcId="{8F27E8DC-ACB5-4AA0-B23B-3AB1C599E8D6}" destId="{94499E05-AF86-49C7-A902-9C996E63C9CC}" srcOrd="0" destOrd="0" presId="urn:microsoft.com/office/officeart/2005/8/layout/orgChart1"/>
    <dgm:cxn modelId="{E791E2C4-3B22-44D8-8ED4-CD8F625E1395}" type="presParOf" srcId="{94499E05-AF86-49C7-A902-9C996E63C9CC}" destId="{DCA56860-0504-408E-A7F4-24520B02EB25}" srcOrd="0" destOrd="0" presId="urn:microsoft.com/office/officeart/2005/8/layout/orgChart1"/>
    <dgm:cxn modelId="{F89E5C92-35F5-48EE-94AA-26529EE256FD}" type="presParOf" srcId="{94499E05-AF86-49C7-A902-9C996E63C9CC}" destId="{C98B3292-B475-4477-8EE2-E6D9EC4B2BC8}" srcOrd="1" destOrd="0" presId="urn:microsoft.com/office/officeart/2005/8/layout/orgChart1"/>
    <dgm:cxn modelId="{AD19DA78-33A6-40E7-9AA1-38EF88C41793}" type="presParOf" srcId="{8F27E8DC-ACB5-4AA0-B23B-3AB1C599E8D6}" destId="{FB0C1ABE-AF8A-4511-BCE6-254399A7C32A}" srcOrd="1" destOrd="0" presId="urn:microsoft.com/office/officeart/2005/8/layout/orgChart1"/>
    <dgm:cxn modelId="{C1B7DB89-D336-4A59-8991-7081C90F39F2}" type="presParOf" srcId="{FB0C1ABE-AF8A-4511-BCE6-254399A7C32A}" destId="{11AC1430-BF86-4895-937A-4C9A62F5FB38}" srcOrd="0" destOrd="0" presId="urn:microsoft.com/office/officeart/2005/8/layout/orgChart1"/>
    <dgm:cxn modelId="{AE230E68-45E7-4EAB-9BD6-5252CF6BB6F8}" type="presParOf" srcId="{FB0C1ABE-AF8A-4511-BCE6-254399A7C32A}" destId="{F0424147-65DD-4778-8F99-4146448B2AEE}" srcOrd="1" destOrd="0" presId="urn:microsoft.com/office/officeart/2005/8/layout/orgChart1"/>
    <dgm:cxn modelId="{B5AF7351-B6A9-41CF-91BC-BE0DA0E6ABBC}" type="presParOf" srcId="{F0424147-65DD-4778-8F99-4146448B2AEE}" destId="{33C0FCA4-575D-4243-AFB1-91313F51C092}" srcOrd="0" destOrd="0" presId="urn:microsoft.com/office/officeart/2005/8/layout/orgChart1"/>
    <dgm:cxn modelId="{9472DE1F-DCA9-48CD-AE19-7904752F5F5E}" type="presParOf" srcId="{33C0FCA4-575D-4243-AFB1-91313F51C092}" destId="{8FE1066B-084E-4650-8E4C-C30BA7CDBF07}" srcOrd="0" destOrd="0" presId="urn:microsoft.com/office/officeart/2005/8/layout/orgChart1"/>
    <dgm:cxn modelId="{13DB5745-DB28-41F3-8A48-258EDCE60B52}" type="presParOf" srcId="{33C0FCA4-575D-4243-AFB1-91313F51C092}" destId="{F1387AE5-3E01-4961-8B43-C1A1B6AEDC31}" srcOrd="1" destOrd="0" presId="urn:microsoft.com/office/officeart/2005/8/layout/orgChart1"/>
    <dgm:cxn modelId="{68220EDE-531C-4D7C-AB50-A89D5ADD9106}" type="presParOf" srcId="{F0424147-65DD-4778-8F99-4146448B2AEE}" destId="{5D070511-9008-4E4E-9324-04FE98E41D63}" srcOrd="1" destOrd="0" presId="urn:microsoft.com/office/officeart/2005/8/layout/orgChart1"/>
    <dgm:cxn modelId="{AA350850-7BBB-4FC8-A9F4-22D0A852E586}" type="presParOf" srcId="{F0424147-65DD-4778-8F99-4146448B2AEE}" destId="{3F5CB321-1727-4FFC-AA60-D79F822FF0A6}" srcOrd="2" destOrd="0" presId="urn:microsoft.com/office/officeart/2005/8/layout/orgChart1"/>
    <dgm:cxn modelId="{BD055B4D-6CB0-4C9A-BBBE-E51DEFBD0940}" type="presParOf" srcId="{FB0C1ABE-AF8A-4511-BCE6-254399A7C32A}" destId="{722B4899-5717-4A74-93F8-3BEBFC5789EA}" srcOrd="2" destOrd="0" presId="urn:microsoft.com/office/officeart/2005/8/layout/orgChart1"/>
    <dgm:cxn modelId="{87EA6967-34DF-448F-B5B9-829D19F5D6AC}" type="presParOf" srcId="{FB0C1ABE-AF8A-4511-BCE6-254399A7C32A}" destId="{B1FA6422-FC25-4080-8037-1963D83EA896}" srcOrd="3" destOrd="0" presId="urn:microsoft.com/office/officeart/2005/8/layout/orgChart1"/>
    <dgm:cxn modelId="{244B1DB7-F437-4C46-B6BD-5B0CAFC1D3DE}" type="presParOf" srcId="{B1FA6422-FC25-4080-8037-1963D83EA896}" destId="{8051E260-C06B-46A9-BDC8-778E116D6B71}" srcOrd="0" destOrd="0" presId="urn:microsoft.com/office/officeart/2005/8/layout/orgChart1"/>
    <dgm:cxn modelId="{5AAA5AEF-2BEE-443F-B1DD-B597615E7241}" type="presParOf" srcId="{8051E260-C06B-46A9-BDC8-778E116D6B71}" destId="{58232802-60D8-40C4-A83E-F803EC98B3F9}" srcOrd="0" destOrd="0" presId="urn:microsoft.com/office/officeart/2005/8/layout/orgChart1"/>
    <dgm:cxn modelId="{CB73E1CB-3AF2-4D6B-8D11-ED43A0DCDE6B}" type="presParOf" srcId="{8051E260-C06B-46A9-BDC8-778E116D6B71}" destId="{C1359B78-88E8-48CE-81D9-1F3CE8743A9F}" srcOrd="1" destOrd="0" presId="urn:microsoft.com/office/officeart/2005/8/layout/orgChart1"/>
    <dgm:cxn modelId="{D9A89BD1-E7F2-4B07-9B8D-F4E670CD9D82}" type="presParOf" srcId="{B1FA6422-FC25-4080-8037-1963D83EA896}" destId="{E5AF0365-EE15-465A-9E88-2E64502BC628}" srcOrd="1" destOrd="0" presId="urn:microsoft.com/office/officeart/2005/8/layout/orgChart1"/>
    <dgm:cxn modelId="{29A4549E-AD90-4383-8662-BF42554FC579}" type="presParOf" srcId="{B1FA6422-FC25-4080-8037-1963D83EA896}" destId="{9A061D6D-154A-40F1-B78A-86678D54FA2D}" srcOrd="2" destOrd="0" presId="urn:microsoft.com/office/officeart/2005/8/layout/orgChart1"/>
    <dgm:cxn modelId="{C2564CE8-2435-42E2-9F30-BDB13603BAB9}" type="presParOf" srcId="{8F27E8DC-ACB5-4AA0-B23B-3AB1C599E8D6}" destId="{6B89633E-8143-4214-B794-0CFD01D8CB5A}" srcOrd="2" destOrd="0" presId="urn:microsoft.com/office/officeart/2005/8/layout/orgChart1"/>
    <dgm:cxn modelId="{9488A9C9-317F-48BE-900A-D55E9C4561D9}" type="presParOf" srcId="{7AD38C77-DE63-49E3-A67B-92C75DAEC573}" destId="{088DA3D0-92F7-4DC6-9218-65C7EEC33893}" srcOrd="2" destOrd="0" presId="urn:microsoft.com/office/officeart/2005/8/layout/orgChart1"/>
    <dgm:cxn modelId="{3791455B-B1CF-4CBD-B2AF-FEAB16EEE306}" type="presParOf" srcId="{7AD38C77-DE63-49E3-A67B-92C75DAEC573}" destId="{04179715-35F3-4439-A4F9-696A33ED16EA}" srcOrd="3" destOrd="0" presId="urn:microsoft.com/office/officeart/2005/8/layout/orgChart1"/>
    <dgm:cxn modelId="{AD7CDD4E-C196-4D0B-84B8-B2A95C3CFF92}" type="presParOf" srcId="{04179715-35F3-4439-A4F9-696A33ED16EA}" destId="{A79C0C7B-B0D6-45D5-98B9-0088D213DBBB}" srcOrd="0" destOrd="0" presId="urn:microsoft.com/office/officeart/2005/8/layout/orgChart1"/>
    <dgm:cxn modelId="{25173303-CDED-42C9-A5E0-AB1A869391AA}" type="presParOf" srcId="{A79C0C7B-B0D6-45D5-98B9-0088D213DBBB}" destId="{8CCD3189-BC64-419B-BB24-E7266A9A0C02}" srcOrd="0" destOrd="0" presId="urn:microsoft.com/office/officeart/2005/8/layout/orgChart1"/>
    <dgm:cxn modelId="{C73EECBC-9EF3-430E-9CF1-36EDE3681FC5}" type="presParOf" srcId="{A79C0C7B-B0D6-45D5-98B9-0088D213DBBB}" destId="{79DE87FC-35C1-4FE7-B490-97E97F2DA91B}" srcOrd="1" destOrd="0" presId="urn:microsoft.com/office/officeart/2005/8/layout/orgChart1"/>
    <dgm:cxn modelId="{FC806332-6563-4817-B2AF-C75DC654DC8A}" type="presParOf" srcId="{04179715-35F3-4439-A4F9-696A33ED16EA}" destId="{50E04F95-BBBF-4450-8DC7-14697511E921}" srcOrd="1" destOrd="0" presId="urn:microsoft.com/office/officeart/2005/8/layout/orgChart1"/>
    <dgm:cxn modelId="{ABF98604-9B62-455C-BDB0-542A868A2630}" type="presParOf" srcId="{50E04F95-BBBF-4450-8DC7-14697511E921}" destId="{020EFE74-78FC-446D-B898-116F205246B0}" srcOrd="0" destOrd="0" presId="urn:microsoft.com/office/officeart/2005/8/layout/orgChart1"/>
    <dgm:cxn modelId="{198A6513-558A-4594-A7BE-3E3B6AC41127}" type="presParOf" srcId="{50E04F95-BBBF-4450-8DC7-14697511E921}" destId="{DE7E759C-C3F7-4F24-8FD5-53B949A4CB91}" srcOrd="1" destOrd="0" presId="urn:microsoft.com/office/officeart/2005/8/layout/orgChart1"/>
    <dgm:cxn modelId="{226FD983-37F0-490A-BAA7-B12603BF471E}" type="presParOf" srcId="{DE7E759C-C3F7-4F24-8FD5-53B949A4CB91}" destId="{E22B930F-199F-4246-9158-D39B9B824579}" srcOrd="0" destOrd="0" presId="urn:microsoft.com/office/officeart/2005/8/layout/orgChart1"/>
    <dgm:cxn modelId="{AF6CB91E-267E-4C45-BAD1-758F65FFDCCD}" type="presParOf" srcId="{E22B930F-199F-4246-9158-D39B9B824579}" destId="{D71E4B77-8282-47E5-9A57-00F5B7F160B7}" srcOrd="0" destOrd="0" presId="urn:microsoft.com/office/officeart/2005/8/layout/orgChart1"/>
    <dgm:cxn modelId="{738D0F43-A1EB-4F5E-BF66-46BFB3229F04}" type="presParOf" srcId="{E22B930F-199F-4246-9158-D39B9B824579}" destId="{1AEA8BC8-F1CE-414D-A387-6568A76D2492}" srcOrd="1" destOrd="0" presId="urn:microsoft.com/office/officeart/2005/8/layout/orgChart1"/>
    <dgm:cxn modelId="{61B755FE-518B-471A-A828-AD8408B13F76}" type="presParOf" srcId="{DE7E759C-C3F7-4F24-8FD5-53B949A4CB91}" destId="{55D99768-BEC9-4206-8EC3-5A955778FC37}" srcOrd="1" destOrd="0" presId="urn:microsoft.com/office/officeart/2005/8/layout/orgChart1"/>
    <dgm:cxn modelId="{6DA8DD08-01CF-4537-A3FB-063AD0794C1A}" type="presParOf" srcId="{DE7E759C-C3F7-4F24-8FD5-53B949A4CB91}" destId="{8101A94D-C1AC-4501-862F-DF6E93E3230C}" srcOrd="2" destOrd="0" presId="urn:microsoft.com/office/officeart/2005/8/layout/orgChart1"/>
    <dgm:cxn modelId="{4083D1DA-D3EE-4261-BF0C-9F75FF54D4B1}" type="presParOf" srcId="{50E04F95-BBBF-4450-8DC7-14697511E921}" destId="{62423EF7-5112-4E9A-8575-B9947C5B2747}" srcOrd="2" destOrd="0" presId="urn:microsoft.com/office/officeart/2005/8/layout/orgChart1"/>
    <dgm:cxn modelId="{1AFB4AEB-377F-47DF-BC15-612944DCFA8B}" type="presParOf" srcId="{50E04F95-BBBF-4450-8DC7-14697511E921}" destId="{CC003DA0-0242-4066-94E2-E6EE4B6890CC}" srcOrd="3" destOrd="0" presId="urn:microsoft.com/office/officeart/2005/8/layout/orgChart1"/>
    <dgm:cxn modelId="{839EDDAD-5887-41A3-BE85-B7602D6685E7}" type="presParOf" srcId="{CC003DA0-0242-4066-94E2-E6EE4B6890CC}" destId="{4D5A591F-7AEE-494B-8ED7-82C05FBB13C0}" srcOrd="0" destOrd="0" presId="urn:microsoft.com/office/officeart/2005/8/layout/orgChart1"/>
    <dgm:cxn modelId="{601FDE9A-D94F-4656-8016-ACF66EF98762}" type="presParOf" srcId="{4D5A591F-7AEE-494B-8ED7-82C05FBB13C0}" destId="{3FF4BD46-3ABE-473E-8188-E239C0D42CDD}" srcOrd="0" destOrd="0" presId="urn:microsoft.com/office/officeart/2005/8/layout/orgChart1"/>
    <dgm:cxn modelId="{53B3FC56-D384-46B4-B961-344415353883}" type="presParOf" srcId="{4D5A591F-7AEE-494B-8ED7-82C05FBB13C0}" destId="{B0DA9EA3-1042-4070-919B-F8D7219E5B3B}" srcOrd="1" destOrd="0" presId="urn:microsoft.com/office/officeart/2005/8/layout/orgChart1"/>
    <dgm:cxn modelId="{86EDB487-880C-4985-8DB6-7D474085C524}" type="presParOf" srcId="{CC003DA0-0242-4066-94E2-E6EE4B6890CC}" destId="{BEC6A339-E654-4853-9190-4A00197D3375}" srcOrd="1" destOrd="0" presId="urn:microsoft.com/office/officeart/2005/8/layout/orgChart1"/>
    <dgm:cxn modelId="{3896B001-58DE-4E2A-A155-1EB1E8C3FB09}" type="presParOf" srcId="{CC003DA0-0242-4066-94E2-E6EE4B6890CC}" destId="{C648C25A-2DC9-4596-BCE5-89F443DAE259}" srcOrd="2" destOrd="0" presId="urn:microsoft.com/office/officeart/2005/8/layout/orgChart1"/>
    <dgm:cxn modelId="{BF4257BA-5E53-4202-8649-76AD85C040A1}" type="presParOf" srcId="{04179715-35F3-4439-A4F9-696A33ED16EA}" destId="{C6A723CF-F2D6-4163-A8F6-3C83249118E0}" srcOrd="2" destOrd="0" presId="urn:microsoft.com/office/officeart/2005/8/layout/orgChart1"/>
    <dgm:cxn modelId="{0202DB82-8197-493A-A85F-0D0DB22020E8}" type="presParOf" srcId="{7AD38C77-DE63-49E3-A67B-92C75DAEC573}" destId="{7FD3D42A-1B74-4901-B362-44345064A892}" srcOrd="4" destOrd="0" presId="urn:microsoft.com/office/officeart/2005/8/layout/orgChart1"/>
    <dgm:cxn modelId="{9D788771-FBEE-4CBC-9103-1CE1F35D8166}" type="presParOf" srcId="{7AD38C77-DE63-49E3-A67B-92C75DAEC573}" destId="{B06FB78C-B6C8-4941-B400-23B9880EA063}" srcOrd="5" destOrd="0" presId="urn:microsoft.com/office/officeart/2005/8/layout/orgChart1"/>
    <dgm:cxn modelId="{3AA0771F-895A-47AF-BC0F-F92B8DCD34A7}" type="presParOf" srcId="{B06FB78C-B6C8-4941-B400-23B9880EA063}" destId="{A7C45C97-2078-47EC-AE6D-967C7E8FAA04}" srcOrd="0" destOrd="0" presId="urn:microsoft.com/office/officeart/2005/8/layout/orgChart1"/>
    <dgm:cxn modelId="{32175027-103F-4A57-8E33-5CE6302B3BD9}" type="presParOf" srcId="{A7C45C97-2078-47EC-AE6D-967C7E8FAA04}" destId="{24CF1DB1-CF11-4642-A724-AA7156ED4365}" srcOrd="0" destOrd="0" presId="urn:microsoft.com/office/officeart/2005/8/layout/orgChart1"/>
    <dgm:cxn modelId="{6EF95BD0-385A-47B9-AF19-971A630203EC}" type="presParOf" srcId="{A7C45C97-2078-47EC-AE6D-967C7E8FAA04}" destId="{87834069-EFE5-4F82-ACCF-BDD50FE543CA}" srcOrd="1" destOrd="0" presId="urn:microsoft.com/office/officeart/2005/8/layout/orgChart1"/>
    <dgm:cxn modelId="{EDB44067-1446-4C00-8D7F-ED3C0B826EDC}" type="presParOf" srcId="{B06FB78C-B6C8-4941-B400-23B9880EA063}" destId="{E6EA959C-181A-4C81-BF56-096620548BBF}" srcOrd="1" destOrd="0" presId="urn:microsoft.com/office/officeart/2005/8/layout/orgChart1"/>
    <dgm:cxn modelId="{D14FDF36-201E-444E-B5F7-1752EFA28202}" type="presParOf" srcId="{E6EA959C-181A-4C81-BF56-096620548BBF}" destId="{8FFC14AA-3A30-4201-ADC6-1E92BEFD34B5}" srcOrd="0" destOrd="0" presId="urn:microsoft.com/office/officeart/2005/8/layout/orgChart1"/>
    <dgm:cxn modelId="{07FE4917-0694-41F4-9FD6-C7B5212440E0}" type="presParOf" srcId="{E6EA959C-181A-4C81-BF56-096620548BBF}" destId="{1014CDA9-8F65-46CC-B622-DEEAF9561557}" srcOrd="1" destOrd="0" presId="urn:microsoft.com/office/officeart/2005/8/layout/orgChart1"/>
    <dgm:cxn modelId="{E847B2E0-1F89-4806-8013-836C735BBC16}" type="presParOf" srcId="{1014CDA9-8F65-46CC-B622-DEEAF9561557}" destId="{4E4C18A4-B81D-493C-A2AC-FE5025AD2106}" srcOrd="0" destOrd="0" presId="urn:microsoft.com/office/officeart/2005/8/layout/orgChart1"/>
    <dgm:cxn modelId="{C9854EBB-4AEC-468A-A72B-DF0464D16538}" type="presParOf" srcId="{4E4C18A4-B81D-493C-A2AC-FE5025AD2106}" destId="{0DE81B15-4289-4028-9012-97E7DAEE4D33}" srcOrd="0" destOrd="0" presId="urn:microsoft.com/office/officeart/2005/8/layout/orgChart1"/>
    <dgm:cxn modelId="{1E8000F8-76E6-42AB-B6B9-FCD081B6ED74}" type="presParOf" srcId="{4E4C18A4-B81D-493C-A2AC-FE5025AD2106}" destId="{6E81955D-C385-44B7-8520-EB81B50713F6}" srcOrd="1" destOrd="0" presId="urn:microsoft.com/office/officeart/2005/8/layout/orgChart1"/>
    <dgm:cxn modelId="{4DC161A7-1CED-4FAF-B460-FD65C7796BFD}" type="presParOf" srcId="{1014CDA9-8F65-46CC-B622-DEEAF9561557}" destId="{3AF522E5-8CE3-4F4F-8B8A-5DD5BB3F472A}" srcOrd="1" destOrd="0" presId="urn:microsoft.com/office/officeart/2005/8/layout/orgChart1"/>
    <dgm:cxn modelId="{345818A2-2FFF-41B3-BDD8-B0154D6B3230}" type="presParOf" srcId="{1014CDA9-8F65-46CC-B622-DEEAF9561557}" destId="{F6A808E5-CB74-40BC-A1A0-05E8AE3479C1}" srcOrd="2" destOrd="0" presId="urn:microsoft.com/office/officeart/2005/8/layout/orgChart1"/>
    <dgm:cxn modelId="{50273E7E-E3D9-4159-98B8-F8A72DC9B638}" type="presParOf" srcId="{E6EA959C-181A-4C81-BF56-096620548BBF}" destId="{82CD1841-99F9-4CDA-8A32-5A1218935B12}" srcOrd="2" destOrd="0" presId="urn:microsoft.com/office/officeart/2005/8/layout/orgChart1"/>
    <dgm:cxn modelId="{5A158C4B-8880-4FA5-BA2F-91246F639F91}" type="presParOf" srcId="{E6EA959C-181A-4C81-BF56-096620548BBF}" destId="{30EC4F17-C881-4CE6-A137-83E8F284E4BE}" srcOrd="3" destOrd="0" presId="urn:microsoft.com/office/officeart/2005/8/layout/orgChart1"/>
    <dgm:cxn modelId="{72181DED-1DED-4F24-81C1-5A0BDB02CE8B}" type="presParOf" srcId="{30EC4F17-C881-4CE6-A137-83E8F284E4BE}" destId="{C4242AFA-A244-4D43-A50B-D8C1350CDC9B}" srcOrd="0" destOrd="0" presId="urn:microsoft.com/office/officeart/2005/8/layout/orgChart1"/>
    <dgm:cxn modelId="{7F83A131-BE9D-4B6A-A4AB-283A8E1A0753}" type="presParOf" srcId="{C4242AFA-A244-4D43-A50B-D8C1350CDC9B}" destId="{539B33AC-66F2-4B49-9527-76D6E4D833D3}" srcOrd="0" destOrd="0" presId="urn:microsoft.com/office/officeart/2005/8/layout/orgChart1"/>
    <dgm:cxn modelId="{ED3A68C1-4CD8-4750-BC44-278AFB5725A9}" type="presParOf" srcId="{C4242AFA-A244-4D43-A50B-D8C1350CDC9B}" destId="{2F38002A-F368-4761-88AF-FEAF5C7B6BDB}" srcOrd="1" destOrd="0" presId="urn:microsoft.com/office/officeart/2005/8/layout/orgChart1"/>
    <dgm:cxn modelId="{2DE11156-EF59-4354-8874-46235FA18A3A}" type="presParOf" srcId="{30EC4F17-C881-4CE6-A137-83E8F284E4BE}" destId="{00A7D857-9DE7-4DB0-98EE-EB1D9503F483}" srcOrd="1" destOrd="0" presId="urn:microsoft.com/office/officeart/2005/8/layout/orgChart1"/>
    <dgm:cxn modelId="{368999A6-0316-4629-A114-F0285DEB32CA}" type="presParOf" srcId="{30EC4F17-C881-4CE6-A137-83E8F284E4BE}" destId="{AB50FD3F-89E7-4333-8D72-4C70E552C8E9}" srcOrd="2" destOrd="0" presId="urn:microsoft.com/office/officeart/2005/8/layout/orgChart1"/>
    <dgm:cxn modelId="{EC1EB7FB-90DD-4649-9A24-6BFE8815A3E3}" type="presParOf" srcId="{B06FB78C-B6C8-4941-B400-23B9880EA063}" destId="{E6BE696E-5EE7-4B88-AF43-72D951D5AAA1}" srcOrd="2" destOrd="0" presId="urn:microsoft.com/office/officeart/2005/8/layout/orgChart1"/>
    <dgm:cxn modelId="{05B75F4E-ECBC-4A0F-A833-AB7683C6426E}" type="presParOf" srcId="{7AD38C77-DE63-49E3-A67B-92C75DAEC573}" destId="{73DEAE8A-7D5D-44CE-B7C2-4D122A66998D}" srcOrd="6" destOrd="0" presId="urn:microsoft.com/office/officeart/2005/8/layout/orgChart1"/>
    <dgm:cxn modelId="{37EBD4F8-1783-4AA6-8300-E03267A676CF}" type="presParOf" srcId="{7AD38C77-DE63-49E3-A67B-92C75DAEC573}" destId="{2339631C-AD10-4967-ACAF-463B8B4B8CD0}" srcOrd="7" destOrd="0" presId="urn:microsoft.com/office/officeart/2005/8/layout/orgChart1"/>
    <dgm:cxn modelId="{CD3F0FDF-957B-47E5-A272-3FB5889129F7}" type="presParOf" srcId="{2339631C-AD10-4967-ACAF-463B8B4B8CD0}" destId="{6998C56C-FF1E-4D87-8601-D79ED47B3A3B}" srcOrd="0" destOrd="0" presId="urn:microsoft.com/office/officeart/2005/8/layout/orgChart1"/>
    <dgm:cxn modelId="{38A7AE78-70F6-47F5-A5F1-1A4607F877F5}" type="presParOf" srcId="{6998C56C-FF1E-4D87-8601-D79ED47B3A3B}" destId="{08DA0838-FA4A-4408-A7C3-43238D66E1C5}" srcOrd="0" destOrd="0" presId="urn:microsoft.com/office/officeart/2005/8/layout/orgChart1"/>
    <dgm:cxn modelId="{F553C75C-971C-4820-A1B8-73474D09239A}" type="presParOf" srcId="{6998C56C-FF1E-4D87-8601-D79ED47B3A3B}" destId="{F83496B2-0A1E-48D3-A5C1-BCADAAFB3E87}" srcOrd="1" destOrd="0" presId="urn:microsoft.com/office/officeart/2005/8/layout/orgChart1"/>
    <dgm:cxn modelId="{ED0AF23B-FBE1-4630-9879-4A407F9B9D91}" type="presParOf" srcId="{2339631C-AD10-4967-ACAF-463B8B4B8CD0}" destId="{FE2E2FB1-E2C2-4660-8829-BCA5958C6A91}" srcOrd="1" destOrd="0" presId="urn:microsoft.com/office/officeart/2005/8/layout/orgChart1"/>
    <dgm:cxn modelId="{82DEC1BF-21BF-4FFA-9280-B86BC1666F58}" type="presParOf" srcId="{FE2E2FB1-E2C2-4660-8829-BCA5958C6A91}" destId="{18305C50-2F4D-40D0-9004-BD3E56223F9E}" srcOrd="0" destOrd="0" presId="urn:microsoft.com/office/officeart/2005/8/layout/orgChart1"/>
    <dgm:cxn modelId="{CC71FC97-BB44-441D-A7A6-C035FAAB61A5}" type="presParOf" srcId="{FE2E2FB1-E2C2-4660-8829-BCA5958C6A91}" destId="{067C441E-64A4-4623-8C25-97582F9FA0C9}" srcOrd="1" destOrd="0" presId="urn:microsoft.com/office/officeart/2005/8/layout/orgChart1"/>
    <dgm:cxn modelId="{20AC98E5-1076-4A69-BDE7-46031BCFE7EC}" type="presParOf" srcId="{067C441E-64A4-4623-8C25-97582F9FA0C9}" destId="{A00C88B4-8793-490F-BF34-C5D4F527D7AE}" srcOrd="0" destOrd="0" presId="urn:microsoft.com/office/officeart/2005/8/layout/orgChart1"/>
    <dgm:cxn modelId="{51A90305-F5A9-4BA3-B1F3-B70A99C66FD3}" type="presParOf" srcId="{A00C88B4-8793-490F-BF34-C5D4F527D7AE}" destId="{45E21DF7-818C-440A-966B-9EB5E8F3E10A}" srcOrd="0" destOrd="0" presId="urn:microsoft.com/office/officeart/2005/8/layout/orgChart1"/>
    <dgm:cxn modelId="{DC4A99B6-5683-4F8B-8434-7A88C46AC110}" type="presParOf" srcId="{A00C88B4-8793-490F-BF34-C5D4F527D7AE}" destId="{E2FE1B55-0775-41ED-8F52-8BC462690DD0}" srcOrd="1" destOrd="0" presId="urn:microsoft.com/office/officeart/2005/8/layout/orgChart1"/>
    <dgm:cxn modelId="{F8AC45C9-D0D2-4B8C-AF77-82F2F6980189}" type="presParOf" srcId="{067C441E-64A4-4623-8C25-97582F9FA0C9}" destId="{41EEB0F4-5D9A-4BB6-B64D-E71EA528CE81}" srcOrd="1" destOrd="0" presId="urn:microsoft.com/office/officeart/2005/8/layout/orgChart1"/>
    <dgm:cxn modelId="{442BEB73-091C-4811-95F0-4E6FAE1922DC}" type="presParOf" srcId="{067C441E-64A4-4623-8C25-97582F9FA0C9}" destId="{41E927F5-FF25-4E3F-A7B5-76E6287A399C}" srcOrd="2" destOrd="0" presId="urn:microsoft.com/office/officeart/2005/8/layout/orgChart1"/>
    <dgm:cxn modelId="{024C2B97-52FC-461B-B61F-72987D5A65D6}" type="presParOf" srcId="{FE2E2FB1-E2C2-4660-8829-BCA5958C6A91}" destId="{8692D352-F9F5-4E3F-A900-2AA06A2C3906}" srcOrd="2" destOrd="0" presId="urn:microsoft.com/office/officeart/2005/8/layout/orgChart1"/>
    <dgm:cxn modelId="{A6A5AA9C-DB42-4895-AE96-B8DA30834150}" type="presParOf" srcId="{FE2E2FB1-E2C2-4660-8829-BCA5958C6A91}" destId="{51331F30-EBD1-48F6-8049-C138768ED6F6}" srcOrd="3" destOrd="0" presId="urn:microsoft.com/office/officeart/2005/8/layout/orgChart1"/>
    <dgm:cxn modelId="{DD0732C6-5641-4C73-840C-36E804D23043}" type="presParOf" srcId="{51331F30-EBD1-48F6-8049-C138768ED6F6}" destId="{6EDC4BA3-A4C3-4BCC-B892-23F5E33FCC12}" srcOrd="0" destOrd="0" presId="urn:microsoft.com/office/officeart/2005/8/layout/orgChart1"/>
    <dgm:cxn modelId="{029CE99D-0CC2-4252-9953-ECAE1C2BB580}" type="presParOf" srcId="{6EDC4BA3-A4C3-4BCC-B892-23F5E33FCC12}" destId="{67C653FE-E3DA-432A-BF15-40B013932D55}" srcOrd="0" destOrd="0" presId="urn:microsoft.com/office/officeart/2005/8/layout/orgChart1"/>
    <dgm:cxn modelId="{7BAE0B17-7F29-4F1A-810A-3584055C998B}" type="presParOf" srcId="{6EDC4BA3-A4C3-4BCC-B892-23F5E33FCC12}" destId="{FD3FB36A-D0F1-422A-B7F7-F0466D39A224}" srcOrd="1" destOrd="0" presId="urn:microsoft.com/office/officeart/2005/8/layout/orgChart1"/>
    <dgm:cxn modelId="{8C473CD8-DAF5-473E-9C94-0675F98855BC}" type="presParOf" srcId="{51331F30-EBD1-48F6-8049-C138768ED6F6}" destId="{F6A1330D-8EE3-4D21-90A7-805E76632251}" srcOrd="1" destOrd="0" presId="urn:microsoft.com/office/officeart/2005/8/layout/orgChart1"/>
    <dgm:cxn modelId="{356D2957-DD4C-46DE-9191-E73FFA1D0777}" type="presParOf" srcId="{51331F30-EBD1-48F6-8049-C138768ED6F6}" destId="{AF0C7D31-A42D-4886-9781-C6AC6624D0AD}" srcOrd="2" destOrd="0" presId="urn:microsoft.com/office/officeart/2005/8/layout/orgChart1"/>
    <dgm:cxn modelId="{3FFE8827-7EAF-4C5A-A6D7-7FD505D8804F}" type="presParOf" srcId="{2339631C-AD10-4967-ACAF-463B8B4B8CD0}" destId="{400FA32B-A76A-4DA8-B282-857008997E0D}" srcOrd="2" destOrd="0" presId="urn:microsoft.com/office/officeart/2005/8/layout/orgChart1"/>
    <dgm:cxn modelId="{C2A45B67-A89E-4CE7-AB34-284A33806C2A}" type="presParOf" srcId="{480B44B5-C793-4A35-A8DE-12329113E0DE}" destId="{55A4F03B-C416-4A9E-A7AD-A21EA4BA237D}"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82535221-E71C-4FB3-BF1E-28D318E42312}" type="doc">
      <dgm:prSet loTypeId="urn:microsoft.com/office/officeart/2005/8/layout/hierarchy3" loCatId="hierarchy" qsTypeId="urn:microsoft.com/office/officeart/2005/8/quickstyle/simple5" qsCatId="simple" csTypeId="urn:microsoft.com/office/officeart/2005/8/colors/accent1_2" csCatId="accent1" phldr="1"/>
      <dgm:spPr/>
      <dgm:t>
        <a:bodyPr/>
        <a:lstStyle/>
        <a:p>
          <a:endParaRPr lang="en-US"/>
        </a:p>
      </dgm:t>
    </dgm:pt>
    <dgm:pt modelId="{314EB59D-05B2-4CBF-A5B3-B7DFDB8CD476}">
      <dgm:prSet phldrT="[Text]"/>
      <dgm:spPr/>
      <dgm:t>
        <a:bodyPr/>
        <a:lstStyle/>
        <a:p>
          <a:r>
            <a:rPr lang="en-US" dirty="0">
              <a:latin typeface="Cambria" panose="02040503050406030204" pitchFamily="18" charset="0"/>
              <a:ea typeface="Cambria" panose="02040503050406030204" pitchFamily="18" charset="0"/>
            </a:rPr>
            <a:t>Registered person become composite taxpayer</a:t>
          </a:r>
        </a:p>
      </dgm:t>
    </dgm:pt>
    <dgm:pt modelId="{54E0C67C-932D-47E2-B162-348774455D84}" type="parTrans" cxnId="{81E29398-1147-4C76-A287-675B6AA52DA2}">
      <dgm:prSet/>
      <dgm:spPr/>
      <dgm:t>
        <a:bodyPr/>
        <a:lstStyle/>
        <a:p>
          <a:endParaRPr lang="en-US"/>
        </a:p>
      </dgm:t>
    </dgm:pt>
    <dgm:pt modelId="{11AD09DC-DF6D-4CE5-B510-87AC8F5BB5AD}" type="sibTrans" cxnId="{81E29398-1147-4C76-A287-675B6AA52DA2}">
      <dgm:prSet/>
      <dgm:spPr/>
      <dgm:t>
        <a:bodyPr/>
        <a:lstStyle/>
        <a:p>
          <a:endParaRPr lang="en-US"/>
        </a:p>
      </dgm:t>
    </dgm:pt>
    <dgm:pt modelId="{52329FD3-A61B-4AA7-A94E-CC2C71781C65}">
      <dgm:prSet phldrT="[Text]"/>
      <dgm:spPr/>
      <dgm:t>
        <a:bodyPr/>
        <a:lstStyle/>
        <a:p>
          <a:r>
            <a:rPr lang="en-US" dirty="0">
              <a:latin typeface="Cambria" panose="02040503050406030204" pitchFamily="18" charset="0"/>
              <a:ea typeface="Cambria" panose="02040503050406030204" pitchFamily="18" charset="0"/>
            </a:rPr>
            <a:t>Inputs and Capital goods lying immediately preceding date of opting composite scheme</a:t>
          </a:r>
        </a:p>
      </dgm:t>
    </dgm:pt>
    <dgm:pt modelId="{CA7B392E-8165-4249-BD49-32393C009401}" type="parTrans" cxnId="{588BDF27-7027-4AC3-8483-10CE257B5E08}">
      <dgm:prSet/>
      <dgm:spPr/>
      <dgm:t>
        <a:bodyPr/>
        <a:lstStyle/>
        <a:p>
          <a:endParaRPr lang="en-US"/>
        </a:p>
      </dgm:t>
    </dgm:pt>
    <dgm:pt modelId="{C0A64FB6-EF97-4518-949D-D669A9385F65}" type="sibTrans" cxnId="{588BDF27-7027-4AC3-8483-10CE257B5E08}">
      <dgm:prSet/>
      <dgm:spPr/>
      <dgm:t>
        <a:bodyPr/>
        <a:lstStyle/>
        <a:p>
          <a:endParaRPr lang="en-US"/>
        </a:p>
      </dgm:t>
    </dgm:pt>
    <dgm:pt modelId="{58C44CEC-D59F-40A1-9198-E86A7FF12DF7}" type="pres">
      <dgm:prSet presAssocID="{82535221-E71C-4FB3-BF1E-28D318E42312}" presName="diagram" presStyleCnt="0">
        <dgm:presLayoutVars>
          <dgm:chPref val="1"/>
          <dgm:dir/>
          <dgm:animOne val="branch"/>
          <dgm:animLvl val="lvl"/>
          <dgm:resizeHandles/>
        </dgm:presLayoutVars>
      </dgm:prSet>
      <dgm:spPr/>
    </dgm:pt>
    <dgm:pt modelId="{4AD6894E-A675-435E-B21C-1428895F6D35}" type="pres">
      <dgm:prSet presAssocID="{314EB59D-05B2-4CBF-A5B3-B7DFDB8CD476}" presName="root" presStyleCnt="0"/>
      <dgm:spPr/>
    </dgm:pt>
    <dgm:pt modelId="{AE15DF6F-3D37-4438-BAF4-CF863B363F1D}" type="pres">
      <dgm:prSet presAssocID="{314EB59D-05B2-4CBF-A5B3-B7DFDB8CD476}" presName="rootComposite" presStyleCnt="0"/>
      <dgm:spPr/>
    </dgm:pt>
    <dgm:pt modelId="{CD0C1EAF-5107-4BE9-AE4C-08E87966F131}" type="pres">
      <dgm:prSet presAssocID="{314EB59D-05B2-4CBF-A5B3-B7DFDB8CD476}" presName="rootText" presStyleLbl="node1" presStyleIdx="0" presStyleCnt="1" custLinFactNeighborY="-735"/>
      <dgm:spPr/>
    </dgm:pt>
    <dgm:pt modelId="{427773A3-2F5A-4EF6-8214-4F90968DE3E6}" type="pres">
      <dgm:prSet presAssocID="{314EB59D-05B2-4CBF-A5B3-B7DFDB8CD476}" presName="rootConnector" presStyleLbl="node1" presStyleIdx="0" presStyleCnt="1"/>
      <dgm:spPr/>
    </dgm:pt>
    <dgm:pt modelId="{C6ADD06C-E1A5-4481-97BE-C782F68E710D}" type="pres">
      <dgm:prSet presAssocID="{314EB59D-05B2-4CBF-A5B3-B7DFDB8CD476}" presName="childShape" presStyleCnt="0"/>
      <dgm:spPr/>
    </dgm:pt>
    <dgm:pt modelId="{8B589D74-FCDE-4393-9CC4-8FB1F391E8A4}" type="pres">
      <dgm:prSet presAssocID="{CA7B392E-8165-4249-BD49-32393C009401}" presName="Name13" presStyleLbl="parChTrans1D2" presStyleIdx="0" presStyleCnt="1"/>
      <dgm:spPr/>
    </dgm:pt>
    <dgm:pt modelId="{01B6BC71-DC91-4887-A3EC-0698BF89B146}" type="pres">
      <dgm:prSet presAssocID="{52329FD3-A61B-4AA7-A94E-CC2C71781C65}" presName="childText" presStyleLbl="bgAcc1" presStyleIdx="0" presStyleCnt="1">
        <dgm:presLayoutVars>
          <dgm:bulletEnabled val="1"/>
        </dgm:presLayoutVars>
      </dgm:prSet>
      <dgm:spPr/>
    </dgm:pt>
  </dgm:ptLst>
  <dgm:cxnLst>
    <dgm:cxn modelId="{12323E1F-481B-461C-A095-A9310B0E8231}" type="presOf" srcId="{314EB59D-05B2-4CBF-A5B3-B7DFDB8CD476}" destId="{427773A3-2F5A-4EF6-8214-4F90968DE3E6}" srcOrd="1" destOrd="0" presId="urn:microsoft.com/office/officeart/2005/8/layout/hierarchy3"/>
    <dgm:cxn modelId="{588BDF27-7027-4AC3-8483-10CE257B5E08}" srcId="{314EB59D-05B2-4CBF-A5B3-B7DFDB8CD476}" destId="{52329FD3-A61B-4AA7-A94E-CC2C71781C65}" srcOrd="0" destOrd="0" parTransId="{CA7B392E-8165-4249-BD49-32393C009401}" sibTransId="{C0A64FB6-EF97-4518-949D-D669A9385F65}"/>
    <dgm:cxn modelId="{EF828D56-7E8C-4EA3-8133-085627BE7B99}" type="presOf" srcId="{82535221-E71C-4FB3-BF1E-28D318E42312}" destId="{58C44CEC-D59F-40A1-9198-E86A7FF12DF7}" srcOrd="0" destOrd="0" presId="urn:microsoft.com/office/officeart/2005/8/layout/hierarchy3"/>
    <dgm:cxn modelId="{D87C6F98-6D3E-417C-8806-B9763272F780}" type="presOf" srcId="{52329FD3-A61B-4AA7-A94E-CC2C71781C65}" destId="{01B6BC71-DC91-4887-A3EC-0698BF89B146}" srcOrd="0" destOrd="0" presId="urn:microsoft.com/office/officeart/2005/8/layout/hierarchy3"/>
    <dgm:cxn modelId="{81E29398-1147-4C76-A287-675B6AA52DA2}" srcId="{82535221-E71C-4FB3-BF1E-28D318E42312}" destId="{314EB59D-05B2-4CBF-A5B3-B7DFDB8CD476}" srcOrd="0" destOrd="0" parTransId="{54E0C67C-932D-47E2-B162-348774455D84}" sibTransId="{11AD09DC-DF6D-4CE5-B510-87AC8F5BB5AD}"/>
    <dgm:cxn modelId="{9FAABCD1-D052-48EC-9429-E1C84CBFD1B2}" type="presOf" srcId="{CA7B392E-8165-4249-BD49-32393C009401}" destId="{8B589D74-FCDE-4393-9CC4-8FB1F391E8A4}" srcOrd="0" destOrd="0" presId="urn:microsoft.com/office/officeart/2005/8/layout/hierarchy3"/>
    <dgm:cxn modelId="{E8DA1ADC-4CAC-4744-9378-D9F8E164E80E}" type="presOf" srcId="{314EB59D-05B2-4CBF-A5B3-B7DFDB8CD476}" destId="{CD0C1EAF-5107-4BE9-AE4C-08E87966F131}" srcOrd="0" destOrd="0" presId="urn:microsoft.com/office/officeart/2005/8/layout/hierarchy3"/>
    <dgm:cxn modelId="{A0016E12-E849-4526-A8FE-1616A7FF08AF}" type="presParOf" srcId="{58C44CEC-D59F-40A1-9198-E86A7FF12DF7}" destId="{4AD6894E-A675-435E-B21C-1428895F6D35}" srcOrd="0" destOrd="0" presId="urn:microsoft.com/office/officeart/2005/8/layout/hierarchy3"/>
    <dgm:cxn modelId="{412E1E78-8BFD-4F53-8922-F209063BB307}" type="presParOf" srcId="{4AD6894E-A675-435E-B21C-1428895F6D35}" destId="{AE15DF6F-3D37-4438-BAF4-CF863B363F1D}" srcOrd="0" destOrd="0" presId="urn:microsoft.com/office/officeart/2005/8/layout/hierarchy3"/>
    <dgm:cxn modelId="{601F4B49-AC28-4C3E-90D4-7B41C824A6A9}" type="presParOf" srcId="{AE15DF6F-3D37-4438-BAF4-CF863B363F1D}" destId="{CD0C1EAF-5107-4BE9-AE4C-08E87966F131}" srcOrd="0" destOrd="0" presId="urn:microsoft.com/office/officeart/2005/8/layout/hierarchy3"/>
    <dgm:cxn modelId="{37F7E102-9B62-4BA3-8224-70F0F9AB81A6}" type="presParOf" srcId="{AE15DF6F-3D37-4438-BAF4-CF863B363F1D}" destId="{427773A3-2F5A-4EF6-8214-4F90968DE3E6}" srcOrd="1" destOrd="0" presId="urn:microsoft.com/office/officeart/2005/8/layout/hierarchy3"/>
    <dgm:cxn modelId="{354BB43D-FC62-447B-9B1E-33C165312BDB}" type="presParOf" srcId="{4AD6894E-A675-435E-B21C-1428895F6D35}" destId="{C6ADD06C-E1A5-4481-97BE-C782F68E710D}" srcOrd="1" destOrd="0" presId="urn:microsoft.com/office/officeart/2005/8/layout/hierarchy3"/>
    <dgm:cxn modelId="{3878ED2D-526E-4AC4-AA00-DE2672353D21}" type="presParOf" srcId="{C6ADD06C-E1A5-4481-97BE-C782F68E710D}" destId="{8B589D74-FCDE-4393-9CC4-8FB1F391E8A4}" srcOrd="0" destOrd="0" presId="urn:microsoft.com/office/officeart/2005/8/layout/hierarchy3"/>
    <dgm:cxn modelId="{7F8703B2-DB38-4641-8BD6-56CD0E1C9B14}" type="presParOf" srcId="{C6ADD06C-E1A5-4481-97BE-C782F68E710D}" destId="{01B6BC71-DC91-4887-A3EC-0698BF89B146}" srcOrd="1"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82535221-E71C-4FB3-BF1E-28D318E42312}" type="doc">
      <dgm:prSet loTypeId="urn:microsoft.com/office/officeart/2005/8/layout/hierarchy3" loCatId="hierarchy" qsTypeId="urn:microsoft.com/office/officeart/2005/8/quickstyle/simple5" qsCatId="simple" csTypeId="urn:microsoft.com/office/officeart/2005/8/colors/accent1_2" csCatId="accent1" phldr="1"/>
      <dgm:spPr/>
      <dgm:t>
        <a:bodyPr/>
        <a:lstStyle/>
        <a:p>
          <a:endParaRPr lang="en-US"/>
        </a:p>
      </dgm:t>
    </dgm:pt>
    <dgm:pt modelId="{314EB59D-05B2-4CBF-A5B3-B7DFDB8CD476}">
      <dgm:prSet phldrT="[Text]"/>
      <dgm:spPr/>
      <dgm:t>
        <a:bodyPr/>
        <a:lstStyle/>
        <a:p>
          <a:r>
            <a:rPr lang="en-US" dirty="0">
              <a:latin typeface="Cambria" panose="02040503050406030204" pitchFamily="18" charset="0"/>
              <a:ea typeface="Cambria" panose="02040503050406030204" pitchFamily="18" charset="0"/>
            </a:rPr>
            <a:t>Goods or services supplied becomes wholly exempt</a:t>
          </a:r>
        </a:p>
      </dgm:t>
    </dgm:pt>
    <dgm:pt modelId="{54E0C67C-932D-47E2-B162-348774455D84}" type="parTrans" cxnId="{81E29398-1147-4C76-A287-675B6AA52DA2}">
      <dgm:prSet/>
      <dgm:spPr/>
      <dgm:t>
        <a:bodyPr/>
        <a:lstStyle/>
        <a:p>
          <a:endParaRPr lang="en-US"/>
        </a:p>
      </dgm:t>
    </dgm:pt>
    <dgm:pt modelId="{11AD09DC-DF6D-4CE5-B510-87AC8F5BB5AD}" type="sibTrans" cxnId="{81E29398-1147-4C76-A287-675B6AA52DA2}">
      <dgm:prSet/>
      <dgm:spPr/>
      <dgm:t>
        <a:bodyPr/>
        <a:lstStyle/>
        <a:p>
          <a:endParaRPr lang="en-US"/>
        </a:p>
      </dgm:t>
    </dgm:pt>
    <dgm:pt modelId="{52329FD3-A61B-4AA7-A94E-CC2C71781C65}">
      <dgm:prSet phldrT="[Text]" custT="1"/>
      <dgm:spPr/>
      <dgm:t>
        <a:bodyPr/>
        <a:lstStyle/>
        <a:p>
          <a:r>
            <a:rPr lang="en-US" sz="1600" dirty="0">
              <a:latin typeface="Cambria" panose="02040503050406030204" pitchFamily="18" charset="0"/>
              <a:ea typeface="Cambria" panose="02040503050406030204" pitchFamily="18" charset="0"/>
            </a:rPr>
            <a:t>Inputs and Capital goods lying immediately preceding date of exemption</a:t>
          </a:r>
        </a:p>
      </dgm:t>
    </dgm:pt>
    <dgm:pt modelId="{CA7B392E-8165-4249-BD49-32393C009401}" type="parTrans" cxnId="{588BDF27-7027-4AC3-8483-10CE257B5E08}">
      <dgm:prSet/>
      <dgm:spPr/>
      <dgm:t>
        <a:bodyPr/>
        <a:lstStyle/>
        <a:p>
          <a:endParaRPr lang="en-US"/>
        </a:p>
      </dgm:t>
    </dgm:pt>
    <dgm:pt modelId="{C0A64FB6-EF97-4518-949D-D669A9385F65}" type="sibTrans" cxnId="{588BDF27-7027-4AC3-8483-10CE257B5E08}">
      <dgm:prSet/>
      <dgm:spPr/>
      <dgm:t>
        <a:bodyPr/>
        <a:lstStyle/>
        <a:p>
          <a:endParaRPr lang="en-US"/>
        </a:p>
      </dgm:t>
    </dgm:pt>
    <dgm:pt modelId="{58C44CEC-D59F-40A1-9198-E86A7FF12DF7}" type="pres">
      <dgm:prSet presAssocID="{82535221-E71C-4FB3-BF1E-28D318E42312}" presName="diagram" presStyleCnt="0">
        <dgm:presLayoutVars>
          <dgm:chPref val="1"/>
          <dgm:dir/>
          <dgm:animOne val="branch"/>
          <dgm:animLvl val="lvl"/>
          <dgm:resizeHandles/>
        </dgm:presLayoutVars>
      </dgm:prSet>
      <dgm:spPr/>
    </dgm:pt>
    <dgm:pt modelId="{4AD6894E-A675-435E-B21C-1428895F6D35}" type="pres">
      <dgm:prSet presAssocID="{314EB59D-05B2-4CBF-A5B3-B7DFDB8CD476}" presName="root" presStyleCnt="0"/>
      <dgm:spPr/>
    </dgm:pt>
    <dgm:pt modelId="{AE15DF6F-3D37-4438-BAF4-CF863B363F1D}" type="pres">
      <dgm:prSet presAssocID="{314EB59D-05B2-4CBF-A5B3-B7DFDB8CD476}" presName="rootComposite" presStyleCnt="0"/>
      <dgm:spPr/>
    </dgm:pt>
    <dgm:pt modelId="{CD0C1EAF-5107-4BE9-AE4C-08E87966F131}" type="pres">
      <dgm:prSet presAssocID="{314EB59D-05B2-4CBF-A5B3-B7DFDB8CD476}" presName="rootText" presStyleLbl="node1" presStyleIdx="0" presStyleCnt="1"/>
      <dgm:spPr/>
    </dgm:pt>
    <dgm:pt modelId="{427773A3-2F5A-4EF6-8214-4F90968DE3E6}" type="pres">
      <dgm:prSet presAssocID="{314EB59D-05B2-4CBF-A5B3-B7DFDB8CD476}" presName="rootConnector" presStyleLbl="node1" presStyleIdx="0" presStyleCnt="1"/>
      <dgm:spPr/>
    </dgm:pt>
    <dgm:pt modelId="{C6ADD06C-E1A5-4481-97BE-C782F68E710D}" type="pres">
      <dgm:prSet presAssocID="{314EB59D-05B2-4CBF-A5B3-B7DFDB8CD476}" presName="childShape" presStyleCnt="0"/>
      <dgm:spPr/>
    </dgm:pt>
    <dgm:pt modelId="{8B589D74-FCDE-4393-9CC4-8FB1F391E8A4}" type="pres">
      <dgm:prSet presAssocID="{CA7B392E-8165-4249-BD49-32393C009401}" presName="Name13" presStyleLbl="parChTrans1D2" presStyleIdx="0" presStyleCnt="1"/>
      <dgm:spPr/>
    </dgm:pt>
    <dgm:pt modelId="{01B6BC71-DC91-4887-A3EC-0698BF89B146}" type="pres">
      <dgm:prSet presAssocID="{52329FD3-A61B-4AA7-A94E-CC2C71781C65}" presName="childText" presStyleLbl="bgAcc1" presStyleIdx="0" presStyleCnt="1">
        <dgm:presLayoutVars>
          <dgm:bulletEnabled val="1"/>
        </dgm:presLayoutVars>
      </dgm:prSet>
      <dgm:spPr/>
    </dgm:pt>
  </dgm:ptLst>
  <dgm:cxnLst>
    <dgm:cxn modelId="{588BDF27-7027-4AC3-8483-10CE257B5E08}" srcId="{314EB59D-05B2-4CBF-A5B3-B7DFDB8CD476}" destId="{52329FD3-A61B-4AA7-A94E-CC2C71781C65}" srcOrd="0" destOrd="0" parTransId="{CA7B392E-8165-4249-BD49-32393C009401}" sibTransId="{C0A64FB6-EF97-4518-949D-D669A9385F65}"/>
    <dgm:cxn modelId="{C27E192D-BDE5-490E-A00E-90CFD11E9EBF}" type="presOf" srcId="{CA7B392E-8165-4249-BD49-32393C009401}" destId="{8B589D74-FCDE-4393-9CC4-8FB1F391E8A4}" srcOrd="0" destOrd="0" presId="urn:microsoft.com/office/officeart/2005/8/layout/hierarchy3"/>
    <dgm:cxn modelId="{44867A3A-A448-4084-AD9E-952BD234CD91}" type="presOf" srcId="{52329FD3-A61B-4AA7-A94E-CC2C71781C65}" destId="{01B6BC71-DC91-4887-A3EC-0698BF89B146}" srcOrd="0" destOrd="0" presId="urn:microsoft.com/office/officeart/2005/8/layout/hierarchy3"/>
    <dgm:cxn modelId="{6BACB93D-0A1E-4DE7-BD7C-AF6F3240FD84}" type="presOf" srcId="{314EB59D-05B2-4CBF-A5B3-B7DFDB8CD476}" destId="{CD0C1EAF-5107-4BE9-AE4C-08E87966F131}" srcOrd="0" destOrd="0" presId="urn:microsoft.com/office/officeart/2005/8/layout/hierarchy3"/>
    <dgm:cxn modelId="{81E29398-1147-4C76-A287-675B6AA52DA2}" srcId="{82535221-E71C-4FB3-BF1E-28D318E42312}" destId="{314EB59D-05B2-4CBF-A5B3-B7DFDB8CD476}" srcOrd="0" destOrd="0" parTransId="{54E0C67C-932D-47E2-B162-348774455D84}" sibTransId="{11AD09DC-DF6D-4CE5-B510-87AC8F5BB5AD}"/>
    <dgm:cxn modelId="{1B9A9EB3-CDE6-4543-934F-F84EB78DAAB3}" type="presOf" srcId="{82535221-E71C-4FB3-BF1E-28D318E42312}" destId="{58C44CEC-D59F-40A1-9198-E86A7FF12DF7}" srcOrd="0" destOrd="0" presId="urn:microsoft.com/office/officeart/2005/8/layout/hierarchy3"/>
    <dgm:cxn modelId="{785D13D1-2815-4C0D-A17B-68F4D238ED06}" type="presOf" srcId="{314EB59D-05B2-4CBF-A5B3-B7DFDB8CD476}" destId="{427773A3-2F5A-4EF6-8214-4F90968DE3E6}" srcOrd="1" destOrd="0" presId="urn:microsoft.com/office/officeart/2005/8/layout/hierarchy3"/>
    <dgm:cxn modelId="{E0CC025E-F42C-43E1-AE41-BD9601F37973}" type="presParOf" srcId="{58C44CEC-D59F-40A1-9198-E86A7FF12DF7}" destId="{4AD6894E-A675-435E-B21C-1428895F6D35}" srcOrd="0" destOrd="0" presId="urn:microsoft.com/office/officeart/2005/8/layout/hierarchy3"/>
    <dgm:cxn modelId="{AFB5253C-9C37-4926-A8A5-46007D2C437E}" type="presParOf" srcId="{4AD6894E-A675-435E-B21C-1428895F6D35}" destId="{AE15DF6F-3D37-4438-BAF4-CF863B363F1D}" srcOrd="0" destOrd="0" presId="urn:microsoft.com/office/officeart/2005/8/layout/hierarchy3"/>
    <dgm:cxn modelId="{EC91C163-A80E-421F-9EA0-25961CE2DF73}" type="presParOf" srcId="{AE15DF6F-3D37-4438-BAF4-CF863B363F1D}" destId="{CD0C1EAF-5107-4BE9-AE4C-08E87966F131}" srcOrd="0" destOrd="0" presId="urn:microsoft.com/office/officeart/2005/8/layout/hierarchy3"/>
    <dgm:cxn modelId="{A071C41E-7A04-4846-98BA-D4DF2C7CAEEC}" type="presParOf" srcId="{AE15DF6F-3D37-4438-BAF4-CF863B363F1D}" destId="{427773A3-2F5A-4EF6-8214-4F90968DE3E6}" srcOrd="1" destOrd="0" presId="urn:microsoft.com/office/officeart/2005/8/layout/hierarchy3"/>
    <dgm:cxn modelId="{32E804AD-8C88-4EAA-BC74-70A56F408298}" type="presParOf" srcId="{4AD6894E-A675-435E-B21C-1428895F6D35}" destId="{C6ADD06C-E1A5-4481-97BE-C782F68E710D}" srcOrd="1" destOrd="0" presId="urn:microsoft.com/office/officeart/2005/8/layout/hierarchy3"/>
    <dgm:cxn modelId="{342DB156-ADBF-471F-B59E-71684A87059D}" type="presParOf" srcId="{C6ADD06C-E1A5-4481-97BE-C782F68E710D}" destId="{8B589D74-FCDE-4393-9CC4-8FB1F391E8A4}" srcOrd="0" destOrd="0" presId="urn:microsoft.com/office/officeart/2005/8/layout/hierarchy3"/>
    <dgm:cxn modelId="{E8816565-F3F8-4705-B7AB-05D75388AE26}" type="presParOf" srcId="{C6ADD06C-E1A5-4481-97BE-C782F68E710D}" destId="{01B6BC71-DC91-4887-A3EC-0698BF89B146}" srcOrd="1" destOrd="0" presId="urn:microsoft.com/office/officeart/2005/8/layout/hierarchy3"/>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FDA919B3-1085-4676-8705-15F7643F1ED1}" type="doc">
      <dgm:prSet loTypeId="urn:microsoft.com/office/officeart/2005/8/layout/process5" loCatId="process" qsTypeId="urn:microsoft.com/office/officeart/2005/8/quickstyle/simple1" qsCatId="simple" csTypeId="urn:microsoft.com/office/officeart/2005/8/colors/accent0_2" csCatId="mainScheme" phldr="1"/>
      <dgm:spPr/>
      <dgm:t>
        <a:bodyPr/>
        <a:lstStyle/>
        <a:p>
          <a:endParaRPr lang="en-IN"/>
        </a:p>
      </dgm:t>
    </dgm:pt>
    <dgm:pt modelId="{DEF5D975-43F1-45F7-B533-D6193BECA9A6}">
      <dgm:prSet phldrT="[Text]" custT="1"/>
      <dgm:spPr/>
      <dgm:t>
        <a:bodyPr/>
        <a:lstStyle/>
        <a:p>
          <a:pPr algn="ctr"/>
          <a:r>
            <a:rPr lang="en-US" sz="1700" dirty="0">
              <a:solidFill>
                <a:schemeClr val="tx1"/>
              </a:solidFill>
              <a:latin typeface="Cambria" panose="02040503050406030204" pitchFamily="18" charset="0"/>
              <a:ea typeface="Cambria" panose="02040503050406030204" pitchFamily="18" charset="0"/>
            </a:rPr>
            <a:t>Supply of Capital goods on which ITC had been taken earlier</a:t>
          </a:r>
          <a:endParaRPr lang="en-IN" sz="1700" dirty="0">
            <a:latin typeface="Cambria" panose="02040503050406030204" pitchFamily="18" charset="0"/>
            <a:ea typeface="Cambria" panose="02040503050406030204" pitchFamily="18" charset="0"/>
            <a:cs typeface="Times New Roman" panose="02020603050405020304" pitchFamily="18" charset="0"/>
          </a:endParaRPr>
        </a:p>
      </dgm:t>
    </dgm:pt>
    <dgm:pt modelId="{27A0585D-A88C-4B28-B2BF-A5FA9141AB54}" type="parTrans" cxnId="{68FD3C32-B8EE-457C-87E7-AD4BED02FD4C}">
      <dgm:prSet/>
      <dgm:spPr/>
      <dgm:t>
        <a:bodyPr/>
        <a:lstStyle/>
        <a:p>
          <a:pPr algn="ctr"/>
          <a:endParaRPr lang="en-IN" sz="2000">
            <a:latin typeface="Cambria" panose="02040503050406030204" pitchFamily="18" charset="0"/>
            <a:ea typeface="Cambria" panose="02040503050406030204" pitchFamily="18" charset="0"/>
          </a:endParaRPr>
        </a:p>
      </dgm:t>
    </dgm:pt>
    <dgm:pt modelId="{5FF0FA68-F372-4A5A-8855-10B3D25C58DC}" type="sibTrans" cxnId="{68FD3C32-B8EE-457C-87E7-AD4BED02FD4C}">
      <dgm:prSet custT="1"/>
      <dgm:spPr/>
      <dgm:t>
        <a:bodyPr/>
        <a:lstStyle/>
        <a:p>
          <a:pPr algn="ctr"/>
          <a:endParaRPr lang="en-IN" sz="2000">
            <a:latin typeface="Cambria" panose="02040503050406030204" pitchFamily="18" charset="0"/>
            <a:ea typeface="Cambria" panose="02040503050406030204" pitchFamily="18" charset="0"/>
          </a:endParaRPr>
        </a:p>
      </dgm:t>
    </dgm:pt>
    <dgm:pt modelId="{50D804DB-6DFC-4DE3-A2CD-475A4F9BFBCC}">
      <dgm:prSet phldrT="[Text]" custT="1"/>
      <dgm:spPr/>
      <dgm:t>
        <a:bodyPr/>
        <a:lstStyle/>
        <a:p>
          <a:pPr algn="ctr"/>
          <a:r>
            <a:rPr lang="en-US" sz="1800" dirty="0">
              <a:solidFill>
                <a:schemeClr val="tx1"/>
              </a:solidFill>
              <a:latin typeface="Cambria" panose="02040503050406030204" pitchFamily="18" charset="0"/>
              <a:ea typeface="Cambria" panose="02040503050406030204" pitchFamily="18" charset="0"/>
            </a:rPr>
            <a:t>Pay Tax on higher of: </a:t>
          </a:r>
          <a:endParaRPr lang="en-IN" sz="1800" dirty="0">
            <a:latin typeface="Cambria" panose="02040503050406030204" pitchFamily="18" charset="0"/>
            <a:ea typeface="Cambria" panose="02040503050406030204" pitchFamily="18" charset="0"/>
            <a:cs typeface="Times New Roman" panose="02020603050405020304" pitchFamily="18" charset="0"/>
          </a:endParaRPr>
        </a:p>
      </dgm:t>
    </dgm:pt>
    <dgm:pt modelId="{C8D2D50C-2CB6-4A27-91AD-3CEE3C3A5051}" type="parTrans" cxnId="{BBA795D4-4333-4586-93E6-78703F67C028}">
      <dgm:prSet/>
      <dgm:spPr/>
      <dgm:t>
        <a:bodyPr/>
        <a:lstStyle/>
        <a:p>
          <a:pPr algn="ctr"/>
          <a:endParaRPr lang="en-IN" sz="2000">
            <a:latin typeface="Cambria" panose="02040503050406030204" pitchFamily="18" charset="0"/>
            <a:ea typeface="Cambria" panose="02040503050406030204" pitchFamily="18" charset="0"/>
          </a:endParaRPr>
        </a:p>
      </dgm:t>
    </dgm:pt>
    <dgm:pt modelId="{92701252-918A-448F-B64A-609CC2651500}" type="sibTrans" cxnId="{BBA795D4-4333-4586-93E6-78703F67C028}">
      <dgm:prSet custT="1"/>
      <dgm:spPr/>
      <dgm:t>
        <a:bodyPr/>
        <a:lstStyle/>
        <a:p>
          <a:pPr algn="ctr"/>
          <a:endParaRPr lang="en-IN" sz="2000">
            <a:latin typeface="Cambria" panose="02040503050406030204" pitchFamily="18" charset="0"/>
            <a:ea typeface="Cambria" panose="02040503050406030204" pitchFamily="18" charset="0"/>
          </a:endParaRPr>
        </a:p>
      </dgm:t>
    </dgm:pt>
    <dgm:pt modelId="{AE5AC2C9-6210-4CBC-81B5-ED8D56035A09}">
      <dgm:prSet phldrT="[Text]" custT="1"/>
      <dgm:spPr/>
      <dgm:t>
        <a:bodyPr/>
        <a:lstStyle/>
        <a:p>
          <a:pPr algn="ctr"/>
          <a:r>
            <a:rPr lang="en-US" sz="1600" b="0" i="0" dirty="0">
              <a:solidFill>
                <a:schemeClr val="tx1"/>
              </a:solidFill>
              <a:latin typeface="Cambria" panose="02040503050406030204" pitchFamily="18" charset="0"/>
              <a:ea typeface="Cambria" panose="02040503050406030204" pitchFamily="18" charset="0"/>
              <a:cs typeface="Times New Roman" panose="02020603050405020304" pitchFamily="18" charset="0"/>
            </a:rPr>
            <a:t>ITC availed earlier </a:t>
          </a:r>
          <a:r>
            <a:rPr lang="en-US" sz="1600" b="1" i="0" dirty="0">
              <a:solidFill>
                <a:schemeClr val="tx1"/>
              </a:solidFill>
              <a:latin typeface="Cambria" panose="02040503050406030204" pitchFamily="18" charset="0"/>
              <a:ea typeface="Cambria" panose="02040503050406030204" pitchFamily="18" charset="0"/>
              <a:cs typeface="Times New Roman" panose="02020603050405020304" pitchFamily="18" charset="0"/>
            </a:rPr>
            <a:t>LESS</a:t>
          </a:r>
          <a:r>
            <a:rPr lang="en-US" sz="1600" b="0" i="0" dirty="0">
              <a:solidFill>
                <a:schemeClr val="tx1"/>
              </a:solidFill>
              <a:latin typeface="Cambria" panose="02040503050406030204" pitchFamily="18" charset="0"/>
              <a:ea typeface="Cambria" panose="02040503050406030204" pitchFamily="18" charset="0"/>
              <a:cs typeface="Times New Roman" panose="02020603050405020304" pitchFamily="18" charset="0"/>
            </a:rPr>
            <a:t> 5% for every quarter from DOI</a:t>
          </a:r>
        </a:p>
        <a:p>
          <a:pPr algn="ctr"/>
          <a:r>
            <a:rPr lang="en-US" sz="1600" b="0" i="0" dirty="0">
              <a:solidFill>
                <a:schemeClr val="tx1"/>
              </a:solidFill>
              <a:latin typeface="Cambria" panose="02040503050406030204" pitchFamily="18" charset="0"/>
              <a:ea typeface="Cambria" panose="02040503050406030204" pitchFamily="18" charset="0"/>
              <a:cs typeface="Times New Roman" panose="02020603050405020304" pitchFamily="18" charset="0"/>
            </a:rPr>
            <a:t>OR</a:t>
          </a:r>
        </a:p>
        <a:p>
          <a:pPr algn="ctr"/>
          <a:r>
            <a:rPr lang="en-US" sz="1600" b="0" i="0" dirty="0">
              <a:solidFill>
                <a:schemeClr val="tx1"/>
              </a:solidFill>
              <a:latin typeface="Cambria" panose="02040503050406030204" pitchFamily="18" charset="0"/>
              <a:ea typeface="Cambria" panose="02040503050406030204" pitchFamily="18" charset="0"/>
              <a:cs typeface="Times New Roman" panose="02020603050405020304" pitchFamily="18" charset="0"/>
            </a:rPr>
            <a:t>Tax on Transaction Value</a:t>
          </a:r>
          <a:endParaRPr lang="en-IN" sz="1600" dirty="0">
            <a:latin typeface="Cambria" panose="02040503050406030204" pitchFamily="18" charset="0"/>
            <a:ea typeface="Cambria" panose="02040503050406030204" pitchFamily="18" charset="0"/>
            <a:cs typeface="Times New Roman" panose="02020603050405020304" pitchFamily="18" charset="0"/>
          </a:endParaRPr>
        </a:p>
      </dgm:t>
    </dgm:pt>
    <dgm:pt modelId="{F3370926-E774-40B4-979D-C0A2ADC32EB7}" type="parTrans" cxnId="{7875B554-E408-4C04-95AD-53C3392A529B}">
      <dgm:prSet/>
      <dgm:spPr/>
      <dgm:t>
        <a:bodyPr/>
        <a:lstStyle/>
        <a:p>
          <a:pPr algn="ctr"/>
          <a:endParaRPr lang="en-IN" sz="2000">
            <a:latin typeface="Cambria" panose="02040503050406030204" pitchFamily="18" charset="0"/>
            <a:ea typeface="Cambria" panose="02040503050406030204" pitchFamily="18" charset="0"/>
          </a:endParaRPr>
        </a:p>
      </dgm:t>
    </dgm:pt>
    <dgm:pt modelId="{CB026262-1658-4AE4-9F85-5435A6F79048}" type="sibTrans" cxnId="{7875B554-E408-4C04-95AD-53C3392A529B}">
      <dgm:prSet custT="1"/>
      <dgm:spPr/>
      <dgm:t>
        <a:bodyPr/>
        <a:lstStyle/>
        <a:p>
          <a:pPr algn="ctr"/>
          <a:endParaRPr lang="en-IN" sz="2000">
            <a:latin typeface="Cambria" panose="02040503050406030204" pitchFamily="18" charset="0"/>
            <a:ea typeface="Cambria" panose="02040503050406030204" pitchFamily="18" charset="0"/>
          </a:endParaRPr>
        </a:p>
      </dgm:t>
    </dgm:pt>
    <dgm:pt modelId="{68A3BFBB-BFA0-4B07-ABD4-0CFF96DE9FBE}" type="pres">
      <dgm:prSet presAssocID="{FDA919B3-1085-4676-8705-15F7643F1ED1}" presName="diagram" presStyleCnt="0">
        <dgm:presLayoutVars>
          <dgm:dir/>
          <dgm:resizeHandles val="exact"/>
        </dgm:presLayoutVars>
      </dgm:prSet>
      <dgm:spPr/>
    </dgm:pt>
    <dgm:pt modelId="{D5A79076-A038-4310-AD67-2025C6AD1174}" type="pres">
      <dgm:prSet presAssocID="{DEF5D975-43F1-45F7-B533-D6193BECA9A6}" presName="node" presStyleLbl="node1" presStyleIdx="0" presStyleCnt="3" custLinFactNeighborX="13982">
        <dgm:presLayoutVars>
          <dgm:bulletEnabled val="1"/>
        </dgm:presLayoutVars>
      </dgm:prSet>
      <dgm:spPr/>
    </dgm:pt>
    <dgm:pt modelId="{009C12FF-5FB1-4969-8407-D7CAA8F7CC50}" type="pres">
      <dgm:prSet presAssocID="{5FF0FA68-F372-4A5A-8855-10B3D25C58DC}" presName="sibTrans" presStyleLbl="sibTrans2D1" presStyleIdx="0" presStyleCnt="2"/>
      <dgm:spPr/>
    </dgm:pt>
    <dgm:pt modelId="{B8890FA0-BC12-459D-B4FD-5CAF0453EAA0}" type="pres">
      <dgm:prSet presAssocID="{5FF0FA68-F372-4A5A-8855-10B3D25C58DC}" presName="connectorText" presStyleLbl="sibTrans2D1" presStyleIdx="0" presStyleCnt="2"/>
      <dgm:spPr/>
    </dgm:pt>
    <dgm:pt modelId="{2F7C57A2-C5C8-476D-800F-18837063CD65}" type="pres">
      <dgm:prSet presAssocID="{50D804DB-6DFC-4DE3-A2CD-475A4F9BFBCC}" presName="node" presStyleLbl="node1" presStyleIdx="1" presStyleCnt="3">
        <dgm:presLayoutVars>
          <dgm:bulletEnabled val="1"/>
        </dgm:presLayoutVars>
      </dgm:prSet>
      <dgm:spPr/>
    </dgm:pt>
    <dgm:pt modelId="{7A3E4E27-EACE-46B3-9AC2-AFD02E0A136F}" type="pres">
      <dgm:prSet presAssocID="{92701252-918A-448F-B64A-609CC2651500}" presName="sibTrans" presStyleLbl="sibTrans2D1" presStyleIdx="1" presStyleCnt="2"/>
      <dgm:spPr/>
    </dgm:pt>
    <dgm:pt modelId="{7328E86D-11B0-4A54-820A-B761B37E4824}" type="pres">
      <dgm:prSet presAssocID="{92701252-918A-448F-B64A-609CC2651500}" presName="connectorText" presStyleLbl="sibTrans2D1" presStyleIdx="1" presStyleCnt="2"/>
      <dgm:spPr/>
    </dgm:pt>
    <dgm:pt modelId="{180E6F7A-F4CF-439C-BAF7-C84E669ADAF8}" type="pres">
      <dgm:prSet presAssocID="{AE5AC2C9-6210-4CBC-81B5-ED8D56035A09}" presName="node" presStyleLbl="node1" presStyleIdx="2" presStyleCnt="3" custScaleX="113255" custScaleY="151370">
        <dgm:presLayoutVars>
          <dgm:bulletEnabled val="1"/>
        </dgm:presLayoutVars>
      </dgm:prSet>
      <dgm:spPr/>
    </dgm:pt>
  </dgm:ptLst>
  <dgm:cxnLst>
    <dgm:cxn modelId="{9454320D-18D4-4DA2-877C-CB6CB0D55475}" type="presOf" srcId="{DEF5D975-43F1-45F7-B533-D6193BECA9A6}" destId="{D5A79076-A038-4310-AD67-2025C6AD1174}" srcOrd="0" destOrd="0" presId="urn:microsoft.com/office/officeart/2005/8/layout/process5"/>
    <dgm:cxn modelId="{7FC8081D-F2EF-43FC-8F9C-7A72B1378F7C}" type="presOf" srcId="{FDA919B3-1085-4676-8705-15F7643F1ED1}" destId="{68A3BFBB-BFA0-4B07-ABD4-0CFF96DE9FBE}" srcOrd="0" destOrd="0" presId="urn:microsoft.com/office/officeart/2005/8/layout/process5"/>
    <dgm:cxn modelId="{68FD3C32-B8EE-457C-87E7-AD4BED02FD4C}" srcId="{FDA919B3-1085-4676-8705-15F7643F1ED1}" destId="{DEF5D975-43F1-45F7-B533-D6193BECA9A6}" srcOrd="0" destOrd="0" parTransId="{27A0585D-A88C-4B28-B2BF-A5FA9141AB54}" sibTransId="{5FF0FA68-F372-4A5A-8855-10B3D25C58DC}"/>
    <dgm:cxn modelId="{7332BA40-1C06-4610-99F2-CA5F301A6BC9}" type="presOf" srcId="{AE5AC2C9-6210-4CBC-81B5-ED8D56035A09}" destId="{180E6F7A-F4CF-439C-BAF7-C84E669ADAF8}" srcOrd="0" destOrd="0" presId="urn:microsoft.com/office/officeart/2005/8/layout/process5"/>
    <dgm:cxn modelId="{7875B554-E408-4C04-95AD-53C3392A529B}" srcId="{FDA919B3-1085-4676-8705-15F7643F1ED1}" destId="{AE5AC2C9-6210-4CBC-81B5-ED8D56035A09}" srcOrd="2" destOrd="0" parTransId="{F3370926-E774-40B4-979D-C0A2ADC32EB7}" sibTransId="{CB026262-1658-4AE4-9F85-5435A6F79048}"/>
    <dgm:cxn modelId="{50503084-DF3A-455C-9BE4-BD5FB2419F10}" type="presOf" srcId="{92701252-918A-448F-B64A-609CC2651500}" destId="{7A3E4E27-EACE-46B3-9AC2-AFD02E0A136F}" srcOrd="0" destOrd="0" presId="urn:microsoft.com/office/officeart/2005/8/layout/process5"/>
    <dgm:cxn modelId="{1F7DFC84-DFA2-4FE2-9EE5-6C5AE25641E1}" type="presOf" srcId="{92701252-918A-448F-B64A-609CC2651500}" destId="{7328E86D-11B0-4A54-820A-B761B37E4824}" srcOrd="1" destOrd="0" presId="urn:microsoft.com/office/officeart/2005/8/layout/process5"/>
    <dgm:cxn modelId="{8B53928D-57FC-4450-AFAD-8638F39EEB7A}" type="presOf" srcId="{50D804DB-6DFC-4DE3-A2CD-475A4F9BFBCC}" destId="{2F7C57A2-C5C8-476D-800F-18837063CD65}" srcOrd="0" destOrd="0" presId="urn:microsoft.com/office/officeart/2005/8/layout/process5"/>
    <dgm:cxn modelId="{005DFF9D-53FE-49B8-B0C3-1037DDC659DA}" type="presOf" srcId="{5FF0FA68-F372-4A5A-8855-10B3D25C58DC}" destId="{B8890FA0-BC12-459D-B4FD-5CAF0453EAA0}" srcOrd="1" destOrd="0" presId="urn:microsoft.com/office/officeart/2005/8/layout/process5"/>
    <dgm:cxn modelId="{BBA795D4-4333-4586-93E6-78703F67C028}" srcId="{FDA919B3-1085-4676-8705-15F7643F1ED1}" destId="{50D804DB-6DFC-4DE3-A2CD-475A4F9BFBCC}" srcOrd="1" destOrd="0" parTransId="{C8D2D50C-2CB6-4A27-91AD-3CEE3C3A5051}" sibTransId="{92701252-918A-448F-B64A-609CC2651500}"/>
    <dgm:cxn modelId="{949EFFF2-9585-4D2A-B17E-BC7F94BCB768}" type="presOf" srcId="{5FF0FA68-F372-4A5A-8855-10B3D25C58DC}" destId="{009C12FF-5FB1-4969-8407-D7CAA8F7CC50}" srcOrd="0" destOrd="0" presId="urn:microsoft.com/office/officeart/2005/8/layout/process5"/>
    <dgm:cxn modelId="{086DA153-92A5-4C80-973D-766756E06315}" type="presParOf" srcId="{68A3BFBB-BFA0-4B07-ABD4-0CFF96DE9FBE}" destId="{D5A79076-A038-4310-AD67-2025C6AD1174}" srcOrd="0" destOrd="0" presId="urn:microsoft.com/office/officeart/2005/8/layout/process5"/>
    <dgm:cxn modelId="{F683B901-3BB9-40F5-9906-031F2A0184F5}" type="presParOf" srcId="{68A3BFBB-BFA0-4B07-ABD4-0CFF96DE9FBE}" destId="{009C12FF-5FB1-4969-8407-D7CAA8F7CC50}" srcOrd="1" destOrd="0" presId="urn:microsoft.com/office/officeart/2005/8/layout/process5"/>
    <dgm:cxn modelId="{C7D1DE08-932A-4E08-8E27-CB7702249E98}" type="presParOf" srcId="{009C12FF-5FB1-4969-8407-D7CAA8F7CC50}" destId="{B8890FA0-BC12-459D-B4FD-5CAF0453EAA0}" srcOrd="0" destOrd="0" presId="urn:microsoft.com/office/officeart/2005/8/layout/process5"/>
    <dgm:cxn modelId="{58E7D3E7-46D1-4477-A88D-847F8CF19F24}" type="presParOf" srcId="{68A3BFBB-BFA0-4B07-ABD4-0CFF96DE9FBE}" destId="{2F7C57A2-C5C8-476D-800F-18837063CD65}" srcOrd="2" destOrd="0" presId="urn:microsoft.com/office/officeart/2005/8/layout/process5"/>
    <dgm:cxn modelId="{6C241AAA-DCCB-41EE-BFCB-93F049356DBE}" type="presParOf" srcId="{68A3BFBB-BFA0-4B07-ABD4-0CFF96DE9FBE}" destId="{7A3E4E27-EACE-46B3-9AC2-AFD02E0A136F}" srcOrd="3" destOrd="0" presId="urn:microsoft.com/office/officeart/2005/8/layout/process5"/>
    <dgm:cxn modelId="{0C8C1751-3C84-4181-AEA6-695724961431}" type="presParOf" srcId="{7A3E4E27-EACE-46B3-9AC2-AFD02E0A136F}" destId="{7328E86D-11B0-4A54-820A-B761B37E4824}" srcOrd="0" destOrd="0" presId="urn:microsoft.com/office/officeart/2005/8/layout/process5"/>
    <dgm:cxn modelId="{821965D0-C995-4228-8A62-A80E52D2CCFB}" type="presParOf" srcId="{68A3BFBB-BFA0-4B07-ABD4-0CFF96DE9FBE}" destId="{180E6F7A-F4CF-439C-BAF7-C84E669ADAF8}" srcOrd="4" destOrd="0" presId="urn:microsoft.com/office/officeart/2005/8/layout/process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6EACC58F-625A-45F2-9483-79F4DAD8C336}" type="doc">
      <dgm:prSet loTypeId="urn:microsoft.com/office/officeart/2005/8/layout/hierarchy1" loCatId="hierarchy" qsTypeId="urn:microsoft.com/office/officeart/2005/8/quickstyle/3d2" qsCatId="3D" csTypeId="urn:microsoft.com/office/officeart/2005/8/colors/accent1_2" csCatId="accent1" phldr="1"/>
      <dgm:spPr/>
      <dgm:t>
        <a:bodyPr/>
        <a:lstStyle/>
        <a:p>
          <a:endParaRPr lang="en-US"/>
        </a:p>
      </dgm:t>
    </dgm:pt>
    <dgm:pt modelId="{06767B0C-4741-455C-8A33-881E7239A6F7}">
      <dgm:prSet phldrT="[Text]" custT="1"/>
      <dgm:spPr/>
      <dgm:t>
        <a:bodyPr/>
        <a:lstStyle/>
        <a:p>
          <a:r>
            <a:rPr lang="en-US" sz="1200" dirty="0">
              <a:latin typeface="Bell MT" panose="02020503060305020303" pitchFamily="18" charset="0"/>
            </a:rPr>
            <a:t>CENTRAL TAX</a:t>
          </a:r>
        </a:p>
      </dgm:t>
    </dgm:pt>
    <dgm:pt modelId="{C40BFC79-157E-4006-A797-1426299C5AE2}" type="parTrans" cxnId="{FEBF9F27-CB2F-4D16-A207-0D4B2647663B}">
      <dgm:prSet/>
      <dgm:spPr/>
      <dgm:t>
        <a:bodyPr/>
        <a:lstStyle/>
        <a:p>
          <a:endParaRPr lang="en-US"/>
        </a:p>
      </dgm:t>
    </dgm:pt>
    <dgm:pt modelId="{CD9665F1-8FC0-4B18-A890-7CC3F023A070}" type="sibTrans" cxnId="{FEBF9F27-CB2F-4D16-A207-0D4B2647663B}">
      <dgm:prSet/>
      <dgm:spPr/>
      <dgm:t>
        <a:bodyPr/>
        <a:lstStyle/>
        <a:p>
          <a:endParaRPr lang="en-US"/>
        </a:p>
      </dgm:t>
    </dgm:pt>
    <dgm:pt modelId="{BB85D3E6-87C9-41E5-8C34-8E4A54C1757D}">
      <dgm:prSet phldrT="[Text]" custT="1"/>
      <dgm:spPr/>
      <dgm:t>
        <a:bodyPr/>
        <a:lstStyle/>
        <a:p>
          <a:r>
            <a:rPr lang="en-US" sz="1600" dirty="0">
              <a:latin typeface="Bell MT" panose="02020503060305020303" pitchFamily="18" charset="0"/>
            </a:rPr>
            <a:t>State/UT tax </a:t>
          </a:r>
        </a:p>
      </dgm:t>
    </dgm:pt>
    <dgm:pt modelId="{A1AB1335-776B-4715-9817-3B12D1087AB9}" type="parTrans" cxnId="{8CCFE402-46BD-4011-B0EE-B803BED9512E}">
      <dgm:prSet/>
      <dgm:spPr/>
      <dgm:t>
        <a:bodyPr/>
        <a:lstStyle/>
        <a:p>
          <a:endParaRPr lang="en-US"/>
        </a:p>
      </dgm:t>
    </dgm:pt>
    <dgm:pt modelId="{815E7B08-E63B-4534-8BF1-CAE7EEFC6682}" type="sibTrans" cxnId="{8CCFE402-46BD-4011-B0EE-B803BED9512E}">
      <dgm:prSet/>
      <dgm:spPr/>
      <dgm:t>
        <a:bodyPr/>
        <a:lstStyle/>
        <a:p>
          <a:endParaRPr lang="en-US"/>
        </a:p>
      </dgm:t>
    </dgm:pt>
    <dgm:pt modelId="{379542D5-DD9B-45DB-8810-16C556998151}">
      <dgm:prSet custT="1"/>
      <dgm:spPr/>
      <dgm:t>
        <a:bodyPr/>
        <a:lstStyle/>
        <a:p>
          <a:r>
            <a:rPr lang="en-US" sz="1400" dirty="0">
              <a:latin typeface="Bell MT" panose="02020503060305020303" pitchFamily="18" charset="0"/>
            </a:rPr>
            <a:t>Integrated</a:t>
          </a:r>
          <a:r>
            <a:rPr lang="en-US" sz="1600" dirty="0">
              <a:latin typeface="Bell MT" panose="02020503060305020303" pitchFamily="18" charset="0"/>
            </a:rPr>
            <a:t> tax </a:t>
          </a:r>
        </a:p>
      </dgm:t>
    </dgm:pt>
    <dgm:pt modelId="{24725615-8620-4866-A79A-D7151B43FA77}" type="parTrans" cxnId="{63877F26-5FFC-4B6A-B92B-31A479BA6B9D}">
      <dgm:prSet/>
      <dgm:spPr/>
      <dgm:t>
        <a:bodyPr/>
        <a:lstStyle/>
        <a:p>
          <a:endParaRPr lang="en-US"/>
        </a:p>
      </dgm:t>
    </dgm:pt>
    <dgm:pt modelId="{4100B70E-A2C7-4F7B-950F-6895D16A7E26}" type="sibTrans" cxnId="{63877F26-5FFC-4B6A-B92B-31A479BA6B9D}">
      <dgm:prSet/>
      <dgm:spPr/>
      <dgm:t>
        <a:bodyPr/>
        <a:lstStyle/>
        <a:p>
          <a:endParaRPr lang="en-US"/>
        </a:p>
      </dgm:t>
    </dgm:pt>
    <dgm:pt modelId="{0BCD0BA1-57C1-454D-9DC9-0A0BFE0CAC9F}">
      <dgm:prSet custT="1"/>
      <dgm:spPr/>
      <dgm:t>
        <a:bodyPr/>
        <a:lstStyle/>
        <a:p>
          <a:r>
            <a:rPr lang="en-US" sz="1200" dirty="0">
              <a:latin typeface="Bell MT" panose="02020503060305020303" pitchFamily="18" charset="0"/>
            </a:rPr>
            <a:t>Recipient of credit located in same state /UT as of ISD </a:t>
          </a:r>
        </a:p>
      </dgm:t>
    </dgm:pt>
    <dgm:pt modelId="{BCB4537C-0CCA-42BE-910E-86DFB40A4527}" type="parTrans" cxnId="{EF2CBA3D-E2D5-4075-A4AB-8F7DF532BF62}">
      <dgm:prSet/>
      <dgm:spPr/>
      <dgm:t>
        <a:bodyPr/>
        <a:lstStyle/>
        <a:p>
          <a:endParaRPr lang="en-US" sz="1100">
            <a:latin typeface="Bell MT" panose="02020503060305020303" pitchFamily="18" charset="0"/>
          </a:endParaRPr>
        </a:p>
      </dgm:t>
    </dgm:pt>
    <dgm:pt modelId="{68112AAE-A580-4019-883C-00B4A8F04997}" type="sibTrans" cxnId="{EF2CBA3D-E2D5-4075-A4AB-8F7DF532BF62}">
      <dgm:prSet/>
      <dgm:spPr/>
      <dgm:t>
        <a:bodyPr/>
        <a:lstStyle/>
        <a:p>
          <a:endParaRPr lang="en-US"/>
        </a:p>
      </dgm:t>
    </dgm:pt>
    <dgm:pt modelId="{71F084B3-7070-4D99-86A1-E8A8120A715B}">
      <dgm:prSet custT="1"/>
      <dgm:spPr/>
      <dgm:t>
        <a:bodyPr/>
        <a:lstStyle/>
        <a:p>
          <a:r>
            <a:rPr lang="en-US" sz="1600" dirty="0">
              <a:latin typeface="Bell MT" panose="02020503060305020303" pitchFamily="18" charset="0"/>
            </a:rPr>
            <a:t>Other state/UT </a:t>
          </a:r>
        </a:p>
      </dgm:t>
    </dgm:pt>
    <dgm:pt modelId="{B77EAA86-EF2E-4196-BD07-35380E9848B0}" type="parTrans" cxnId="{0399AF47-6EE8-407D-8FEA-204A71F18C53}">
      <dgm:prSet/>
      <dgm:spPr/>
      <dgm:t>
        <a:bodyPr/>
        <a:lstStyle/>
        <a:p>
          <a:endParaRPr lang="en-US" sz="1100">
            <a:latin typeface="Bell MT" panose="02020503060305020303" pitchFamily="18" charset="0"/>
          </a:endParaRPr>
        </a:p>
      </dgm:t>
    </dgm:pt>
    <dgm:pt modelId="{1B932926-3468-4B3C-936F-95D6F2F2837D}" type="sibTrans" cxnId="{0399AF47-6EE8-407D-8FEA-204A71F18C53}">
      <dgm:prSet/>
      <dgm:spPr/>
      <dgm:t>
        <a:bodyPr/>
        <a:lstStyle/>
        <a:p>
          <a:endParaRPr lang="en-US"/>
        </a:p>
      </dgm:t>
    </dgm:pt>
    <dgm:pt modelId="{79CB2778-1799-4466-ACF6-B14BEBBB023A}">
      <dgm:prSet custT="1"/>
      <dgm:spPr/>
      <dgm:t>
        <a:bodyPr/>
        <a:lstStyle/>
        <a:p>
          <a:r>
            <a:rPr lang="en-US" sz="1200" dirty="0">
              <a:latin typeface="Bell MT" panose="02020503060305020303" pitchFamily="18" charset="0"/>
            </a:rPr>
            <a:t>Recipient of credit located in same state /UT as of ISD </a:t>
          </a:r>
        </a:p>
      </dgm:t>
    </dgm:pt>
    <dgm:pt modelId="{F68BDE59-FF8C-499E-A7C2-61EF36C1234D}" type="parTrans" cxnId="{B4C7A728-E95D-4C7A-BF31-6B80F1F0B2C1}">
      <dgm:prSet/>
      <dgm:spPr/>
      <dgm:t>
        <a:bodyPr/>
        <a:lstStyle/>
        <a:p>
          <a:endParaRPr lang="en-US" sz="1100">
            <a:latin typeface="Bell MT" panose="02020503060305020303" pitchFamily="18" charset="0"/>
          </a:endParaRPr>
        </a:p>
      </dgm:t>
    </dgm:pt>
    <dgm:pt modelId="{4CE1400B-EE24-4F20-A401-F68D81A0D87D}" type="sibTrans" cxnId="{B4C7A728-E95D-4C7A-BF31-6B80F1F0B2C1}">
      <dgm:prSet/>
      <dgm:spPr/>
      <dgm:t>
        <a:bodyPr/>
        <a:lstStyle/>
        <a:p>
          <a:endParaRPr lang="en-US"/>
        </a:p>
      </dgm:t>
    </dgm:pt>
    <dgm:pt modelId="{0084C5A3-7134-4EE5-91E5-E9E58F260FD0}">
      <dgm:prSet custT="1"/>
      <dgm:spPr/>
      <dgm:t>
        <a:bodyPr/>
        <a:lstStyle/>
        <a:p>
          <a:r>
            <a:rPr lang="en-US" sz="1600" dirty="0">
              <a:latin typeface="Bell MT" panose="02020503060305020303" pitchFamily="18" charset="0"/>
            </a:rPr>
            <a:t>Other state/UT</a:t>
          </a:r>
        </a:p>
      </dgm:t>
    </dgm:pt>
    <dgm:pt modelId="{FA550BC3-D2E3-454B-B652-ADCC4F9523F1}" type="parTrans" cxnId="{4ACBCAB7-35F5-44DE-B44D-0A176F7C5780}">
      <dgm:prSet/>
      <dgm:spPr/>
      <dgm:t>
        <a:bodyPr/>
        <a:lstStyle/>
        <a:p>
          <a:endParaRPr lang="en-US" sz="1100">
            <a:latin typeface="Bell MT" panose="02020503060305020303" pitchFamily="18" charset="0"/>
          </a:endParaRPr>
        </a:p>
      </dgm:t>
    </dgm:pt>
    <dgm:pt modelId="{84BF85D3-6FA4-40DE-BF95-8483437DD0DF}" type="sibTrans" cxnId="{4ACBCAB7-35F5-44DE-B44D-0A176F7C5780}">
      <dgm:prSet/>
      <dgm:spPr/>
      <dgm:t>
        <a:bodyPr/>
        <a:lstStyle/>
        <a:p>
          <a:endParaRPr lang="en-US"/>
        </a:p>
      </dgm:t>
    </dgm:pt>
    <dgm:pt modelId="{583DB6AA-67F2-4875-AE2B-850A421D027D}">
      <dgm:prSet custT="1"/>
      <dgm:spPr/>
      <dgm:t>
        <a:bodyPr/>
        <a:lstStyle/>
        <a:p>
          <a:r>
            <a:rPr lang="en-US" sz="1600" dirty="0">
              <a:latin typeface="Bell MT" panose="02020503060305020303" pitchFamily="18" charset="0"/>
            </a:rPr>
            <a:t>IGST</a:t>
          </a:r>
        </a:p>
      </dgm:t>
    </dgm:pt>
    <dgm:pt modelId="{512CAE02-C2AF-45B3-8930-58EDE290D4E7}" type="parTrans" cxnId="{E003739F-D2CB-46A6-A32D-CFBBD8E1CC22}">
      <dgm:prSet/>
      <dgm:spPr/>
      <dgm:t>
        <a:bodyPr/>
        <a:lstStyle/>
        <a:p>
          <a:endParaRPr lang="en-US" sz="1100">
            <a:latin typeface="Bell MT" panose="02020503060305020303" pitchFamily="18" charset="0"/>
          </a:endParaRPr>
        </a:p>
      </dgm:t>
    </dgm:pt>
    <dgm:pt modelId="{87676B1A-25C3-4923-8E22-5C88E6555961}" type="sibTrans" cxnId="{E003739F-D2CB-46A6-A32D-CFBBD8E1CC22}">
      <dgm:prSet/>
      <dgm:spPr/>
      <dgm:t>
        <a:bodyPr/>
        <a:lstStyle/>
        <a:p>
          <a:endParaRPr lang="en-US"/>
        </a:p>
      </dgm:t>
    </dgm:pt>
    <dgm:pt modelId="{97CE92A3-8D25-478D-8D89-C323A2363F10}">
      <dgm:prSet custT="1"/>
      <dgm:spPr/>
      <dgm:t>
        <a:bodyPr/>
        <a:lstStyle/>
        <a:p>
          <a:r>
            <a:rPr lang="en-US" sz="1600" dirty="0"/>
            <a:t>CGST</a:t>
          </a:r>
        </a:p>
      </dgm:t>
    </dgm:pt>
    <dgm:pt modelId="{A83BFD58-1A80-4432-A4DF-45A7E4E4139A}" type="parTrans" cxnId="{F2EBC65F-CAEF-4B18-A99F-F580362CA538}">
      <dgm:prSet/>
      <dgm:spPr/>
      <dgm:t>
        <a:bodyPr/>
        <a:lstStyle/>
        <a:p>
          <a:endParaRPr lang="en-US"/>
        </a:p>
      </dgm:t>
    </dgm:pt>
    <dgm:pt modelId="{D57AA995-AD4E-426A-BE8E-39A63037C188}" type="sibTrans" cxnId="{F2EBC65F-CAEF-4B18-A99F-F580362CA538}">
      <dgm:prSet/>
      <dgm:spPr/>
      <dgm:t>
        <a:bodyPr/>
        <a:lstStyle/>
        <a:p>
          <a:endParaRPr lang="en-US"/>
        </a:p>
      </dgm:t>
    </dgm:pt>
    <dgm:pt modelId="{68D5E7F8-BA30-4322-BD5C-10BAEB80FAF6}">
      <dgm:prSet custT="1"/>
      <dgm:spPr/>
      <dgm:t>
        <a:bodyPr/>
        <a:lstStyle/>
        <a:p>
          <a:r>
            <a:rPr lang="en-US" sz="1600" dirty="0"/>
            <a:t>IGST</a:t>
          </a:r>
        </a:p>
      </dgm:t>
    </dgm:pt>
    <dgm:pt modelId="{A7020BF7-B4D6-47C0-AE75-537241927966}" type="parTrans" cxnId="{4A4CC103-024C-463E-8CA3-46CC266AD1D7}">
      <dgm:prSet/>
      <dgm:spPr/>
      <dgm:t>
        <a:bodyPr/>
        <a:lstStyle/>
        <a:p>
          <a:endParaRPr lang="en-US"/>
        </a:p>
      </dgm:t>
    </dgm:pt>
    <dgm:pt modelId="{55D18EA3-7B2C-4505-95C0-A2E05E2CAC03}" type="sibTrans" cxnId="{4A4CC103-024C-463E-8CA3-46CC266AD1D7}">
      <dgm:prSet/>
      <dgm:spPr/>
      <dgm:t>
        <a:bodyPr/>
        <a:lstStyle/>
        <a:p>
          <a:endParaRPr lang="en-US"/>
        </a:p>
      </dgm:t>
    </dgm:pt>
    <dgm:pt modelId="{7EC4AF63-4522-41C3-BB82-883285DAC074}">
      <dgm:prSet custT="1"/>
      <dgm:spPr/>
      <dgm:t>
        <a:bodyPr/>
        <a:lstStyle/>
        <a:p>
          <a:r>
            <a:rPr lang="en-US" sz="1600" dirty="0"/>
            <a:t>S/UT GST</a:t>
          </a:r>
        </a:p>
      </dgm:t>
    </dgm:pt>
    <dgm:pt modelId="{142464A4-A83E-4574-B843-8E00D4BED1CF}" type="parTrans" cxnId="{71BD8BAE-1524-4541-A57A-3C46E54A48A1}">
      <dgm:prSet/>
      <dgm:spPr/>
      <dgm:t>
        <a:bodyPr/>
        <a:lstStyle/>
        <a:p>
          <a:endParaRPr lang="en-US"/>
        </a:p>
      </dgm:t>
    </dgm:pt>
    <dgm:pt modelId="{132B975F-A78F-44DA-B045-EA6379954CF3}" type="sibTrans" cxnId="{71BD8BAE-1524-4541-A57A-3C46E54A48A1}">
      <dgm:prSet/>
      <dgm:spPr/>
      <dgm:t>
        <a:bodyPr/>
        <a:lstStyle/>
        <a:p>
          <a:endParaRPr lang="en-US"/>
        </a:p>
      </dgm:t>
    </dgm:pt>
    <dgm:pt modelId="{A425930F-E48C-42E4-BFDF-3BA469ED75EC}">
      <dgm:prSet custT="1"/>
      <dgm:spPr/>
      <dgm:t>
        <a:bodyPr/>
        <a:lstStyle/>
        <a:p>
          <a:r>
            <a:rPr lang="en-US" sz="1600" dirty="0"/>
            <a:t>IGST</a:t>
          </a:r>
        </a:p>
      </dgm:t>
    </dgm:pt>
    <dgm:pt modelId="{B333AFD0-15D2-495F-AFCC-C1294AD7669C}" type="parTrans" cxnId="{4E647E01-1B6B-49A5-A08B-47606918AB8D}">
      <dgm:prSet/>
      <dgm:spPr/>
      <dgm:t>
        <a:bodyPr/>
        <a:lstStyle/>
        <a:p>
          <a:endParaRPr lang="en-US"/>
        </a:p>
      </dgm:t>
    </dgm:pt>
    <dgm:pt modelId="{387D8256-DF21-4C58-9E08-933ED4C61E27}" type="sibTrans" cxnId="{4E647E01-1B6B-49A5-A08B-47606918AB8D}">
      <dgm:prSet/>
      <dgm:spPr/>
      <dgm:t>
        <a:bodyPr/>
        <a:lstStyle/>
        <a:p>
          <a:endParaRPr lang="en-US"/>
        </a:p>
      </dgm:t>
    </dgm:pt>
    <dgm:pt modelId="{E5871DF7-E714-41A3-880C-A3ADF7CF545E}" type="pres">
      <dgm:prSet presAssocID="{6EACC58F-625A-45F2-9483-79F4DAD8C336}" presName="hierChild1" presStyleCnt="0">
        <dgm:presLayoutVars>
          <dgm:chPref val="1"/>
          <dgm:dir/>
          <dgm:animOne val="branch"/>
          <dgm:animLvl val="lvl"/>
          <dgm:resizeHandles/>
        </dgm:presLayoutVars>
      </dgm:prSet>
      <dgm:spPr/>
    </dgm:pt>
    <dgm:pt modelId="{FC9D44CC-12DF-4FD1-B177-079002C4B425}" type="pres">
      <dgm:prSet presAssocID="{06767B0C-4741-455C-8A33-881E7239A6F7}" presName="hierRoot1" presStyleCnt="0"/>
      <dgm:spPr/>
    </dgm:pt>
    <dgm:pt modelId="{35757DF5-A462-4C0E-957B-7FC7BF5CA0DA}" type="pres">
      <dgm:prSet presAssocID="{06767B0C-4741-455C-8A33-881E7239A6F7}" presName="composite" presStyleCnt="0"/>
      <dgm:spPr/>
    </dgm:pt>
    <dgm:pt modelId="{7975324D-61C5-49E1-A850-D592EBF8E400}" type="pres">
      <dgm:prSet presAssocID="{06767B0C-4741-455C-8A33-881E7239A6F7}" presName="background" presStyleLbl="node0" presStyleIdx="0" presStyleCnt="3"/>
      <dgm:spPr/>
    </dgm:pt>
    <dgm:pt modelId="{6F2ADDD9-6C32-4911-B6F7-45C0DB2627D5}" type="pres">
      <dgm:prSet presAssocID="{06767B0C-4741-455C-8A33-881E7239A6F7}" presName="text" presStyleLbl="fgAcc0" presStyleIdx="0" presStyleCnt="3" custLinFactY="-39373" custLinFactNeighborX="-6571" custLinFactNeighborY="-100000">
        <dgm:presLayoutVars>
          <dgm:chPref val="3"/>
        </dgm:presLayoutVars>
      </dgm:prSet>
      <dgm:spPr/>
    </dgm:pt>
    <dgm:pt modelId="{C3A70053-F272-45EB-AE99-54E7AE0BAF69}" type="pres">
      <dgm:prSet presAssocID="{06767B0C-4741-455C-8A33-881E7239A6F7}" presName="hierChild2" presStyleCnt="0"/>
      <dgm:spPr/>
    </dgm:pt>
    <dgm:pt modelId="{457897A9-FE6A-4B6F-A96D-7FF3620E8895}" type="pres">
      <dgm:prSet presAssocID="{BCB4537C-0CCA-42BE-910E-86DFB40A4527}" presName="Name10" presStyleLbl="parChTrans1D2" presStyleIdx="0" presStyleCnt="5"/>
      <dgm:spPr/>
    </dgm:pt>
    <dgm:pt modelId="{DD834176-09C5-455B-8AFD-DF1A5234C779}" type="pres">
      <dgm:prSet presAssocID="{0BCD0BA1-57C1-454D-9DC9-0A0BFE0CAC9F}" presName="hierRoot2" presStyleCnt="0"/>
      <dgm:spPr/>
    </dgm:pt>
    <dgm:pt modelId="{58B29D37-33CD-4C75-99AE-F4F77C5BEBD4}" type="pres">
      <dgm:prSet presAssocID="{0BCD0BA1-57C1-454D-9DC9-0A0BFE0CAC9F}" presName="composite2" presStyleCnt="0"/>
      <dgm:spPr/>
    </dgm:pt>
    <dgm:pt modelId="{7A4AF206-DD56-4FA4-8F3D-AA40D7DAFFB6}" type="pres">
      <dgm:prSet presAssocID="{0BCD0BA1-57C1-454D-9DC9-0A0BFE0CAC9F}" presName="background2" presStyleLbl="node2" presStyleIdx="0" presStyleCnt="5"/>
      <dgm:spPr/>
    </dgm:pt>
    <dgm:pt modelId="{1C91A048-2B76-4B96-A032-984E9AC37B95}" type="pres">
      <dgm:prSet presAssocID="{0BCD0BA1-57C1-454D-9DC9-0A0BFE0CAC9F}" presName="text2" presStyleLbl="fgAcc2" presStyleIdx="0" presStyleCnt="5">
        <dgm:presLayoutVars>
          <dgm:chPref val="3"/>
        </dgm:presLayoutVars>
      </dgm:prSet>
      <dgm:spPr/>
    </dgm:pt>
    <dgm:pt modelId="{FB0AA7E9-D11A-4FAB-9DD7-C21E5F94F1C0}" type="pres">
      <dgm:prSet presAssocID="{0BCD0BA1-57C1-454D-9DC9-0A0BFE0CAC9F}" presName="hierChild3" presStyleCnt="0"/>
      <dgm:spPr/>
    </dgm:pt>
    <dgm:pt modelId="{CD5DACF5-925E-4B6C-82F2-9680E936C220}" type="pres">
      <dgm:prSet presAssocID="{A83BFD58-1A80-4432-A4DF-45A7E4E4139A}" presName="Name17" presStyleLbl="parChTrans1D3" presStyleIdx="0" presStyleCnt="4"/>
      <dgm:spPr/>
    </dgm:pt>
    <dgm:pt modelId="{EEA458DF-22A0-4EA6-B5F8-23ED291B31C4}" type="pres">
      <dgm:prSet presAssocID="{97CE92A3-8D25-478D-8D89-C323A2363F10}" presName="hierRoot3" presStyleCnt="0"/>
      <dgm:spPr/>
    </dgm:pt>
    <dgm:pt modelId="{C3DE5C47-3447-45E5-A9D4-25EA2043139F}" type="pres">
      <dgm:prSet presAssocID="{97CE92A3-8D25-478D-8D89-C323A2363F10}" presName="composite3" presStyleCnt="0"/>
      <dgm:spPr/>
    </dgm:pt>
    <dgm:pt modelId="{4A0ECF2B-5FF2-4DC3-ABD9-00D0FD01BB68}" type="pres">
      <dgm:prSet presAssocID="{97CE92A3-8D25-478D-8D89-C323A2363F10}" presName="background3" presStyleLbl="node3" presStyleIdx="0" presStyleCnt="4"/>
      <dgm:spPr/>
    </dgm:pt>
    <dgm:pt modelId="{802AE172-61E5-4FDE-9453-ECFF9BAAD54B}" type="pres">
      <dgm:prSet presAssocID="{97CE92A3-8D25-478D-8D89-C323A2363F10}" presName="text3" presStyleLbl="fgAcc3" presStyleIdx="0" presStyleCnt="4">
        <dgm:presLayoutVars>
          <dgm:chPref val="3"/>
        </dgm:presLayoutVars>
      </dgm:prSet>
      <dgm:spPr/>
    </dgm:pt>
    <dgm:pt modelId="{F2549701-92D0-4293-8565-0642309BE5CD}" type="pres">
      <dgm:prSet presAssocID="{97CE92A3-8D25-478D-8D89-C323A2363F10}" presName="hierChild4" presStyleCnt="0"/>
      <dgm:spPr/>
    </dgm:pt>
    <dgm:pt modelId="{EB2EC45B-0A49-4DA3-B814-45E1D62CEDF3}" type="pres">
      <dgm:prSet presAssocID="{B77EAA86-EF2E-4196-BD07-35380E9848B0}" presName="Name10" presStyleLbl="parChTrans1D2" presStyleIdx="1" presStyleCnt="5"/>
      <dgm:spPr/>
    </dgm:pt>
    <dgm:pt modelId="{1FE4534C-3E2C-454C-8022-E436A71AD28C}" type="pres">
      <dgm:prSet presAssocID="{71F084B3-7070-4D99-86A1-E8A8120A715B}" presName="hierRoot2" presStyleCnt="0"/>
      <dgm:spPr/>
    </dgm:pt>
    <dgm:pt modelId="{F5900C8E-49EF-4CA6-83AF-EC84C6453E61}" type="pres">
      <dgm:prSet presAssocID="{71F084B3-7070-4D99-86A1-E8A8120A715B}" presName="composite2" presStyleCnt="0"/>
      <dgm:spPr/>
    </dgm:pt>
    <dgm:pt modelId="{EDCB11D5-606E-45E7-B0FC-D1E3D504ABB1}" type="pres">
      <dgm:prSet presAssocID="{71F084B3-7070-4D99-86A1-E8A8120A715B}" presName="background2" presStyleLbl="node2" presStyleIdx="1" presStyleCnt="5"/>
      <dgm:spPr/>
    </dgm:pt>
    <dgm:pt modelId="{8A01B98B-658E-4B0F-BA8A-A49AD5E102AA}" type="pres">
      <dgm:prSet presAssocID="{71F084B3-7070-4D99-86A1-E8A8120A715B}" presName="text2" presStyleLbl="fgAcc2" presStyleIdx="1" presStyleCnt="5">
        <dgm:presLayoutVars>
          <dgm:chPref val="3"/>
        </dgm:presLayoutVars>
      </dgm:prSet>
      <dgm:spPr/>
    </dgm:pt>
    <dgm:pt modelId="{28EC9558-933B-45A3-A8C8-0B4F7521D26B}" type="pres">
      <dgm:prSet presAssocID="{71F084B3-7070-4D99-86A1-E8A8120A715B}" presName="hierChild3" presStyleCnt="0"/>
      <dgm:spPr/>
    </dgm:pt>
    <dgm:pt modelId="{FDDD7284-0C40-49E4-8892-C2765E7E1C87}" type="pres">
      <dgm:prSet presAssocID="{A7020BF7-B4D6-47C0-AE75-537241927966}" presName="Name17" presStyleLbl="parChTrans1D3" presStyleIdx="1" presStyleCnt="4"/>
      <dgm:spPr/>
    </dgm:pt>
    <dgm:pt modelId="{BCA2461B-A4FA-4724-BE09-498F311A1ECE}" type="pres">
      <dgm:prSet presAssocID="{68D5E7F8-BA30-4322-BD5C-10BAEB80FAF6}" presName="hierRoot3" presStyleCnt="0"/>
      <dgm:spPr/>
    </dgm:pt>
    <dgm:pt modelId="{DF463ABA-CB2B-4697-8365-D75AD8D7DE8D}" type="pres">
      <dgm:prSet presAssocID="{68D5E7F8-BA30-4322-BD5C-10BAEB80FAF6}" presName="composite3" presStyleCnt="0"/>
      <dgm:spPr/>
    </dgm:pt>
    <dgm:pt modelId="{05ADCB44-9680-45FD-A0F9-64F05DB35B72}" type="pres">
      <dgm:prSet presAssocID="{68D5E7F8-BA30-4322-BD5C-10BAEB80FAF6}" presName="background3" presStyleLbl="node3" presStyleIdx="1" presStyleCnt="4"/>
      <dgm:spPr/>
    </dgm:pt>
    <dgm:pt modelId="{E41C1924-E22A-4570-A556-52F125C06E18}" type="pres">
      <dgm:prSet presAssocID="{68D5E7F8-BA30-4322-BD5C-10BAEB80FAF6}" presName="text3" presStyleLbl="fgAcc3" presStyleIdx="1" presStyleCnt="4">
        <dgm:presLayoutVars>
          <dgm:chPref val="3"/>
        </dgm:presLayoutVars>
      </dgm:prSet>
      <dgm:spPr/>
    </dgm:pt>
    <dgm:pt modelId="{27584A43-D0EB-43FB-B3FE-715149885E95}" type="pres">
      <dgm:prSet presAssocID="{68D5E7F8-BA30-4322-BD5C-10BAEB80FAF6}" presName="hierChild4" presStyleCnt="0"/>
      <dgm:spPr/>
    </dgm:pt>
    <dgm:pt modelId="{3130E60F-A5B5-43D1-BDAB-75CA8B19DED1}" type="pres">
      <dgm:prSet presAssocID="{BB85D3E6-87C9-41E5-8C34-8E4A54C1757D}" presName="hierRoot1" presStyleCnt="0"/>
      <dgm:spPr/>
    </dgm:pt>
    <dgm:pt modelId="{2E0E10A8-E9A9-4BBE-BE99-34B1B3807C3E}" type="pres">
      <dgm:prSet presAssocID="{BB85D3E6-87C9-41E5-8C34-8E4A54C1757D}" presName="composite" presStyleCnt="0"/>
      <dgm:spPr/>
    </dgm:pt>
    <dgm:pt modelId="{849C9BB2-BBD0-4F92-A0D4-D405CB0A89F1}" type="pres">
      <dgm:prSet presAssocID="{BB85D3E6-87C9-41E5-8C34-8E4A54C1757D}" presName="background" presStyleLbl="node0" presStyleIdx="1" presStyleCnt="3"/>
      <dgm:spPr/>
    </dgm:pt>
    <dgm:pt modelId="{02499739-06D8-454F-95B3-D55F68406B1D}" type="pres">
      <dgm:prSet presAssocID="{BB85D3E6-87C9-41E5-8C34-8E4A54C1757D}" presName="text" presStyleLbl="fgAcc0" presStyleIdx="1" presStyleCnt="3" custLinFactY="-36850" custLinFactNeighborX="-27220" custLinFactNeighborY="-100000">
        <dgm:presLayoutVars>
          <dgm:chPref val="3"/>
        </dgm:presLayoutVars>
      </dgm:prSet>
      <dgm:spPr/>
    </dgm:pt>
    <dgm:pt modelId="{E0F7E148-45EF-4EE8-A1D3-C7949ED20EF6}" type="pres">
      <dgm:prSet presAssocID="{BB85D3E6-87C9-41E5-8C34-8E4A54C1757D}" presName="hierChild2" presStyleCnt="0"/>
      <dgm:spPr/>
    </dgm:pt>
    <dgm:pt modelId="{8545D370-FFF7-4492-9C33-FDF2F4210072}" type="pres">
      <dgm:prSet presAssocID="{F68BDE59-FF8C-499E-A7C2-61EF36C1234D}" presName="Name10" presStyleLbl="parChTrans1D2" presStyleIdx="2" presStyleCnt="5"/>
      <dgm:spPr/>
    </dgm:pt>
    <dgm:pt modelId="{E30627DC-6514-4315-A047-59EDE678F827}" type="pres">
      <dgm:prSet presAssocID="{79CB2778-1799-4466-ACF6-B14BEBBB023A}" presName="hierRoot2" presStyleCnt="0"/>
      <dgm:spPr/>
    </dgm:pt>
    <dgm:pt modelId="{702A4DCD-4EBB-444A-A1CF-F4E1F43B0BF4}" type="pres">
      <dgm:prSet presAssocID="{79CB2778-1799-4466-ACF6-B14BEBBB023A}" presName="composite2" presStyleCnt="0"/>
      <dgm:spPr/>
    </dgm:pt>
    <dgm:pt modelId="{19D4B8F4-7C1C-4EBC-9800-262A2ADB6185}" type="pres">
      <dgm:prSet presAssocID="{79CB2778-1799-4466-ACF6-B14BEBBB023A}" presName="background2" presStyleLbl="node2" presStyleIdx="2" presStyleCnt="5"/>
      <dgm:spPr/>
    </dgm:pt>
    <dgm:pt modelId="{65B9A217-E0F9-418C-83B0-E438F45F257A}" type="pres">
      <dgm:prSet presAssocID="{79CB2778-1799-4466-ACF6-B14BEBBB023A}" presName="text2" presStyleLbl="fgAcc2" presStyleIdx="2" presStyleCnt="5" custLinFactNeighborX="1979" custLinFactNeighborY="-19463">
        <dgm:presLayoutVars>
          <dgm:chPref val="3"/>
        </dgm:presLayoutVars>
      </dgm:prSet>
      <dgm:spPr/>
    </dgm:pt>
    <dgm:pt modelId="{F3136DCA-51C0-4AF7-B154-C60F63CBE942}" type="pres">
      <dgm:prSet presAssocID="{79CB2778-1799-4466-ACF6-B14BEBBB023A}" presName="hierChild3" presStyleCnt="0"/>
      <dgm:spPr/>
    </dgm:pt>
    <dgm:pt modelId="{54D7D2DC-69B9-4855-A161-8EC046095101}" type="pres">
      <dgm:prSet presAssocID="{142464A4-A83E-4574-B843-8E00D4BED1CF}" presName="Name17" presStyleLbl="parChTrans1D3" presStyleIdx="2" presStyleCnt="4"/>
      <dgm:spPr/>
    </dgm:pt>
    <dgm:pt modelId="{FCEBFEF0-3956-4B35-8388-7956CAA960D2}" type="pres">
      <dgm:prSet presAssocID="{7EC4AF63-4522-41C3-BB82-883285DAC074}" presName="hierRoot3" presStyleCnt="0"/>
      <dgm:spPr/>
    </dgm:pt>
    <dgm:pt modelId="{03E16AE1-5A15-46DB-A65A-D427E9BDF6D9}" type="pres">
      <dgm:prSet presAssocID="{7EC4AF63-4522-41C3-BB82-883285DAC074}" presName="composite3" presStyleCnt="0"/>
      <dgm:spPr/>
    </dgm:pt>
    <dgm:pt modelId="{2C9A1CB4-1D0E-4BD2-B9AE-8507E4FA71DB}" type="pres">
      <dgm:prSet presAssocID="{7EC4AF63-4522-41C3-BB82-883285DAC074}" presName="background3" presStyleLbl="node3" presStyleIdx="2" presStyleCnt="4"/>
      <dgm:spPr/>
    </dgm:pt>
    <dgm:pt modelId="{EC2DDB95-854A-47DC-8A93-9215C3A48D34}" type="pres">
      <dgm:prSet presAssocID="{7EC4AF63-4522-41C3-BB82-883285DAC074}" presName="text3" presStyleLbl="fgAcc3" presStyleIdx="2" presStyleCnt="4" custLinFactNeighborX="8169" custLinFactNeighborY="12339">
        <dgm:presLayoutVars>
          <dgm:chPref val="3"/>
        </dgm:presLayoutVars>
      </dgm:prSet>
      <dgm:spPr/>
    </dgm:pt>
    <dgm:pt modelId="{600A7EAE-08FE-4486-984F-99668C3F31C8}" type="pres">
      <dgm:prSet presAssocID="{7EC4AF63-4522-41C3-BB82-883285DAC074}" presName="hierChild4" presStyleCnt="0"/>
      <dgm:spPr/>
    </dgm:pt>
    <dgm:pt modelId="{5D0DAFFF-1951-48C3-B947-8FED2485DE74}" type="pres">
      <dgm:prSet presAssocID="{FA550BC3-D2E3-454B-B652-ADCC4F9523F1}" presName="Name10" presStyleLbl="parChTrans1D2" presStyleIdx="3" presStyleCnt="5"/>
      <dgm:spPr/>
    </dgm:pt>
    <dgm:pt modelId="{1D33CD21-A882-49AB-81A1-FA4C166495A8}" type="pres">
      <dgm:prSet presAssocID="{0084C5A3-7134-4EE5-91E5-E9E58F260FD0}" presName="hierRoot2" presStyleCnt="0"/>
      <dgm:spPr/>
    </dgm:pt>
    <dgm:pt modelId="{52403B2B-C682-4017-B52A-AE10A4C1A764}" type="pres">
      <dgm:prSet presAssocID="{0084C5A3-7134-4EE5-91E5-E9E58F260FD0}" presName="composite2" presStyleCnt="0"/>
      <dgm:spPr/>
    </dgm:pt>
    <dgm:pt modelId="{EB1C17F7-506B-476E-95BE-076197898962}" type="pres">
      <dgm:prSet presAssocID="{0084C5A3-7134-4EE5-91E5-E9E58F260FD0}" presName="background2" presStyleLbl="node2" presStyleIdx="3" presStyleCnt="5"/>
      <dgm:spPr/>
    </dgm:pt>
    <dgm:pt modelId="{37BE19A3-4FCE-4F53-B168-9DE2278CF805}" type="pres">
      <dgm:prSet presAssocID="{0084C5A3-7134-4EE5-91E5-E9E58F260FD0}" presName="text2" presStyleLbl="fgAcc2" presStyleIdx="3" presStyleCnt="5" custLinFactNeighborY="-19463">
        <dgm:presLayoutVars>
          <dgm:chPref val="3"/>
        </dgm:presLayoutVars>
      </dgm:prSet>
      <dgm:spPr/>
    </dgm:pt>
    <dgm:pt modelId="{CC063278-A061-4A29-9B58-01F46880E78D}" type="pres">
      <dgm:prSet presAssocID="{0084C5A3-7134-4EE5-91E5-E9E58F260FD0}" presName="hierChild3" presStyleCnt="0"/>
      <dgm:spPr/>
    </dgm:pt>
    <dgm:pt modelId="{BE1F4C53-6BF1-4A77-894F-FA6C0D065361}" type="pres">
      <dgm:prSet presAssocID="{B333AFD0-15D2-495F-AFCC-C1294AD7669C}" presName="Name17" presStyleLbl="parChTrans1D3" presStyleIdx="3" presStyleCnt="4"/>
      <dgm:spPr/>
    </dgm:pt>
    <dgm:pt modelId="{56CB4DD6-2965-4A87-A92D-1A73513B2FF4}" type="pres">
      <dgm:prSet presAssocID="{A425930F-E48C-42E4-BFDF-3BA469ED75EC}" presName="hierRoot3" presStyleCnt="0"/>
      <dgm:spPr/>
    </dgm:pt>
    <dgm:pt modelId="{8038EC9E-9020-45E9-B45A-7F252BF7E1A7}" type="pres">
      <dgm:prSet presAssocID="{A425930F-E48C-42E4-BFDF-3BA469ED75EC}" presName="composite3" presStyleCnt="0"/>
      <dgm:spPr/>
    </dgm:pt>
    <dgm:pt modelId="{D283C092-75A7-4F94-847E-0F97A2D5A675}" type="pres">
      <dgm:prSet presAssocID="{A425930F-E48C-42E4-BFDF-3BA469ED75EC}" presName="background3" presStyleLbl="node3" presStyleIdx="3" presStyleCnt="4"/>
      <dgm:spPr/>
    </dgm:pt>
    <dgm:pt modelId="{5CBC8DCF-315C-4CCA-ADCD-E548E2283FF6}" type="pres">
      <dgm:prSet presAssocID="{A425930F-E48C-42E4-BFDF-3BA469ED75EC}" presName="text3" presStyleLbl="fgAcc3" presStyleIdx="3" presStyleCnt="4" custLinFactNeighborX="3553">
        <dgm:presLayoutVars>
          <dgm:chPref val="3"/>
        </dgm:presLayoutVars>
      </dgm:prSet>
      <dgm:spPr/>
    </dgm:pt>
    <dgm:pt modelId="{A61C87C8-F339-4474-8EF6-D58A9C893628}" type="pres">
      <dgm:prSet presAssocID="{A425930F-E48C-42E4-BFDF-3BA469ED75EC}" presName="hierChild4" presStyleCnt="0"/>
      <dgm:spPr/>
    </dgm:pt>
    <dgm:pt modelId="{B86BE623-B76D-4CD1-9A9B-90714B84B7AA}" type="pres">
      <dgm:prSet presAssocID="{379542D5-DD9B-45DB-8810-16C556998151}" presName="hierRoot1" presStyleCnt="0"/>
      <dgm:spPr/>
    </dgm:pt>
    <dgm:pt modelId="{6F38B059-C9EB-4871-9F5F-A3D80FF28757}" type="pres">
      <dgm:prSet presAssocID="{379542D5-DD9B-45DB-8810-16C556998151}" presName="composite" presStyleCnt="0"/>
      <dgm:spPr/>
    </dgm:pt>
    <dgm:pt modelId="{FFAC3E9C-612F-48E9-B890-3B8707EDC580}" type="pres">
      <dgm:prSet presAssocID="{379542D5-DD9B-45DB-8810-16C556998151}" presName="background" presStyleLbl="node0" presStyleIdx="2" presStyleCnt="3"/>
      <dgm:spPr/>
    </dgm:pt>
    <dgm:pt modelId="{0F5D9B22-AD58-46F9-BC68-8461CDAAF518}" type="pres">
      <dgm:prSet presAssocID="{379542D5-DD9B-45DB-8810-16C556998151}" presName="text" presStyleLbl="fgAcc0" presStyleIdx="2" presStyleCnt="3" custLinFactY="-32184" custLinFactNeighborX="205" custLinFactNeighborY="-100000">
        <dgm:presLayoutVars>
          <dgm:chPref val="3"/>
        </dgm:presLayoutVars>
      </dgm:prSet>
      <dgm:spPr/>
    </dgm:pt>
    <dgm:pt modelId="{197B4D5D-550C-4CAB-BD96-A8B65B4EDE4C}" type="pres">
      <dgm:prSet presAssocID="{379542D5-DD9B-45DB-8810-16C556998151}" presName="hierChild2" presStyleCnt="0"/>
      <dgm:spPr/>
    </dgm:pt>
    <dgm:pt modelId="{CCA5A116-7CDC-4DAC-B3F1-9B0AE6305912}" type="pres">
      <dgm:prSet presAssocID="{512CAE02-C2AF-45B3-8930-58EDE290D4E7}" presName="Name10" presStyleLbl="parChTrans1D2" presStyleIdx="4" presStyleCnt="5"/>
      <dgm:spPr/>
    </dgm:pt>
    <dgm:pt modelId="{92422129-A570-4667-A24F-86CAB88C6A3F}" type="pres">
      <dgm:prSet presAssocID="{583DB6AA-67F2-4875-AE2B-850A421D027D}" presName="hierRoot2" presStyleCnt="0"/>
      <dgm:spPr/>
    </dgm:pt>
    <dgm:pt modelId="{A3BE370E-698B-41F3-BF5B-466A82ADA6BF}" type="pres">
      <dgm:prSet presAssocID="{583DB6AA-67F2-4875-AE2B-850A421D027D}" presName="composite2" presStyleCnt="0"/>
      <dgm:spPr/>
    </dgm:pt>
    <dgm:pt modelId="{E479837D-DF30-43B2-8F2E-73E8BB7F9978}" type="pres">
      <dgm:prSet presAssocID="{583DB6AA-67F2-4875-AE2B-850A421D027D}" presName="background2" presStyleLbl="node2" presStyleIdx="4" presStyleCnt="5"/>
      <dgm:spPr/>
    </dgm:pt>
    <dgm:pt modelId="{537B4A48-4CAA-404F-882F-F21009CB9807}" type="pres">
      <dgm:prSet presAssocID="{583DB6AA-67F2-4875-AE2B-850A421D027D}" presName="text2" presStyleLbl="fgAcc2" presStyleIdx="4" presStyleCnt="5" custLinFactNeighborY="-65329">
        <dgm:presLayoutVars>
          <dgm:chPref val="3"/>
        </dgm:presLayoutVars>
      </dgm:prSet>
      <dgm:spPr/>
    </dgm:pt>
    <dgm:pt modelId="{C4A131BE-5873-4710-890A-A066A7E50DFF}" type="pres">
      <dgm:prSet presAssocID="{583DB6AA-67F2-4875-AE2B-850A421D027D}" presName="hierChild3" presStyleCnt="0"/>
      <dgm:spPr/>
    </dgm:pt>
  </dgm:ptLst>
  <dgm:cxnLst>
    <dgm:cxn modelId="{4E647E01-1B6B-49A5-A08B-47606918AB8D}" srcId="{0084C5A3-7134-4EE5-91E5-E9E58F260FD0}" destId="{A425930F-E48C-42E4-BFDF-3BA469ED75EC}" srcOrd="0" destOrd="0" parTransId="{B333AFD0-15D2-495F-AFCC-C1294AD7669C}" sibTransId="{387D8256-DF21-4C58-9E08-933ED4C61E27}"/>
    <dgm:cxn modelId="{8CCFE402-46BD-4011-B0EE-B803BED9512E}" srcId="{6EACC58F-625A-45F2-9483-79F4DAD8C336}" destId="{BB85D3E6-87C9-41E5-8C34-8E4A54C1757D}" srcOrd="1" destOrd="0" parTransId="{A1AB1335-776B-4715-9817-3B12D1087AB9}" sibTransId="{815E7B08-E63B-4534-8BF1-CAE7EEFC6682}"/>
    <dgm:cxn modelId="{4A4CC103-024C-463E-8CA3-46CC266AD1D7}" srcId="{71F084B3-7070-4D99-86A1-E8A8120A715B}" destId="{68D5E7F8-BA30-4322-BD5C-10BAEB80FAF6}" srcOrd="0" destOrd="0" parTransId="{A7020BF7-B4D6-47C0-AE75-537241927966}" sibTransId="{55D18EA3-7B2C-4505-95C0-A2E05E2CAC03}"/>
    <dgm:cxn modelId="{963CB505-F545-40C9-B882-74DBEB48B461}" type="presOf" srcId="{B77EAA86-EF2E-4196-BD07-35380E9848B0}" destId="{EB2EC45B-0A49-4DA3-B814-45E1D62CEDF3}" srcOrd="0" destOrd="0" presId="urn:microsoft.com/office/officeart/2005/8/layout/hierarchy1"/>
    <dgm:cxn modelId="{34DE9806-FB0A-4E58-9E22-330A0C3152F2}" type="presOf" srcId="{0BCD0BA1-57C1-454D-9DC9-0A0BFE0CAC9F}" destId="{1C91A048-2B76-4B96-A032-984E9AC37B95}" srcOrd="0" destOrd="0" presId="urn:microsoft.com/office/officeart/2005/8/layout/hierarchy1"/>
    <dgm:cxn modelId="{ED669F06-498A-4996-86C6-114741F7382D}" type="presOf" srcId="{68D5E7F8-BA30-4322-BD5C-10BAEB80FAF6}" destId="{E41C1924-E22A-4570-A556-52F125C06E18}" srcOrd="0" destOrd="0" presId="urn:microsoft.com/office/officeart/2005/8/layout/hierarchy1"/>
    <dgm:cxn modelId="{95140A08-D45B-4F23-84A0-B3214322A471}" type="presOf" srcId="{7EC4AF63-4522-41C3-BB82-883285DAC074}" destId="{EC2DDB95-854A-47DC-8A93-9215C3A48D34}" srcOrd="0" destOrd="0" presId="urn:microsoft.com/office/officeart/2005/8/layout/hierarchy1"/>
    <dgm:cxn modelId="{B284B115-7CBD-47F8-AEF5-E9F54C789EBD}" type="presOf" srcId="{142464A4-A83E-4574-B843-8E00D4BED1CF}" destId="{54D7D2DC-69B9-4855-A161-8EC046095101}" srcOrd="0" destOrd="0" presId="urn:microsoft.com/office/officeart/2005/8/layout/hierarchy1"/>
    <dgm:cxn modelId="{2932DE1D-0BE8-402C-AE99-0E738997DDF4}" type="presOf" srcId="{A7020BF7-B4D6-47C0-AE75-537241927966}" destId="{FDDD7284-0C40-49E4-8892-C2765E7E1C87}" srcOrd="0" destOrd="0" presId="urn:microsoft.com/office/officeart/2005/8/layout/hierarchy1"/>
    <dgm:cxn modelId="{63877F26-5FFC-4B6A-B92B-31A479BA6B9D}" srcId="{6EACC58F-625A-45F2-9483-79F4DAD8C336}" destId="{379542D5-DD9B-45DB-8810-16C556998151}" srcOrd="2" destOrd="0" parTransId="{24725615-8620-4866-A79A-D7151B43FA77}" sibTransId="{4100B70E-A2C7-4F7B-950F-6895D16A7E26}"/>
    <dgm:cxn modelId="{FEBF9F27-CB2F-4D16-A207-0D4B2647663B}" srcId="{6EACC58F-625A-45F2-9483-79F4DAD8C336}" destId="{06767B0C-4741-455C-8A33-881E7239A6F7}" srcOrd="0" destOrd="0" parTransId="{C40BFC79-157E-4006-A797-1426299C5AE2}" sibTransId="{CD9665F1-8FC0-4B18-A890-7CC3F023A070}"/>
    <dgm:cxn modelId="{B4C7A728-E95D-4C7A-BF31-6B80F1F0B2C1}" srcId="{BB85D3E6-87C9-41E5-8C34-8E4A54C1757D}" destId="{79CB2778-1799-4466-ACF6-B14BEBBB023A}" srcOrd="0" destOrd="0" parTransId="{F68BDE59-FF8C-499E-A7C2-61EF36C1234D}" sibTransId="{4CE1400B-EE24-4F20-A401-F68D81A0D87D}"/>
    <dgm:cxn modelId="{EF2CBA3D-E2D5-4075-A4AB-8F7DF532BF62}" srcId="{06767B0C-4741-455C-8A33-881E7239A6F7}" destId="{0BCD0BA1-57C1-454D-9DC9-0A0BFE0CAC9F}" srcOrd="0" destOrd="0" parTransId="{BCB4537C-0CCA-42BE-910E-86DFB40A4527}" sibTransId="{68112AAE-A580-4019-883C-00B4A8F04997}"/>
    <dgm:cxn modelId="{F2EBC65F-CAEF-4B18-A99F-F580362CA538}" srcId="{0BCD0BA1-57C1-454D-9DC9-0A0BFE0CAC9F}" destId="{97CE92A3-8D25-478D-8D89-C323A2363F10}" srcOrd="0" destOrd="0" parTransId="{A83BFD58-1A80-4432-A4DF-45A7E4E4139A}" sibTransId="{D57AA995-AD4E-426A-BE8E-39A63037C188}"/>
    <dgm:cxn modelId="{6DC3D041-5E58-408A-B4E0-D6AAACFC25B5}" type="presOf" srcId="{06767B0C-4741-455C-8A33-881E7239A6F7}" destId="{6F2ADDD9-6C32-4911-B6F7-45C0DB2627D5}" srcOrd="0" destOrd="0" presId="urn:microsoft.com/office/officeart/2005/8/layout/hierarchy1"/>
    <dgm:cxn modelId="{678B2863-F373-4B7E-A3ED-748EB6EA751A}" type="presOf" srcId="{379542D5-DD9B-45DB-8810-16C556998151}" destId="{0F5D9B22-AD58-46F9-BC68-8461CDAAF518}" srcOrd="0" destOrd="0" presId="urn:microsoft.com/office/officeart/2005/8/layout/hierarchy1"/>
    <dgm:cxn modelId="{C8EEC865-920B-476D-98AA-022EDA873F39}" type="presOf" srcId="{0084C5A3-7134-4EE5-91E5-E9E58F260FD0}" destId="{37BE19A3-4FCE-4F53-B168-9DE2278CF805}" srcOrd="0" destOrd="0" presId="urn:microsoft.com/office/officeart/2005/8/layout/hierarchy1"/>
    <dgm:cxn modelId="{0399AF47-6EE8-407D-8FEA-204A71F18C53}" srcId="{06767B0C-4741-455C-8A33-881E7239A6F7}" destId="{71F084B3-7070-4D99-86A1-E8A8120A715B}" srcOrd="1" destOrd="0" parTransId="{B77EAA86-EF2E-4196-BD07-35380E9848B0}" sibTransId="{1B932926-3468-4B3C-936F-95D6F2F2837D}"/>
    <dgm:cxn modelId="{04813A6D-6697-4005-BA7D-EEBDC9B61443}" type="presOf" srcId="{512CAE02-C2AF-45B3-8930-58EDE290D4E7}" destId="{CCA5A116-7CDC-4DAC-B3F1-9B0AE6305912}" srcOrd="0" destOrd="0" presId="urn:microsoft.com/office/officeart/2005/8/layout/hierarchy1"/>
    <dgm:cxn modelId="{9B157E58-3A64-4E50-ADC9-62D08F905EFD}" type="presOf" srcId="{BCB4537C-0CCA-42BE-910E-86DFB40A4527}" destId="{457897A9-FE6A-4B6F-A96D-7FF3620E8895}" srcOrd="0" destOrd="0" presId="urn:microsoft.com/office/officeart/2005/8/layout/hierarchy1"/>
    <dgm:cxn modelId="{E003739F-D2CB-46A6-A32D-CFBBD8E1CC22}" srcId="{379542D5-DD9B-45DB-8810-16C556998151}" destId="{583DB6AA-67F2-4875-AE2B-850A421D027D}" srcOrd="0" destOrd="0" parTransId="{512CAE02-C2AF-45B3-8930-58EDE290D4E7}" sibTransId="{87676B1A-25C3-4923-8E22-5C88E6555961}"/>
    <dgm:cxn modelId="{451A37A3-0059-4ED3-B316-2FA5EB251494}" type="presOf" srcId="{BB85D3E6-87C9-41E5-8C34-8E4A54C1757D}" destId="{02499739-06D8-454F-95B3-D55F68406B1D}" srcOrd="0" destOrd="0" presId="urn:microsoft.com/office/officeart/2005/8/layout/hierarchy1"/>
    <dgm:cxn modelId="{D410CCA5-8087-4233-A94B-C3C68082130C}" type="presOf" srcId="{79CB2778-1799-4466-ACF6-B14BEBBB023A}" destId="{65B9A217-E0F9-418C-83B0-E438F45F257A}" srcOrd="0" destOrd="0" presId="urn:microsoft.com/office/officeart/2005/8/layout/hierarchy1"/>
    <dgm:cxn modelId="{71BD8BAE-1524-4541-A57A-3C46E54A48A1}" srcId="{79CB2778-1799-4466-ACF6-B14BEBBB023A}" destId="{7EC4AF63-4522-41C3-BB82-883285DAC074}" srcOrd="0" destOrd="0" parTransId="{142464A4-A83E-4574-B843-8E00D4BED1CF}" sibTransId="{132B975F-A78F-44DA-B045-EA6379954CF3}"/>
    <dgm:cxn modelId="{136C0CB6-7A4E-4380-BA66-D4CE2D4510FB}" type="presOf" srcId="{583DB6AA-67F2-4875-AE2B-850A421D027D}" destId="{537B4A48-4CAA-404F-882F-F21009CB9807}" srcOrd="0" destOrd="0" presId="urn:microsoft.com/office/officeart/2005/8/layout/hierarchy1"/>
    <dgm:cxn modelId="{4ACBCAB7-35F5-44DE-B44D-0A176F7C5780}" srcId="{BB85D3E6-87C9-41E5-8C34-8E4A54C1757D}" destId="{0084C5A3-7134-4EE5-91E5-E9E58F260FD0}" srcOrd="1" destOrd="0" parTransId="{FA550BC3-D2E3-454B-B652-ADCC4F9523F1}" sibTransId="{84BF85D3-6FA4-40DE-BF95-8483437DD0DF}"/>
    <dgm:cxn modelId="{9C3A56C8-FA6B-4BFB-ADB9-5675209FCB4C}" type="presOf" srcId="{A425930F-E48C-42E4-BFDF-3BA469ED75EC}" destId="{5CBC8DCF-315C-4CCA-ADCD-E548E2283FF6}" srcOrd="0" destOrd="0" presId="urn:microsoft.com/office/officeart/2005/8/layout/hierarchy1"/>
    <dgm:cxn modelId="{610E84C9-46A0-4AD4-B5F9-B814ADEE8689}" type="presOf" srcId="{71F084B3-7070-4D99-86A1-E8A8120A715B}" destId="{8A01B98B-658E-4B0F-BA8A-A49AD5E102AA}" srcOrd="0" destOrd="0" presId="urn:microsoft.com/office/officeart/2005/8/layout/hierarchy1"/>
    <dgm:cxn modelId="{45DFC0CA-0B0A-480B-AEA4-3376DF26C4F2}" type="presOf" srcId="{A83BFD58-1A80-4432-A4DF-45A7E4E4139A}" destId="{CD5DACF5-925E-4B6C-82F2-9680E936C220}" srcOrd="0" destOrd="0" presId="urn:microsoft.com/office/officeart/2005/8/layout/hierarchy1"/>
    <dgm:cxn modelId="{2CE33BD1-D280-45D4-9D85-775342D6D327}" type="presOf" srcId="{6EACC58F-625A-45F2-9483-79F4DAD8C336}" destId="{E5871DF7-E714-41A3-880C-A3ADF7CF545E}" srcOrd="0" destOrd="0" presId="urn:microsoft.com/office/officeart/2005/8/layout/hierarchy1"/>
    <dgm:cxn modelId="{9FCB7EE4-228A-45C9-9BA3-DB0DF2898566}" type="presOf" srcId="{F68BDE59-FF8C-499E-A7C2-61EF36C1234D}" destId="{8545D370-FFF7-4492-9C33-FDF2F4210072}" srcOrd="0" destOrd="0" presId="urn:microsoft.com/office/officeart/2005/8/layout/hierarchy1"/>
    <dgm:cxn modelId="{D265F2E5-9DC6-4574-9DD7-C04248324052}" type="presOf" srcId="{FA550BC3-D2E3-454B-B652-ADCC4F9523F1}" destId="{5D0DAFFF-1951-48C3-B947-8FED2485DE74}" srcOrd="0" destOrd="0" presId="urn:microsoft.com/office/officeart/2005/8/layout/hierarchy1"/>
    <dgm:cxn modelId="{BCB3D6FB-6170-439F-B9EE-CD63DA631ED5}" type="presOf" srcId="{B333AFD0-15D2-495F-AFCC-C1294AD7669C}" destId="{BE1F4C53-6BF1-4A77-894F-FA6C0D065361}" srcOrd="0" destOrd="0" presId="urn:microsoft.com/office/officeart/2005/8/layout/hierarchy1"/>
    <dgm:cxn modelId="{4713D7FC-0E49-494D-BD55-D48FE8C9AE02}" type="presOf" srcId="{97CE92A3-8D25-478D-8D89-C323A2363F10}" destId="{802AE172-61E5-4FDE-9453-ECFF9BAAD54B}" srcOrd="0" destOrd="0" presId="urn:microsoft.com/office/officeart/2005/8/layout/hierarchy1"/>
    <dgm:cxn modelId="{E02D220F-D3B6-4DF9-A168-F9C01FDCA22F}" type="presParOf" srcId="{E5871DF7-E714-41A3-880C-A3ADF7CF545E}" destId="{FC9D44CC-12DF-4FD1-B177-079002C4B425}" srcOrd="0" destOrd="0" presId="urn:microsoft.com/office/officeart/2005/8/layout/hierarchy1"/>
    <dgm:cxn modelId="{B7DE03A5-4BCE-4B70-89C6-C456002912FB}" type="presParOf" srcId="{FC9D44CC-12DF-4FD1-B177-079002C4B425}" destId="{35757DF5-A462-4C0E-957B-7FC7BF5CA0DA}" srcOrd="0" destOrd="0" presId="urn:microsoft.com/office/officeart/2005/8/layout/hierarchy1"/>
    <dgm:cxn modelId="{423F850B-9FDA-479D-894A-F8CED87D0B36}" type="presParOf" srcId="{35757DF5-A462-4C0E-957B-7FC7BF5CA0DA}" destId="{7975324D-61C5-49E1-A850-D592EBF8E400}" srcOrd="0" destOrd="0" presId="urn:microsoft.com/office/officeart/2005/8/layout/hierarchy1"/>
    <dgm:cxn modelId="{A2B84FBD-24CF-4452-A35D-3530DD8ECB18}" type="presParOf" srcId="{35757DF5-A462-4C0E-957B-7FC7BF5CA0DA}" destId="{6F2ADDD9-6C32-4911-B6F7-45C0DB2627D5}" srcOrd="1" destOrd="0" presId="urn:microsoft.com/office/officeart/2005/8/layout/hierarchy1"/>
    <dgm:cxn modelId="{3EA2076E-B847-4DC1-84F4-A9ADF73C5320}" type="presParOf" srcId="{FC9D44CC-12DF-4FD1-B177-079002C4B425}" destId="{C3A70053-F272-45EB-AE99-54E7AE0BAF69}" srcOrd="1" destOrd="0" presId="urn:microsoft.com/office/officeart/2005/8/layout/hierarchy1"/>
    <dgm:cxn modelId="{0EFAEB87-B137-4E52-B242-3BCD68C685EC}" type="presParOf" srcId="{C3A70053-F272-45EB-AE99-54E7AE0BAF69}" destId="{457897A9-FE6A-4B6F-A96D-7FF3620E8895}" srcOrd="0" destOrd="0" presId="urn:microsoft.com/office/officeart/2005/8/layout/hierarchy1"/>
    <dgm:cxn modelId="{4939BAAC-B9AF-4ED2-80DE-A3AFDA74FCB2}" type="presParOf" srcId="{C3A70053-F272-45EB-AE99-54E7AE0BAF69}" destId="{DD834176-09C5-455B-8AFD-DF1A5234C779}" srcOrd="1" destOrd="0" presId="urn:microsoft.com/office/officeart/2005/8/layout/hierarchy1"/>
    <dgm:cxn modelId="{263C6DB4-2A65-416D-AFF1-A0C532C5881F}" type="presParOf" srcId="{DD834176-09C5-455B-8AFD-DF1A5234C779}" destId="{58B29D37-33CD-4C75-99AE-F4F77C5BEBD4}" srcOrd="0" destOrd="0" presId="urn:microsoft.com/office/officeart/2005/8/layout/hierarchy1"/>
    <dgm:cxn modelId="{2364820B-AFDA-4563-A7D8-2B0516CC505A}" type="presParOf" srcId="{58B29D37-33CD-4C75-99AE-F4F77C5BEBD4}" destId="{7A4AF206-DD56-4FA4-8F3D-AA40D7DAFFB6}" srcOrd="0" destOrd="0" presId="urn:microsoft.com/office/officeart/2005/8/layout/hierarchy1"/>
    <dgm:cxn modelId="{D29270BF-EF1E-4EF4-A743-58246D843C40}" type="presParOf" srcId="{58B29D37-33CD-4C75-99AE-F4F77C5BEBD4}" destId="{1C91A048-2B76-4B96-A032-984E9AC37B95}" srcOrd="1" destOrd="0" presId="urn:microsoft.com/office/officeart/2005/8/layout/hierarchy1"/>
    <dgm:cxn modelId="{EDDD670F-DE94-4A2E-B2AA-43D30131CCD0}" type="presParOf" srcId="{DD834176-09C5-455B-8AFD-DF1A5234C779}" destId="{FB0AA7E9-D11A-4FAB-9DD7-C21E5F94F1C0}" srcOrd="1" destOrd="0" presId="urn:microsoft.com/office/officeart/2005/8/layout/hierarchy1"/>
    <dgm:cxn modelId="{C80FFACD-666C-4D45-8B5B-DBDE8EB3282C}" type="presParOf" srcId="{FB0AA7E9-D11A-4FAB-9DD7-C21E5F94F1C0}" destId="{CD5DACF5-925E-4B6C-82F2-9680E936C220}" srcOrd="0" destOrd="0" presId="urn:microsoft.com/office/officeart/2005/8/layout/hierarchy1"/>
    <dgm:cxn modelId="{4676C678-EDC7-4552-A97C-09AFCA804B3B}" type="presParOf" srcId="{FB0AA7E9-D11A-4FAB-9DD7-C21E5F94F1C0}" destId="{EEA458DF-22A0-4EA6-B5F8-23ED291B31C4}" srcOrd="1" destOrd="0" presId="urn:microsoft.com/office/officeart/2005/8/layout/hierarchy1"/>
    <dgm:cxn modelId="{DB08E1A5-D52C-4442-9EA1-CECAA8D069EC}" type="presParOf" srcId="{EEA458DF-22A0-4EA6-B5F8-23ED291B31C4}" destId="{C3DE5C47-3447-45E5-A9D4-25EA2043139F}" srcOrd="0" destOrd="0" presId="urn:microsoft.com/office/officeart/2005/8/layout/hierarchy1"/>
    <dgm:cxn modelId="{89B474D7-FC01-44DB-94E6-F448D2545155}" type="presParOf" srcId="{C3DE5C47-3447-45E5-A9D4-25EA2043139F}" destId="{4A0ECF2B-5FF2-4DC3-ABD9-00D0FD01BB68}" srcOrd="0" destOrd="0" presId="urn:microsoft.com/office/officeart/2005/8/layout/hierarchy1"/>
    <dgm:cxn modelId="{A3519A75-1EB4-4607-B91D-0F531E0E28D0}" type="presParOf" srcId="{C3DE5C47-3447-45E5-A9D4-25EA2043139F}" destId="{802AE172-61E5-4FDE-9453-ECFF9BAAD54B}" srcOrd="1" destOrd="0" presId="urn:microsoft.com/office/officeart/2005/8/layout/hierarchy1"/>
    <dgm:cxn modelId="{F5FCB5F5-1A2C-4579-B9E1-B7B0614EB16B}" type="presParOf" srcId="{EEA458DF-22A0-4EA6-B5F8-23ED291B31C4}" destId="{F2549701-92D0-4293-8565-0642309BE5CD}" srcOrd="1" destOrd="0" presId="urn:microsoft.com/office/officeart/2005/8/layout/hierarchy1"/>
    <dgm:cxn modelId="{35BE6CA6-37CB-491E-8108-E8D076B5CB35}" type="presParOf" srcId="{C3A70053-F272-45EB-AE99-54E7AE0BAF69}" destId="{EB2EC45B-0A49-4DA3-B814-45E1D62CEDF3}" srcOrd="2" destOrd="0" presId="urn:microsoft.com/office/officeart/2005/8/layout/hierarchy1"/>
    <dgm:cxn modelId="{E8848899-91CC-44C4-A2BC-18C56D2161BD}" type="presParOf" srcId="{C3A70053-F272-45EB-AE99-54E7AE0BAF69}" destId="{1FE4534C-3E2C-454C-8022-E436A71AD28C}" srcOrd="3" destOrd="0" presId="urn:microsoft.com/office/officeart/2005/8/layout/hierarchy1"/>
    <dgm:cxn modelId="{6A5AAA20-92D2-4986-A72E-AB402637811B}" type="presParOf" srcId="{1FE4534C-3E2C-454C-8022-E436A71AD28C}" destId="{F5900C8E-49EF-4CA6-83AF-EC84C6453E61}" srcOrd="0" destOrd="0" presId="urn:microsoft.com/office/officeart/2005/8/layout/hierarchy1"/>
    <dgm:cxn modelId="{E79F94AD-34E3-47B5-A96A-8854323F51CF}" type="presParOf" srcId="{F5900C8E-49EF-4CA6-83AF-EC84C6453E61}" destId="{EDCB11D5-606E-45E7-B0FC-D1E3D504ABB1}" srcOrd="0" destOrd="0" presId="urn:microsoft.com/office/officeart/2005/8/layout/hierarchy1"/>
    <dgm:cxn modelId="{FAAD8733-F0DE-4C55-AA30-5AA3AD9C86FA}" type="presParOf" srcId="{F5900C8E-49EF-4CA6-83AF-EC84C6453E61}" destId="{8A01B98B-658E-4B0F-BA8A-A49AD5E102AA}" srcOrd="1" destOrd="0" presId="urn:microsoft.com/office/officeart/2005/8/layout/hierarchy1"/>
    <dgm:cxn modelId="{B6962553-9E52-4FBC-AD11-F6E6019B9E6C}" type="presParOf" srcId="{1FE4534C-3E2C-454C-8022-E436A71AD28C}" destId="{28EC9558-933B-45A3-A8C8-0B4F7521D26B}" srcOrd="1" destOrd="0" presId="urn:microsoft.com/office/officeart/2005/8/layout/hierarchy1"/>
    <dgm:cxn modelId="{967FB035-7ED4-42CF-AED1-86004B9EE08D}" type="presParOf" srcId="{28EC9558-933B-45A3-A8C8-0B4F7521D26B}" destId="{FDDD7284-0C40-49E4-8892-C2765E7E1C87}" srcOrd="0" destOrd="0" presId="urn:microsoft.com/office/officeart/2005/8/layout/hierarchy1"/>
    <dgm:cxn modelId="{A826B61A-9222-4C5B-B1CD-FDB0369991B5}" type="presParOf" srcId="{28EC9558-933B-45A3-A8C8-0B4F7521D26B}" destId="{BCA2461B-A4FA-4724-BE09-498F311A1ECE}" srcOrd="1" destOrd="0" presId="urn:microsoft.com/office/officeart/2005/8/layout/hierarchy1"/>
    <dgm:cxn modelId="{A0F0FE65-31CD-4E73-932F-804050236603}" type="presParOf" srcId="{BCA2461B-A4FA-4724-BE09-498F311A1ECE}" destId="{DF463ABA-CB2B-4697-8365-D75AD8D7DE8D}" srcOrd="0" destOrd="0" presId="urn:microsoft.com/office/officeart/2005/8/layout/hierarchy1"/>
    <dgm:cxn modelId="{EFB7F201-4C6D-41C7-98B2-ECDDEAC732E3}" type="presParOf" srcId="{DF463ABA-CB2B-4697-8365-D75AD8D7DE8D}" destId="{05ADCB44-9680-45FD-A0F9-64F05DB35B72}" srcOrd="0" destOrd="0" presId="urn:microsoft.com/office/officeart/2005/8/layout/hierarchy1"/>
    <dgm:cxn modelId="{23CAB324-BBAF-40EA-A586-28DC5185F7E8}" type="presParOf" srcId="{DF463ABA-CB2B-4697-8365-D75AD8D7DE8D}" destId="{E41C1924-E22A-4570-A556-52F125C06E18}" srcOrd="1" destOrd="0" presId="urn:microsoft.com/office/officeart/2005/8/layout/hierarchy1"/>
    <dgm:cxn modelId="{DE192A55-FE57-46D3-8785-8E538C79FD08}" type="presParOf" srcId="{BCA2461B-A4FA-4724-BE09-498F311A1ECE}" destId="{27584A43-D0EB-43FB-B3FE-715149885E95}" srcOrd="1" destOrd="0" presId="urn:microsoft.com/office/officeart/2005/8/layout/hierarchy1"/>
    <dgm:cxn modelId="{325F0CCF-BFE2-4478-A564-233CF0323E41}" type="presParOf" srcId="{E5871DF7-E714-41A3-880C-A3ADF7CF545E}" destId="{3130E60F-A5B5-43D1-BDAB-75CA8B19DED1}" srcOrd="1" destOrd="0" presId="urn:microsoft.com/office/officeart/2005/8/layout/hierarchy1"/>
    <dgm:cxn modelId="{37EDF3ED-7504-4979-8ABA-4E0DCE607224}" type="presParOf" srcId="{3130E60F-A5B5-43D1-BDAB-75CA8B19DED1}" destId="{2E0E10A8-E9A9-4BBE-BE99-34B1B3807C3E}" srcOrd="0" destOrd="0" presId="urn:microsoft.com/office/officeart/2005/8/layout/hierarchy1"/>
    <dgm:cxn modelId="{6111C2A8-2865-461C-B1D2-2D634BD30ED8}" type="presParOf" srcId="{2E0E10A8-E9A9-4BBE-BE99-34B1B3807C3E}" destId="{849C9BB2-BBD0-4F92-A0D4-D405CB0A89F1}" srcOrd="0" destOrd="0" presId="urn:microsoft.com/office/officeart/2005/8/layout/hierarchy1"/>
    <dgm:cxn modelId="{79BCD298-C82E-405C-8421-35717D69C3F9}" type="presParOf" srcId="{2E0E10A8-E9A9-4BBE-BE99-34B1B3807C3E}" destId="{02499739-06D8-454F-95B3-D55F68406B1D}" srcOrd="1" destOrd="0" presId="urn:microsoft.com/office/officeart/2005/8/layout/hierarchy1"/>
    <dgm:cxn modelId="{B8BE715A-51B1-483E-962A-4751BDA738B1}" type="presParOf" srcId="{3130E60F-A5B5-43D1-BDAB-75CA8B19DED1}" destId="{E0F7E148-45EF-4EE8-A1D3-C7949ED20EF6}" srcOrd="1" destOrd="0" presId="urn:microsoft.com/office/officeart/2005/8/layout/hierarchy1"/>
    <dgm:cxn modelId="{F064ED1B-EC90-4F11-8E4E-16A69B83DE37}" type="presParOf" srcId="{E0F7E148-45EF-4EE8-A1D3-C7949ED20EF6}" destId="{8545D370-FFF7-4492-9C33-FDF2F4210072}" srcOrd="0" destOrd="0" presId="urn:microsoft.com/office/officeart/2005/8/layout/hierarchy1"/>
    <dgm:cxn modelId="{12BD812D-F5E2-4659-97EF-2122842C641C}" type="presParOf" srcId="{E0F7E148-45EF-4EE8-A1D3-C7949ED20EF6}" destId="{E30627DC-6514-4315-A047-59EDE678F827}" srcOrd="1" destOrd="0" presId="urn:microsoft.com/office/officeart/2005/8/layout/hierarchy1"/>
    <dgm:cxn modelId="{BD6F25AE-6465-4F2B-BDB4-D6D90ABA040F}" type="presParOf" srcId="{E30627DC-6514-4315-A047-59EDE678F827}" destId="{702A4DCD-4EBB-444A-A1CF-F4E1F43B0BF4}" srcOrd="0" destOrd="0" presId="urn:microsoft.com/office/officeart/2005/8/layout/hierarchy1"/>
    <dgm:cxn modelId="{C0C2C569-6E81-4DA0-8CF7-C279439DE4C5}" type="presParOf" srcId="{702A4DCD-4EBB-444A-A1CF-F4E1F43B0BF4}" destId="{19D4B8F4-7C1C-4EBC-9800-262A2ADB6185}" srcOrd="0" destOrd="0" presId="urn:microsoft.com/office/officeart/2005/8/layout/hierarchy1"/>
    <dgm:cxn modelId="{32A59A3D-E3C2-4F16-9140-B3028BB3C0EF}" type="presParOf" srcId="{702A4DCD-4EBB-444A-A1CF-F4E1F43B0BF4}" destId="{65B9A217-E0F9-418C-83B0-E438F45F257A}" srcOrd="1" destOrd="0" presId="urn:microsoft.com/office/officeart/2005/8/layout/hierarchy1"/>
    <dgm:cxn modelId="{A00F0F2F-E898-43A3-ABB7-F878504214DD}" type="presParOf" srcId="{E30627DC-6514-4315-A047-59EDE678F827}" destId="{F3136DCA-51C0-4AF7-B154-C60F63CBE942}" srcOrd="1" destOrd="0" presId="urn:microsoft.com/office/officeart/2005/8/layout/hierarchy1"/>
    <dgm:cxn modelId="{AA9E6271-B243-4EBE-96D0-9BF848585F09}" type="presParOf" srcId="{F3136DCA-51C0-4AF7-B154-C60F63CBE942}" destId="{54D7D2DC-69B9-4855-A161-8EC046095101}" srcOrd="0" destOrd="0" presId="urn:microsoft.com/office/officeart/2005/8/layout/hierarchy1"/>
    <dgm:cxn modelId="{23D66F93-2D4F-4D4C-82A7-D30BB30491D1}" type="presParOf" srcId="{F3136DCA-51C0-4AF7-B154-C60F63CBE942}" destId="{FCEBFEF0-3956-4B35-8388-7956CAA960D2}" srcOrd="1" destOrd="0" presId="urn:microsoft.com/office/officeart/2005/8/layout/hierarchy1"/>
    <dgm:cxn modelId="{5074848A-7575-4872-821E-D0763FDFD8F6}" type="presParOf" srcId="{FCEBFEF0-3956-4B35-8388-7956CAA960D2}" destId="{03E16AE1-5A15-46DB-A65A-D427E9BDF6D9}" srcOrd="0" destOrd="0" presId="urn:microsoft.com/office/officeart/2005/8/layout/hierarchy1"/>
    <dgm:cxn modelId="{9B7F6255-AF16-47B8-B98B-31F9F508FB26}" type="presParOf" srcId="{03E16AE1-5A15-46DB-A65A-D427E9BDF6D9}" destId="{2C9A1CB4-1D0E-4BD2-B9AE-8507E4FA71DB}" srcOrd="0" destOrd="0" presId="urn:microsoft.com/office/officeart/2005/8/layout/hierarchy1"/>
    <dgm:cxn modelId="{24CC6B70-DC07-47D0-BD0C-FEB61207BBA0}" type="presParOf" srcId="{03E16AE1-5A15-46DB-A65A-D427E9BDF6D9}" destId="{EC2DDB95-854A-47DC-8A93-9215C3A48D34}" srcOrd="1" destOrd="0" presId="urn:microsoft.com/office/officeart/2005/8/layout/hierarchy1"/>
    <dgm:cxn modelId="{A301A591-9B92-434E-87B0-26FCFE1B69A6}" type="presParOf" srcId="{FCEBFEF0-3956-4B35-8388-7956CAA960D2}" destId="{600A7EAE-08FE-4486-984F-99668C3F31C8}" srcOrd="1" destOrd="0" presId="urn:microsoft.com/office/officeart/2005/8/layout/hierarchy1"/>
    <dgm:cxn modelId="{7FB32BB4-5F03-4CE5-8867-7A02CE52BDBA}" type="presParOf" srcId="{E0F7E148-45EF-4EE8-A1D3-C7949ED20EF6}" destId="{5D0DAFFF-1951-48C3-B947-8FED2485DE74}" srcOrd="2" destOrd="0" presId="urn:microsoft.com/office/officeart/2005/8/layout/hierarchy1"/>
    <dgm:cxn modelId="{0842C961-2C45-4100-BD00-86E9135F0114}" type="presParOf" srcId="{E0F7E148-45EF-4EE8-A1D3-C7949ED20EF6}" destId="{1D33CD21-A882-49AB-81A1-FA4C166495A8}" srcOrd="3" destOrd="0" presId="urn:microsoft.com/office/officeart/2005/8/layout/hierarchy1"/>
    <dgm:cxn modelId="{121D745D-96E7-4016-84E8-36AFB7764039}" type="presParOf" srcId="{1D33CD21-A882-49AB-81A1-FA4C166495A8}" destId="{52403B2B-C682-4017-B52A-AE10A4C1A764}" srcOrd="0" destOrd="0" presId="urn:microsoft.com/office/officeart/2005/8/layout/hierarchy1"/>
    <dgm:cxn modelId="{E7B44FA2-366F-4376-BB2E-F4DF2EEF8636}" type="presParOf" srcId="{52403B2B-C682-4017-B52A-AE10A4C1A764}" destId="{EB1C17F7-506B-476E-95BE-076197898962}" srcOrd="0" destOrd="0" presId="urn:microsoft.com/office/officeart/2005/8/layout/hierarchy1"/>
    <dgm:cxn modelId="{E8430B0E-1933-4F8E-97D8-3CE3E85A0794}" type="presParOf" srcId="{52403B2B-C682-4017-B52A-AE10A4C1A764}" destId="{37BE19A3-4FCE-4F53-B168-9DE2278CF805}" srcOrd="1" destOrd="0" presId="urn:microsoft.com/office/officeart/2005/8/layout/hierarchy1"/>
    <dgm:cxn modelId="{9051A68C-E778-48D8-B168-ED82DA079E7D}" type="presParOf" srcId="{1D33CD21-A882-49AB-81A1-FA4C166495A8}" destId="{CC063278-A061-4A29-9B58-01F46880E78D}" srcOrd="1" destOrd="0" presId="urn:microsoft.com/office/officeart/2005/8/layout/hierarchy1"/>
    <dgm:cxn modelId="{DD841515-33E0-4263-8DB8-D4175B5E9043}" type="presParOf" srcId="{CC063278-A061-4A29-9B58-01F46880E78D}" destId="{BE1F4C53-6BF1-4A77-894F-FA6C0D065361}" srcOrd="0" destOrd="0" presId="urn:microsoft.com/office/officeart/2005/8/layout/hierarchy1"/>
    <dgm:cxn modelId="{9482D79E-36EC-4C73-813C-08624E9E607F}" type="presParOf" srcId="{CC063278-A061-4A29-9B58-01F46880E78D}" destId="{56CB4DD6-2965-4A87-A92D-1A73513B2FF4}" srcOrd="1" destOrd="0" presId="urn:microsoft.com/office/officeart/2005/8/layout/hierarchy1"/>
    <dgm:cxn modelId="{E12AADBE-F653-4293-BA41-32FEA21C1593}" type="presParOf" srcId="{56CB4DD6-2965-4A87-A92D-1A73513B2FF4}" destId="{8038EC9E-9020-45E9-B45A-7F252BF7E1A7}" srcOrd="0" destOrd="0" presId="urn:microsoft.com/office/officeart/2005/8/layout/hierarchy1"/>
    <dgm:cxn modelId="{C7D90419-67C6-45AB-8D59-587FC77AB68B}" type="presParOf" srcId="{8038EC9E-9020-45E9-B45A-7F252BF7E1A7}" destId="{D283C092-75A7-4F94-847E-0F97A2D5A675}" srcOrd="0" destOrd="0" presId="urn:microsoft.com/office/officeart/2005/8/layout/hierarchy1"/>
    <dgm:cxn modelId="{A9C50B97-E2F8-4113-AB8C-0E86DD4065B1}" type="presParOf" srcId="{8038EC9E-9020-45E9-B45A-7F252BF7E1A7}" destId="{5CBC8DCF-315C-4CCA-ADCD-E548E2283FF6}" srcOrd="1" destOrd="0" presId="urn:microsoft.com/office/officeart/2005/8/layout/hierarchy1"/>
    <dgm:cxn modelId="{99734F40-6515-4806-B495-C9B5601A6200}" type="presParOf" srcId="{56CB4DD6-2965-4A87-A92D-1A73513B2FF4}" destId="{A61C87C8-F339-4474-8EF6-D58A9C893628}" srcOrd="1" destOrd="0" presId="urn:microsoft.com/office/officeart/2005/8/layout/hierarchy1"/>
    <dgm:cxn modelId="{2676BD61-7D70-474F-98DF-93EC69D81B55}" type="presParOf" srcId="{E5871DF7-E714-41A3-880C-A3ADF7CF545E}" destId="{B86BE623-B76D-4CD1-9A9B-90714B84B7AA}" srcOrd="2" destOrd="0" presId="urn:microsoft.com/office/officeart/2005/8/layout/hierarchy1"/>
    <dgm:cxn modelId="{84632D48-CDA8-489D-9103-924385652C7D}" type="presParOf" srcId="{B86BE623-B76D-4CD1-9A9B-90714B84B7AA}" destId="{6F38B059-C9EB-4871-9F5F-A3D80FF28757}" srcOrd="0" destOrd="0" presId="urn:microsoft.com/office/officeart/2005/8/layout/hierarchy1"/>
    <dgm:cxn modelId="{0B61FE45-DB88-4087-A79B-E2B929C22945}" type="presParOf" srcId="{6F38B059-C9EB-4871-9F5F-A3D80FF28757}" destId="{FFAC3E9C-612F-48E9-B890-3B8707EDC580}" srcOrd="0" destOrd="0" presId="urn:microsoft.com/office/officeart/2005/8/layout/hierarchy1"/>
    <dgm:cxn modelId="{80E9132B-98C7-4769-8D9D-BC1883B01815}" type="presParOf" srcId="{6F38B059-C9EB-4871-9F5F-A3D80FF28757}" destId="{0F5D9B22-AD58-46F9-BC68-8461CDAAF518}" srcOrd="1" destOrd="0" presId="urn:microsoft.com/office/officeart/2005/8/layout/hierarchy1"/>
    <dgm:cxn modelId="{8D5466CA-42B9-43F8-AB27-A94B82756432}" type="presParOf" srcId="{B86BE623-B76D-4CD1-9A9B-90714B84B7AA}" destId="{197B4D5D-550C-4CAB-BD96-A8B65B4EDE4C}" srcOrd="1" destOrd="0" presId="urn:microsoft.com/office/officeart/2005/8/layout/hierarchy1"/>
    <dgm:cxn modelId="{E00ACB0A-83EA-4A01-A213-2A59075195A4}" type="presParOf" srcId="{197B4D5D-550C-4CAB-BD96-A8B65B4EDE4C}" destId="{CCA5A116-7CDC-4DAC-B3F1-9B0AE6305912}" srcOrd="0" destOrd="0" presId="urn:microsoft.com/office/officeart/2005/8/layout/hierarchy1"/>
    <dgm:cxn modelId="{EC3EAC07-4131-4C25-B08B-738C8DE6FC41}" type="presParOf" srcId="{197B4D5D-550C-4CAB-BD96-A8B65B4EDE4C}" destId="{92422129-A570-4667-A24F-86CAB88C6A3F}" srcOrd="1" destOrd="0" presId="urn:microsoft.com/office/officeart/2005/8/layout/hierarchy1"/>
    <dgm:cxn modelId="{2DA643D5-5039-4825-BA6F-C167384214C9}" type="presParOf" srcId="{92422129-A570-4667-A24F-86CAB88C6A3F}" destId="{A3BE370E-698B-41F3-BF5B-466A82ADA6BF}" srcOrd="0" destOrd="0" presId="urn:microsoft.com/office/officeart/2005/8/layout/hierarchy1"/>
    <dgm:cxn modelId="{82EC1D96-0F1F-4649-96FE-42FC8F00F6EF}" type="presParOf" srcId="{A3BE370E-698B-41F3-BF5B-466A82ADA6BF}" destId="{E479837D-DF30-43B2-8F2E-73E8BB7F9978}" srcOrd="0" destOrd="0" presId="urn:microsoft.com/office/officeart/2005/8/layout/hierarchy1"/>
    <dgm:cxn modelId="{967A5EAC-B6E8-48A6-ADA7-B8203D9784BB}" type="presParOf" srcId="{A3BE370E-698B-41F3-BF5B-466A82ADA6BF}" destId="{537B4A48-4CAA-404F-882F-F21009CB9807}" srcOrd="1" destOrd="0" presId="urn:microsoft.com/office/officeart/2005/8/layout/hierarchy1"/>
    <dgm:cxn modelId="{50D687F6-97ED-4A40-BB39-9B98843966FA}" type="presParOf" srcId="{92422129-A570-4667-A24F-86CAB88C6A3F}" destId="{C4A131BE-5873-4710-890A-A066A7E50DFF}" srcOrd="1" destOrd="0" presId="urn:microsoft.com/office/officeart/2005/8/layout/hierarchy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2458DB7F-0958-48B1-87EA-4F86CFD1310B}" type="doc">
      <dgm:prSet loTypeId="urn:microsoft.com/office/officeart/2005/8/layout/hierarchy1" loCatId="hierarchy" qsTypeId="urn:microsoft.com/office/officeart/2005/8/quickstyle/simple5" qsCatId="simple" csTypeId="urn:microsoft.com/office/officeart/2005/8/colors/accent1_2" csCatId="accent1" phldr="1"/>
      <dgm:spPr/>
      <dgm:t>
        <a:bodyPr/>
        <a:lstStyle/>
        <a:p>
          <a:endParaRPr lang="en-US"/>
        </a:p>
      </dgm:t>
    </dgm:pt>
    <dgm:pt modelId="{72A620D8-3353-4EAD-ADE0-1135C2665725}">
      <dgm:prSet phldrT="[Text]"/>
      <dgm:spPr/>
      <dgm:t>
        <a:bodyPr/>
        <a:lstStyle/>
        <a:p>
          <a:r>
            <a:rPr lang="en-US" dirty="0"/>
            <a:t>Total credit </a:t>
          </a:r>
        </a:p>
      </dgm:t>
    </dgm:pt>
    <dgm:pt modelId="{C6406425-F94F-4480-8D7D-8CA5F9F8F246}" type="parTrans" cxnId="{C9A4B2DB-22C0-4AE3-907E-C9F5DCBA8A42}">
      <dgm:prSet/>
      <dgm:spPr/>
      <dgm:t>
        <a:bodyPr/>
        <a:lstStyle/>
        <a:p>
          <a:endParaRPr lang="en-US"/>
        </a:p>
      </dgm:t>
    </dgm:pt>
    <dgm:pt modelId="{45C5B46A-C64E-4731-B5F6-287CEC870157}" type="sibTrans" cxnId="{C9A4B2DB-22C0-4AE3-907E-C9F5DCBA8A42}">
      <dgm:prSet/>
      <dgm:spPr/>
      <dgm:t>
        <a:bodyPr/>
        <a:lstStyle/>
        <a:p>
          <a:endParaRPr lang="en-US"/>
        </a:p>
      </dgm:t>
    </dgm:pt>
    <dgm:pt modelId="{0B405465-5302-4D7E-9098-7A3529CE10AB}">
      <dgm:prSet phldrT="[Text]"/>
      <dgm:spPr/>
      <dgm:t>
        <a:bodyPr/>
        <a:lstStyle/>
        <a:p>
          <a:r>
            <a:rPr lang="en-US" dirty="0"/>
            <a:t>Specifically Attributable to a recipient </a:t>
          </a:r>
        </a:p>
      </dgm:t>
    </dgm:pt>
    <dgm:pt modelId="{6C95D645-1791-43BA-8C0D-5CE5981F7055}" type="parTrans" cxnId="{CBAEF128-1E6A-42DB-80D6-1A643656C432}">
      <dgm:prSet/>
      <dgm:spPr/>
      <dgm:t>
        <a:bodyPr/>
        <a:lstStyle/>
        <a:p>
          <a:endParaRPr lang="en-US"/>
        </a:p>
      </dgm:t>
    </dgm:pt>
    <dgm:pt modelId="{A11603BD-07DA-4B14-8148-B4C058B15AF0}" type="sibTrans" cxnId="{CBAEF128-1E6A-42DB-80D6-1A643656C432}">
      <dgm:prSet/>
      <dgm:spPr/>
      <dgm:t>
        <a:bodyPr/>
        <a:lstStyle/>
        <a:p>
          <a:endParaRPr lang="en-US"/>
        </a:p>
      </dgm:t>
    </dgm:pt>
    <dgm:pt modelId="{7BA16F6B-5A35-42BD-8E0E-3C7BF254AE49}">
      <dgm:prSet phldrT="[Text]"/>
      <dgm:spPr/>
      <dgm:t>
        <a:bodyPr/>
        <a:lstStyle/>
        <a:p>
          <a:r>
            <a:rPr lang="en-US" dirty="0"/>
            <a:t>Shall be distributed only to such recipient.</a:t>
          </a:r>
        </a:p>
      </dgm:t>
    </dgm:pt>
    <dgm:pt modelId="{C58018D7-0639-4AFD-AAF2-76B8EDAE8F04}" type="parTrans" cxnId="{A59EA090-1887-494A-96C8-9BDB76DEBBDB}">
      <dgm:prSet/>
      <dgm:spPr/>
      <dgm:t>
        <a:bodyPr/>
        <a:lstStyle/>
        <a:p>
          <a:endParaRPr lang="en-US"/>
        </a:p>
      </dgm:t>
    </dgm:pt>
    <dgm:pt modelId="{41A0A197-21EB-4634-894C-A67B8187DE9E}" type="sibTrans" cxnId="{A59EA090-1887-494A-96C8-9BDB76DEBBDB}">
      <dgm:prSet/>
      <dgm:spPr/>
      <dgm:t>
        <a:bodyPr/>
        <a:lstStyle/>
        <a:p>
          <a:endParaRPr lang="en-US"/>
        </a:p>
      </dgm:t>
    </dgm:pt>
    <dgm:pt modelId="{30026AAB-683C-4D53-8DA9-13A664822F22}">
      <dgm:prSet phldrT="[Text]"/>
      <dgm:spPr/>
      <dgm:t>
        <a:bodyPr/>
        <a:lstStyle/>
        <a:p>
          <a:r>
            <a:rPr lang="en-US" dirty="0"/>
            <a:t>Attributable to more than one recipient but </a:t>
          </a:r>
          <a:r>
            <a:rPr lang="en-US" b="1" dirty="0"/>
            <a:t>not all </a:t>
          </a:r>
        </a:p>
      </dgm:t>
    </dgm:pt>
    <dgm:pt modelId="{311E2412-1D58-49E3-B457-6A91FEADA8C9}" type="parTrans" cxnId="{D28836C5-21D3-4F8F-9056-787E580F9704}">
      <dgm:prSet/>
      <dgm:spPr/>
      <dgm:t>
        <a:bodyPr/>
        <a:lstStyle/>
        <a:p>
          <a:endParaRPr lang="en-US"/>
        </a:p>
      </dgm:t>
    </dgm:pt>
    <dgm:pt modelId="{50EF33D2-9F1A-41E5-9BF7-384D2B0526B5}" type="sibTrans" cxnId="{D28836C5-21D3-4F8F-9056-787E580F9704}">
      <dgm:prSet/>
      <dgm:spPr/>
      <dgm:t>
        <a:bodyPr/>
        <a:lstStyle/>
        <a:p>
          <a:endParaRPr lang="en-US"/>
        </a:p>
      </dgm:t>
    </dgm:pt>
    <dgm:pt modelId="{8E2CC358-29D4-42F3-B52F-3F5FC44A35FD}">
      <dgm:prSet phldrT="[Text]"/>
      <dgm:spPr/>
      <dgm:t>
        <a:bodyPr/>
        <a:lstStyle/>
        <a:p>
          <a:r>
            <a:rPr lang="en-US" dirty="0"/>
            <a:t> Distribute on Pro rata basis of turnover of such recipients </a:t>
          </a:r>
        </a:p>
      </dgm:t>
    </dgm:pt>
    <dgm:pt modelId="{DC1C3E08-D7C0-4172-A184-8351E924F745}" type="parTrans" cxnId="{2F052A47-56F3-469C-B003-4D1AD86B9679}">
      <dgm:prSet/>
      <dgm:spPr/>
      <dgm:t>
        <a:bodyPr/>
        <a:lstStyle/>
        <a:p>
          <a:endParaRPr lang="en-US"/>
        </a:p>
      </dgm:t>
    </dgm:pt>
    <dgm:pt modelId="{88A4D166-4865-4F59-9B59-445668035744}" type="sibTrans" cxnId="{2F052A47-56F3-469C-B003-4D1AD86B9679}">
      <dgm:prSet/>
      <dgm:spPr/>
      <dgm:t>
        <a:bodyPr/>
        <a:lstStyle/>
        <a:p>
          <a:endParaRPr lang="en-US"/>
        </a:p>
      </dgm:t>
    </dgm:pt>
    <dgm:pt modelId="{9612BAAC-C976-43D5-8881-CB2C21D32816}">
      <dgm:prSet/>
      <dgm:spPr/>
      <dgm:t>
        <a:bodyPr/>
        <a:lstStyle/>
        <a:p>
          <a:r>
            <a:rPr lang="en-US" dirty="0"/>
            <a:t>Attributable to all</a:t>
          </a:r>
        </a:p>
      </dgm:t>
    </dgm:pt>
    <dgm:pt modelId="{A1D04550-2C0F-4318-B97E-B74B74C0D4F3}" type="parTrans" cxnId="{77F3EE94-BBCB-4F8F-AC5B-263240EDBCB4}">
      <dgm:prSet/>
      <dgm:spPr/>
      <dgm:t>
        <a:bodyPr/>
        <a:lstStyle/>
        <a:p>
          <a:endParaRPr lang="en-US"/>
        </a:p>
      </dgm:t>
    </dgm:pt>
    <dgm:pt modelId="{5E36A198-0F91-4AE7-8D46-6DEBAA8B781A}" type="sibTrans" cxnId="{77F3EE94-BBCB-4F8F-AC5B-263240EDBCB4}">
      <dgm:prSet/>
      <dgm:spPr/>
      <dgm:t>
        <a:bodyPr/>
        <a:lstStyle/>
        <a:p>
          <a:endParaRPr lang="en-US"/>
        </a:p>
      </dgm:t>
    </dgm:pt>
    <dgm:pt modelId="{87CB6182-3622-40BB-8A79-FED538486A14}">
      <dgm:prSet/>
      <dgm:spPr/>
      <dgm:t>
        <a:bodyPr/>
        <a:lstStyle/>
        <a:p>
          <a:r>
            <a:rPr lang="en-US" dirty="0"/>
            <a:t>Distribute on Pro rata basis of turnover of all recipients  </a:t>
          </a:r>
        </a:p>
      </dgm:t>
    </dgm:pt>
    <dgm:pt modelId="{D90D8C2B-D2F4-43B8-B9A6-BD52EFC1BA0F}" type="parTrans" cxnId="{85BAA539-71A6-4104-8C11-ED363E23E300}">
      <dgm:prSet/>
      <dgm:spPr/>
      <dgm:t>
        <a:bodyPr/>
        <a:lstStyle/>
        <a:p>
          <a:endParaRPr lang="en-US"/>
        </a:p>
      </dgm:t>
    </dgm:pt>
    <dgm:pt modelId="{483723AE-516C-466E-A6DD-845050ACF8CC}" type="sibTrans" cxnId="{85BAA539-71A6-4104-8C11-ED363E23E300}">
      <dgm:prSet/>
      <dgm:spPr/>
      <dgm:t>
        <a:bodyPr/>
        <a:lstStyle/>
        <a:p>
          <a:endParaRPr lang="en-US"/>
        </a:p>
      </dgm:t>
    </dgm:pt>
    <dgm:pt modelId="{47E96B6C-358A-41CC-9B74-CC5008EBC7B2}" type="pres">
      <dgm:prSet presAssocID="{2458DB7F-0958-48B1-87EA-4F86CFD1310B}" presName="hierChild1" presStyleCnt="0">
        <dgm:presLayoutVars>
          <dgm:chPref val="1"/>
          <dgm:dir/>
          <dgm:animOne val="branch"/>
          <dgm:animLvl val="lvl"/>
          <dgm:resizeHandles/>
        </dgm:presLayoutVars>
      </dgm:prSet>
      <dgm:spPr/>
    </dgm:pt>
    <dgm:pt modelId="{3ADBD401-B967-4018-B551-F853ABB596D1}" type="pres">
      <dgm:prSet presAssocID="{72A620D8-3353-4EAD-ADE0-1135C2665725}" presName="hierRoot1" presStyleCnt="0"/>
      <dgm:spPr/>
    </dgm:pt>
    <dgm:pt modelId="{AEFB9ACC-EA13-48F2-ADB2-E0E9744708F3}" type="pres">
      <dgm:prSet presAssocID="{72A620D8-3353-4EAD-ADE0-1135C2665725}" presName="composite" presStyleCnt="0"/>
      <dgm:spPr/>
    </dgm:pt>
    <dgm:pt modelId="{65741475-5674-4421-A9C0-6386B36C2861}" type="pres">
      <dgm:prSet presAssocID="{72A620D8-3353-4EAD-ADE0-1135C2665725}" presName="background" presStyleLbl="node0" presStyleIdx="0" presStyleCnt="1"/>
      <dgm:spPr/>
    </dgm:pt>
    <dgm:pt modelId="{07EA4494-D6E3-4795-AE6A-0255D124D804}" type="pres">
      <dgm:prSet presAssocID="{72A620D8-3353-4EAD-ADE0-1135C2665725}" presName="text" presStyleLbl="fgAcc0" presStyleIdx="0" presStyleCnt="1">
        <dgm:presLayoutVars>
          <dgm:chPref val="3"/>
        </dgm:presLayoutVars>
      </dgm:prSet>
      <dgm:spPr/>
    </dgm:pt>
    <dgm:pt modelId="{DB7BBD4C-A70A-4E1D-AB79-06DD4BA1CB6A}" type="pres">
      <dgm:prSet presAssocID="{72A620D8-3353-4EAD-ADE0-1135C2665725}" presName="hierChild2" presStyleCnt="0"/>
      <dgm:spPr/>
    </dgm:pt>
    <dgm:pt modelId="{CE2E9018-4167-4A5C-9E5E-360E0C96F085}" type="pres">
      <dgm:prSet presAssocID="{6C95D645-1791-43BA-8C0D-5CE5981F7055}" presName="Name10" presStyleLbl="parChTrans1D2" presStyleIdx="0" presStyleCnt="3"/>
      <dgm:spPr/>
    </dgm:pt>
    <dgm:pt modelId="{31B46127-CC1A-41FF-ADF1-D77695588B7E}" type="pres">
      <dgm:prSet presAssocID="{0B405465-5302-4D7E-9098-7A3529CE10AB}" presName="hierRoot2" presStyleCnt="0"/>
      <dgm:spPr/>
    </dgm:pt>
    <dgm:pt modelId="{186239B2-B38C-48CF-B661-BD03DEAE7090}" type="pres">
      <dgm:prSet presAssocID="{0B405465-5302-4D7E-9098-7A3529CE10AB}" presName="composite2" presStyleCnt="0"/>
      <dgm:spPr/>
    </dgm:pt>
    <dgm:pt modelId="{DE3808E6-2187-463F-B98F-1213ACD9C0A2}" type="pres">
      <dgm:prSet presAssocID="{0B405465-5302-4D7E-9098-7A3529CE10AB}" presName="background2" presStyleLbl="node2" presStyleIdx="0" presStyleCnt="3"/>
      <dgm:spPr/>
    </dgm:pt>
    <dgm:pt modelId="{25C1E51F-20A3-41FC-A472-7313B3EE7217}" type="pres">
      <dgm:prSet presAssocID="{0B405465-5302-4D7E-9098-7A3529CE10AB}" presName="text2" presStyleLbl="fgAcc2" presStyleIdx="0" presStyleCnt="3" custLinFactNeighborX="-60864">
        <dgm:presLayoutVars>
          <dgm:chPref val="3"/>
        </dgm:presLayoutVars>
      </dgm:prSet>
      <dgm:spPr/>
    </dgm:pt>
    <dgm:pt modelId="{6CC94CDF-38A2-45C3-9643-556638EEC3B2}" type="pres">
      <dgm:prSet presAssocID="{0B405465-5302-4D7E-9098-7A3529CE10AB}" presName="hierChild3" presStyleCnt="0"/>
      <dgm:spPr/>
    </dgm:pt>
    <dgm:pt modelId="{E0612604-8032-45EA-895D-7205F6AB4757}" type="pres">
      <dgm:prSet presAssocID="{C58018D7-0639-4AFD-AAF2-76B8EDAE8F04}" presName="Name17" presStyleLbl="parChTrans1D3" presStyleIdx="0" presStyleCnt="3"/>
      <dgm:spPr/>
    </dgm:pt>
    <dgm:pt modelId="{8777D361-E424-4254-8837-CC80E0DD2321}" type="pres">
      <dgm:prSet presAssocID="{7BA16F6B-5A35-42BD-8E0E-3C7BF254AE49}" presName="hierRoot3" presStyleCnt="0"/>
      <dgm:spPr/>
    </dgm:pt>
    <dgm:pt modelId="{F71E2965-4924-4F54-ACB2-1512C09689BA}" type="pres">
      <dgm:prSet presAssocID="{7BA16F6B-5A35-42BD-8E0E-3C7BF254AE49}" presName="composite3" presStyleCnt="0"/>
      <dgm:spPr/>
    </dgm:pt>
    <dgm:pt modelId="{244DBE6A-3F21-4BAE-A1A3-FB379383787E}" type="pres">
      <dgm:prSet presAssocID="{7BA16F6B-5A35-42BD-8E0E-3C7BF254AE49}" presName="background3" presStyleLbl="node3" presStyleIdx="0" presStyleCnt="3"/>
      <dgm:spPr/>
    </dgm:pt>
    <dgm:pt modelId="{B1A3C6C9-6DC4-4ED2-B03B-7AA2AC3F9C74}" type="pres">
      <dgm:prSet presAssocID="{7BA16F6B-5A35-42BD-8E0E-3C7BF254AE49}" presName="text3" presStyleLbl="fgAcc3" presStyleIdx="0" presStyleCnt="3" custLinFactNeighborX="-57381" custLinFactNeighborY="177">
        <dgm:presLayoutVars>
          <dgm:chPref val="3"/>
        </dgm:presLayoutVars>
      </dgm:prSet>
      <dgm:spPr/>
    </dgm:pt>
    <dgm:pt modelId="{B8C817AD-A16B-414E-9F55-F47C584DA50A}" type="pres">
      <dgm:prSet presAssocID="{7BA16F6B-5A35-42BD-8E0E-3C7BF254AE49}" presName="hierChild4" presStyleCnt="0"/>
      <dgm:spPr/>
    </dgm:pt>
    <dgm:pt modelId="{BDD1E0D6-103A-491F-A476-06755EB3FE9B}" type="pres">
      <dgm:prSet presAssocID="{311E2412-1D58-49E3-B457-6A91FEADA8C9}" presName="Name10" presStyleLbl="parChTrans1D2" presStyleIdx="1" presStyleCnt="3"/>
      <dgm:spPr/>
    </dgm:pt>
    <dgm:pt modelId="{42003445-6FDA-4858-9C45-16D8C82638DF}" type="pres">
      <dgm:prSet presAssocID="{30026AAB-683C-4D53-8DA9-13A664822F22}" presName="hierRoot2" presStyleCnt="0"/>
      <dgm:spPr/>
    </dgm:pt>
    <dgm:pt modelId="{F461B822-10F7-451A-A775-6B309CAE37FD}" type="pres">
      <dgm:prSet presAssocID="{30026AAB-683C-4D53-8DA9-13A664822F22}" presName="composite2" presStyleCnt="0"/>
      <dgm:spPr/>
    </dgm:pt>
    <dgm:pt modelId="{7B0FCE92-0BB3-4CCF-B872-D3026B6F50CA}" type="pres">
      <dgm:prSet presAssocID="{30026AAB-683C-4D53-8DA9-13A664822F22}" presName="background2" presStyleLbl="node2" presStyleIdx="1" presStyleCnt="3"/>
      <dgm:spPr/>
    </dgm:pt>
    <dgm:pt modelId="{420BFC3F-D253-4DD3-AEFE-22670A422453}" type="pres">
      <dgm:prSet presAssocID="{30026AAB-683C-4D53-8DA9-13A664822F22}" presName="text2" presStyleLbl="fgAcc2" presStyleIdx="1" presStyleCnt="3" custLinFactNeighborX="-12824">
        <dgm:presLayoutVars>
          <dgm:chPref val="3"/>
        </dgm:presLayoutVars>
      </dgm:prSet>
      <dgm:spPr/>
    </dgm:pt>
    <dgm:pt modelId="{45CA7C35-BBCC-42B9-A220-B805506B1254}" type="pres">
      <dgm:prSet presAssocID="{30026AAB-683C-4D53-8DA9-13A664822F22}" presName="hierChild3" presStyleCnt="0"/>
      <dgm:spPr/>
    </dgm:pt>
    <dgm:pt modelId="{D74EA9F9-F744-467B-AFF9-6FAB3CB0404F}" type="pres">
      <dgm:prSet presAssocID="{DC1C3E08-D7C0-4172-A184-8351E924F745}" presName="Name17" presStyleLbl="parChTrans1D3" presStyleIdx="1" presStyleCnt="3"/>
      <dgm:spPr/>
    </dgm:pt>
    <dgm:pt modelId="{70697ABE-5E03-41EE-A5BE-4FC805341FB9}" type="pres">
      <dgm:prSet presAssocID="{8E2CC358-29D4-42F3-B52F-3F5FC44A35FD}" presName="hierRoot3" presStyleCnt="0"/>
      <dgm:spPr/>
    </dgm:pt>
    <dgm:pt modelId="{183A06F4-4041-43AF-9FDA-81E6C9D6E5B6}" type="pres">
      <dgm:prSet presAssocID="{8E2CC358-29D4-42F3-B52F-3F5FC44A35FD}" presName="composite3" presStyleCnt="0"/>
      <dgm:spPr/>
    </dgm:pt>
    <dgm:pt modelId="{AFD1C2C8-6342-497C-9FC1-007C2BE2F39C}" type="pres">
      <dgm:prSet presAssocID="{8E2CC358-29D4-42F3-B52F-3F5FC44A35FD}" presName="background3" presStyleLbl="node3" presStyleIdx="1" presStyleCnt="3"/>
      <dgm:spPr/>
    </dgm:pt>
    <dgm:pt modelId="{4785FA2A-F1E8-4F51-8FEC-18D9202C989C}" type="pres">
      <dgm:prSet presAssocID="{8E2CC358-29D4-42F3-B52F-3F5FC44A35FD}" presName="text3" presStyleLbl="fgAcc3" presStyleIdx="1" presStyleCnt="3" custLinFactNeighborX="-11499">
        <dgm:presLayoutVars>
          <dgm:chPref val="3"/>
        </dgm:presLayoutVars>
      </dgm:prSet>
      <dgm:spPr/>
    </dgm:pt>
    <dgm:pt modelId="{29EA85B5-5230-491D-A9A1-16D725CC0D28}" type="pres">
      <dgm:prSet presAssocID="{8E2CC358-29D4-42F3-B52F-3F5FC44A35FD}" presName="hierChild4" presStyleCnt="0"/>
      <dgm:spPr/>
    </dgm:pt>
    <dgm:pt modelId="{AF56CC4D-FF93-47EC-AFFD-0233FD151C24}" type="pres">
      <dgm:prSet presAssocID="{A1D04550-2C0F-4318-B97E-B74B74C0D4F3}" presName="Name10" presStyleLbl="parChTrans1D2" presStyleIdx="2" presStyleCnt="3"/>
      <dgm:spPr/>
    </dgm:pt>
    <dgm:pt modelId="{769C7C25-1E8C-49C6-BF74-84D500AE68E4}" type="pres">
      <dgm:prSet presAssocID="{9612BAAC-C976-43D5-8881-CB2C21D32816}" presName="hierRoot2" presStyleCnt="0"/>
      <dgm:spPr/>
    </dgm:pt>
    <dgm:pt modelId="{FA407EE6-2068-45BD-8173-3D46D3AE6E44}" type="pres">
      <dgm:prSet presAssocID="{9612BAAC-C976-43D5-8881-CB2C21D32816}" presName="composite2" presStyleCnt="0"/>
      <dgm:spPr/>
    </dgm:pt>
    <dgm:pt modelId="{A26037E8-1549-4C9D-BFA4-5CA370C52979}" type="pres">
      <dgm:prSet presAssocID="{9612BAAC-C976-43D5-8881-CB2C21D32816}" presName="background2" presStyleLbl="node2" presStyleIdx="2" presStyleCnt="3"/>
      <dgm:spPr/>
    </dgm:pt>
    <dgm:pt modelId="{4A7627FB-A371-440E-9709-C92B2E7C7C3E}" type="pres">
      <dgm:prSet presAssocID="{9612BAAC-C976-43D5-8881-CB2C21D32816}" presName="text2" presStyleLbl="fgAcc2" presStyleIdx="2" presStyleCnt="3" custLinFactNeighborX="64404">
        <dgm:presLayoutVars>
          <dgm:chPref val="3"/>
        </dgm:presLayoutVars>
      </dgm:prSet>
      <dgm:spPr/>
    </dgm:pt>
    <dgm:pt modelId="{E5C76FA7-6794-410A-A25A-B3564E06A02D}" type="pres">
      <dgm:prSet presAssocID="{9612BAAC-C976-43D5-8881-CB2C21D32816}" presName="hierChild3" presStyleCnt="0"/>
      <dgm:spPr/>
    </dgm:pt>
    <dgm:pt modelId="{AA4F8C7E-7126-4FBE-9A57-E8456D00C8D1}" type="pres">
      <dgm:prSet presAssocID="{D90D8C2B-D2F4-43B8-B9A6-BD52EFC1BA0F}" presName="Name17" presStyleLbl="parChTrans1D3" presStyleIdx="2" presStyleCnt="3"/>
      <dgm:spPr/>
    </dgm:pt>
    <dgm:pt modelId="{FDE1090F-F20F-4286-852A-E50F85B7D222}" type="pres">
      <dgm:prSet presAssocID="{87CB6182-3622-40BB-8A79-FED538486A14}" presName="hierRoot3" presStyleCnt="0"/>
      <dgm:spPr/>
    </dgm:pt>
    <dgm:pt modelId="{ABEAE1CD-4080-4215-AF54-DD2B85F70724}" type="pres">
      <dgm:prSet presAssocID="{87CB6182-3622-40BB-8A79-FED538486A14}" presName="composite3" presStyleCnt="0"/>
      <dgm:spPr/>
    </dgm:pt>
    <dgm:pt modelId="{6A90F5EC-6BD8-440A-80C3-B7614459B7EF}" type="pres">
      <dgm:prSet presAssocID="{87CB6182-3622-40BB-8A79-FED538486A14}" presName="background3" presStyleLbl="node3" presStyleIdx="2" presStyleCnt="3"/>
      <dgm:spPr/>
    </dgm:pt>
    <dgm:pt modelId="{2C31401C-C1C8-4016-A905-5D1F1A05613A}" type="pres">
      <dgm:prSet presAssocID="{87CB6182-3622-40BB-8A79-FED538486A14}" presName="text3" presStyleLbl="fgAcc3" presStyleIdx="2" presStyleCnt="3" custLinFactNeighborX="67886">
        <dgm:presLayoutVars>
          <dgm:chPref val="3"/>
        </dgm:presLayoutVars>
      </dgm:prSet>
      <dgm:spPr/>
    </dgm:pt>
    <dgm:pt modelId="{EC2738E6-3799-455A-BC21-F32E69EE638A}" type="pres">
      <dgm:prSet presAssocID="{87CB6182-3622-40BB-8A79-FED538486A14}" presName="hierChild4" presStyleCnt="0"/>
      <dgm:spPr/>
    </dgm:pt>
  </dgm:ptLst>
  <dgm:cxnLst>
    <dgm:cxn modelId="{97748808-86C9-47EA-8BB0-61C2FD044454}" type="presOf" srcId="{C58018D7-0639-4AFD-AAF2-76B8EDAE8F04}" destId="{E0612604-8032-45EA-895D-7205F6AB4757}" srcOrd="0" destOrd="0" presId="urn:microsoft.com/office/officeart/2005/8/layout/hierarchy1"/>
    <dgm:cxn modelId="{69ACC20D-AC51-4514-A18B-4B3B3139E8C0}" type="presOf" srcId="{A1D04550-2C0F-4318-B97E-B74B74C0D4F3}" destId="{AF56CC4D-FF93-47EC-AFFD-0233FD151C24}" srcOrd="0" destOrd="0" presId="urn:microsoft.com/office/officeart/2005/8/layout/hierarchy1"/>
    <dgm:cxn modelId="{B78B951E-417C-4846-9381-985A53D93C74}" type="presOf" srcId="{8E2CC358-29D4-42F3-B52F-3F5FC44A35FD}" destId="{4785FA2A-F1E8-4F51-8FEC-18D9202C989C}" srcOrd="0" destOrd="0" presId="urn:microsoft.com/office/officeart/2005/8/layout/hierarchy1"/>
    <dgm:cxn modelId="{CBAEF128-1E6A-42DB-80D6-1A643656C432}" srcId="{72A620D8-3353-4EAD-ADE0-1135C2665725}" destId="{0B405465-5302-4D7E-9098-7A3529CE10AB}" srcOrd="0" destOrd="0" parTransId="{6C95D645-1791-43BA-8C0D-5CE5981F7055}" sibTransId="{A11603BD-07DA-4B14-8148-B4C058B15AF0}"/>
    <dgm:cxn modelId="{85BAA539-71A6-4104-8C11-ED363E23E300}" srcId="{9612BAAC-C976-43D5-8881-CB2C21D32816}" destId="{87CB6182-3622-40BB-8A79-FED538486A14}" srcOrd="0" destOrd="0" parTransId="{D90D8C2B-D2F4-43B8-B9A6-BD52EFC1BA0F}" sibTransId="{483723AE-516C-466E-A6DD-845050ACF8CC}"/>
    <dgm:cxn modelId="{23750D5F-18FC-4AE1-A669-B41A4435589C}" type="presOf" srcId="{7BA16F6B-5A35-42BD-8E0E-3C7BF254AE49}" destId="{B1A3C6C9-6DC4-4ED2-B03B-7AA2AC3F9C74}" srcOrd="0" destOrd="0" presId="urn:microsoft.com/office/officeart/2005/8/layout/hierarchy1"/>
    <dgm:cxn modelId="{CA257B44-FD56-4F64-978D-A2F6977F9174}" type="presOf" srcId="{30026AAB-683C-4D53-8DA9-13A664822F22}" destId="{420BFC3F-D253-4DD3-AEFE-22670A422453}" srcOrd="0" destOrd="0" presId="urn:microsoft.com/office/officeart/2005/8/layout/hierarchy1"/>
    <dgm:cxn modelId="{B72D9464-A07F-4C9B-8FC5-73A4DE8643C5}" type="presOf" srcId="{0B405465-5302-4D7E-9098-7A3529CE10AB}" destId="{25C1E51F-20A3-41FC-A472-7313B3EE7217}" srcOrd="0" destOrd="0" presId="urn:microsoft.com/office/officeart/2005/8/layout/hierarchy1"/>
    <dgm:cxn modelId="{2F052A47-56F3-469C-B003-4D1AD86B9679}" srcId="{30026AAB-683C-4D53-8DA9-13A664822F22}" destId="{8E2CC358-29D4-42F3-B52F-3F5FC44A35FD}" srcOrd="0" destOrd="0" parTransId="{DC1C3E08-D7C0-4172-A184-8351E924F745}" sibTransId="{88A4D166-4865-4F59-9B59-445668035744}"/>
    <dgm:cxn modelId="{4FD5CC6A-96AB-4D00-979A-99C2B813DB8D}" type="presOf" srcId="{311E2412-1D58-49E3-B457-6A91FEADA8C9}" destId="{BDD1E0D6-103A-491F-A476-06755EB3FE9B}" srcOrd="0" destOrd="0" presId="urn:microsoft.com/office/officeart/2005/8/layout/hierarchy1"/>
    <dgm:cxn modelId="{20AE096E-8289-4527-AC06-A548F51D3318}" type="presOf" srcId="{D90D8C2B-D2F4-43B8-B9A6-BD52EFC1BA0F}" destId="{AA4F8C7E-7126-4FBE-9A57-E8456D00C8D1}" srcOrd="0" destOrd="0" presId="urn:microsoft.com/office/officeart/2005/8/layout/hierarchy1"/>
    <dgm:cxn modelId="{FA773553-62EA-457E-A757-01E15E9817AC}" type="presOf" srcId="{DC1C3E08-D7C0-4172-A184-8351E924F745}" destId="{D74EA9F9-F744-467B-AFF9-6FAB3CB0404F}" srcOrd="0" destOrd="0" presId="urn:microsoft.com/office/officeart/2005/8/layout/hierarchy1"/>
    <dgm:cxn modelId="{634BAD7C-2FCB-4E57-9433-5594ED02A767}" type="presOf" srcId="{72A620D8-3353-4EAD-ADE0-1135C2665725}" destId="{07EA4494-D6E3-4795-AE6A-0255D124D804}" srcOrd="0" destOrd="0" presId="urn:microsoft.com/office/officeart/2005/8/layout/hierarchy1"/>
    <dgm:cxn modelId="{A59EA090-1887-494A-96C8-9BDB76DEBBDB}" srcId="{0B405465-5302-4D7E-9098-7A3529CE10AB}" destId="{7BA16F6B-5A35-42BD-8E0E-3C7BF254AE49}" srcOrd="0" destOrd="0" parTransId="{C58018D7-0639-4AFD-AAF2-76B8EDAE8F04}" sibTransId="{41A0A197-21EB-4634-894C-A67B8187DE9E}"/>
    <dgm:cxn modelId="{77F3EE94-BBCB-4F8F-AC5B-263240EDBCB4}" srcId="{72A620D8-3353-4EAD-ADE0-1135C2665725}" destId="{9612BAAC-C976-43D5-8881-CB2C21D32816}" srcOrd="2" destOrd="0" parTransId="{A1D04550-2C0F-4318-B97E-B74B74C0D4F3}" sibTransId="{5E36A198-0F91-4AE7-8D46-6DEBAA8B781A}"/>
    <dgm:cxn modelId="{A03B13BE-95A5-4B02-A783-9D7FD4AE2ABD}" type="presOf" srcId="{2458DB7F-0958-48B1-87EA-4F86CFD1310B}" destId="{47E96B6C-358A-41CC-9B74-CC5008EBC7B2}" srcOrd="0" destOrd="0" presId="urn:microsoft.com/office/officeart/2005/8/layout/hierarchy1"/>
    <dgm:cxn modelId="{D28836C5-21D3-4F8F-9056-787E580F9704}" srcId="{72A620D8-3353-4EAD-ADE0-1135C2665725}" destId="{30026AAB-683C-4D53-8DA9-13A664822F22}" srcOrd="1" destOrd="0" parTransId="{311E2412-1D58-49E3-B457-6A91FEADA8C9}" sibTransId="{50EF33D2-9F1A-41E5-9BF7-384D2B0526B5}"/>
    <dgm:cxn modelId="{F746C7CB-1A8D-4707-9D89-6FBE9BC3C498}" type="presOf" srcId="{6C95D645-1791-43BA-8C0D-5CE5981F7055}" destId="{CE2E9018-4167-4A5C-9E5E-360E0C96F085}" srcOrd="0" destOrd="0" presId="urn:microsoft.com/office/officeart/2005/8/layout/hierarchy1"/>
    <dgm:cxn modelId="{125D36D9-0BED-4B89-8774-804A4CD18E60}" type="presOf" srcId="{9612BAAC-C976-43D5-8881-CB2C21D32816}" destId="{4A7627FB-A371-440E-9709-C92B2E7C7C3E}" srcOrd="0" destOrd="0" presId="urn:microsoft.com/office/officeart/2005/8/layout/hierarchy1"/>
    <dgm:cxn modelId="{C9A4B2DB-22C0-4AE3-907E-C9F5DCBA8A42}" srcId="{2458DB7F-0958-48B1-87EA-4F86CFD1310B}" destId="{72A620D8-3353-4EAD-ADE0-1135C2665725}" srcOrd="0" destOrd="0" parTransId="{C6406425-F94F-4480-8D7D-8CA5F9F8F246}" sibTransId="{45C5B46A-C64E-4731-B5F6-287CEC870157}"/>
    <dgm:cxn modelId="{9FCAA0E3-E8E3-42D2-97DA-710829A80BE8}" type="presOf" srcId="{87CB6182-3622-40BB-8A79-FED538486A14}" destId="{2C31401C-C1C8-4016-A905-5D1F1A05613A}" srcOrd="0" destOrd="0" presId="urn:microsoft.com/office/officeart/2005/8/layout/hierarchy1"/>
    <dgm:cxn modelId="{2E667F1A-20BD-43A3-B933-51A80FA3B8F1}" type="presParOf" srcId="{47E96B6C-358A-41CC-9B74-CC5008EBC7B2}" destId="{3ADBD401-B967-4018-B551-F853ABB596D1}" srcOrd="0" destOrd="0" presId="urn:microsoft.com/office/officeart/2005/8/layout/hierarchy1"/>
    <dgm:cxn modelId="{C5497096-0406-453C-9E4E-19B23632617C}" type="presParOf" srcId="{3ADBD401-B967-4018-B551-F853ABB596D1}" destId="{AEFB9ACC-EA13-48F2-ADB2-E0E9744708F3}" srcOrd="0" destOrd="0" presId="urn:microsoft.com/office/officeart/2005/8/layout/hierarchy1"/>
    <dgm:cxn modelId="{81B4C055-732B-42B5-A2AC-1F5A2DF378A3}" type="presParOf" srcId="{AEFB9ACC-EA13-48F2-ADB2-E0E9744708F3}" destId="{65741475-5674-4421-A9C0-6386B36C2861}" srcOrd="0" destOrd="0" presId="urn:microsoft.com/office/officeart/2005/8/layout/hierarchy1"/>
    <dgm:cxn modelId="{BC38A445-9096-40DC-916B-8FB80F2B6C91}" type="presParOf" srcId="{AEFB9ACC-EA13-48F2-ADB2-E0E9744708F3}" destId="{07EA4494-D6E3-4795-AE6A-0255D124D804}" srcOrd="1" destOrd="0" presId="urn:microsoft.com/office/officeart/2005/8/layout/hierarchy1"/>
    <dgm:cxn modelId="{987A6C7B-0C9D-424F-B663-F932F3169252}" type="presParOf" srcId="{3ADBD401-B967-4018-B551-F853ABB596D1}" destId="{DB7BBD4C-A70A-4E1D-AB79-06DD4BA1CB6A}" srcOrd="1" destOrd="0" presId="urn:microsoft.com/office/officeart/2005/8/layout/hierarchy1"/>
    <dgm:cxn modelId="{109CDF67-4CD1-4406-B1B8-8296B25B92E1}" type="presParOf" srcId="{DB7BBD4C-A70A-4E1D-AB79-06DD4BA1CB6A}" destId="{CE2E9018-4167-4A5C-9E5E-360E0C96F085}" srcOrd="0" destOrd="0" presId="urn:microsoft.com/office/officeart/2005/8/layout/hierarchy1"/>
    <dgm:cxn modelId="{86A273BF-CD7C-415B-8289-01B503041984}" type="presParOf" srcId="{DB7BBD4C-A70A-4E1D-AB79-06DD4BA1CB6A}" destId="{31B46127-CC1A-41FF-ADF1-D77695588B7E}" srcOrd="1" destOrd="0" presId="urn:microsoft.com/office/officeart/2005/8/layout/hierarchy1"/>
    <dgm:cxn modelId="{D6BDA5A2-A6CA-4F22-9227-BDB8C9986D37}" type="presParOf" srcId="{31B46127-CC1A-41FF-ADF1-D77695588B7E}" destId="{186239B2-B38C-48CF-B661-BD03DEAE7090}" srcOrd="0" destOrd="0" presId="urn:microsoft.com/office/officeart/2005/8/layout/hierarchy1"/>
    <dgm:cxn modelId="{1BA57DB4-E182-4AFC-9898-0FD29A4D0649}" type="presParOf" srcId="{186239B2-B38C-48CF-B661-BD03DEAE7090}" destId="{DE3808E6-2187-463F-B98F-1213ACD9C0A2}" srcOrd="0" destOrd="0" presId="urn:microsoft.com/office/officeart/2005/8/layout/hierarchy1"/>
    <dgm:cxn modelId="{0163E958-7A90-40C3-984B-BB4DBD19D9F9}" type="presParOf" srcId="{186239B2-B38C-48CF-B661-BD03DEAE7090}" destId="{25C1E51F-20A3-41FC-A472-7313B3EE7217}" srcOrd="1" destOrd="0" presId="urn:microsoft.com/office/officeart/2005/8/layout/hierarchy1"/>
    <dgm:cxn modelId="{D114AA78-BE05-472E-93A4-1A626E2C7A89}" type="presParOf" srcId="{31B46127-CC1A-41FF-ADF1-D77695588B7E}" destId="{6CC94CDF-38A2-45C3-9643-556638EEC3B2}" srcOrd="1" destOrd="0" presId="urn:microsoft.com/office/officeart/2005/8/layout/hierarchy1"/>
    <dgm:cxn modelId="{80A35F10-7B34-4A8B-BDF0-AFBA723E36CD}" type="presParOf" srcId="{6CC94CDF-38A2-45C3-9643-556638EEC3B2}" destId="{E0612604-8032-45EA-895D-7205F6AB4757}" srcOrd="0" destOrd="0" presId="urn:microsoft.com/office/officeart/2005/8/layout/hierarchy1"/>
    <dgm:cxn modelId="{F7F725D2-F2E6-43C8-A57A-24383C2F3DE0}" type="presParOf" srcId="{6CC94CDF-38A2-45C3-9643-556638EEC3B2}" destId="{8777D361-E424-4254-8837-CC80E0DD2321}" srcOrd="1" destOrd="0" presId="urn:microsoft.com/office/officeart/2005/8/layout/hierarchy1"/>
    <dgm:cxn modelId="{819DD762-3BF9-47D1-BBE7-FB5158E124B9}" type="presParOf" srcId="{8777D361-E424-4254-8837-CC80E0DD2321}" destId="{F71E2965-4924-4F54-ACB2-1512C09689BA}" srcOrd="0" destOrd="0" presId="urn:microsoft.com/office/officeart/2005/8/layout/hierarchy1"/>
    <dgm:cxn modelId="{1995D03F-D1D9-407A-8A88-4D439ACCCE46}" type="presParOf" srcId="{F71E2965-4924-4F54-ACB2-1512C09689BA}" destId="{244DBE6A-3F21-4BAE-A1A3-FB379383787E}" srcOrd="0" destOrd="0" presId="urn:microsoft.com/office/officeart/2005/8/layout/hierarchy1"/>
    <dgm:cxn modelId="{80B86EEF-8FAE-437A-ADB7-5C6D37C3F67F}" type="presParOf" srcId="{F71E2965-4924-4F54-ACB2-1512C09689BA}" destId="{B1A3C6C9-6DC4-4ED2-B03B-7AA2AC3F9C74}" srcOrd="1" destOrd="0" presId="urn:microsoft.com/office/officeart/2005/8/layout/hierarchy1"/>
    <dgm:cxn modelId="{944D8DCD-D911-4376-9211-9EF553ABB029}" type="presParOf" srcId="{8777D361-E424-4254-8837-CC80E0DD2321}" destId="{B8C817AD-A16B-414E-9F55-F47C584DA50A}" srcOrd="1" destOrd="0" presId="urn:microsoft.com/office/officeart/2005/8/layout/hierarchy1"/>
    <dgm:cxn modelId="{5872691A-14DD-4C95-959E-7B2A2CC64CAD}" type="presParOf" srcId="{DB7BBD4C-A70A-4E1D-AB79-06DD4BA1CB6A}" destId="{BDD1E0D6-103A-491F-A476-06755EB3FE9B}" srcOrd="2" destOrd="0" presId="urn:microsoft.com/office/officeart/2005/8/layout/hierarchy1"/>
    <dgm:cxn modelId="{FBF10CBA-FA83-4BD1-9509-742858B109C7}" type="presParOf" srcId="{DB7BBD4C-A70A-4E1D-AB79-06DD4BA1CB6A}" destId="{42003445-6FDA-4858-9C45-16D8C82638DF}" srcOrd="3" destOrd="0" presId="urn:microsoft.com/office/officeart/2005/8/layout/hierarchy1"/>
    <dgm:cxn modelId="{A5D87A9E-1357-4CB4-B3FE-944BE478DBCD}" type="presParOf" srcId="{42003445-6FDA-4858-9C45-16D8C82638DF}" destId="{F461B822-10F7-451A-A775-6B309CAE37FD}" srcOrd="0" destOrd="0" presId="urn:microsoft.com/office/officeart/2005/8/layout/hierarchy1"/>
    <dgm:cxn modelId="{A02C334E-692A-44A9-854C-D74AF6550BAB}" type="presParOf" srcId="{F461B822-10F7-451A-A775-6B309CAE37FD}" destId="{7B0FCE92-0BB3-4CCF-B872-D3026B6F50CA}" srcOrd="0" destOrd="0" presId="urn:microsoft.com/office/officeart/2005/8/layout/hierarchy1"/>
    <dgm:cxn modelId="{70E9F0C5-31E8-4AB8-873E-823ECE4E29D3}" type="presParOf" srcId="{F461B822-10F7-451A-A775-6B309CAE37FD}" destId="{420BFC3F-D253-4DD3-AEFE-22670A422453}" srcOrd="1" destOrd="0" presId="urn:microsoft.com/office/officeart/2005/8/layout/hierarchy1"/>
    <dgm:cxn modelId="{DEB57CE3-0672-48E4-9DA7-604C3E079A7D}" type="presParOf" srcId="{42003445-6FDA-4858-9C45-16D8C82638DF}" destId="{45CA7C35-BBCC-42B9-A220-B805506B1254}" srcOrd="1" destOrd="0" presId="urn:microsoft.com/office/officeart/2005/8/layout/hierarchy1"/>
    <dgm:cxn modelId="{294514E0-D881-44BE-8A77-A4EF1C679DDC}" type="presParOf" srcId="{45CA7C35-BBCC-42B9-A220-B805506B1254}" destId="{D74EA9F9-F744-467B-AFF9-6FAB3CB0404F}" srcOrd="0" destOrd="0" presId="urn:microsoft.com/office/officeart/2005/8/layout/hierarchy1"/>
    <dgm:cxn modelId="{63703D40-837D-4FFB-9278-B44FF36772BE}" type="presParOf" srcId="{45CA7C35-BBCC-42B9-A220-B805506B1254}" destId="{70697ABE-5E03-41EE-A5BE-4FC805341FB9}" srcOrd="1" destOrd="0" presId="urn:microsoft.com/office/officeart/2005/8/layout/hierarchy1"/>
    <dgm:cxn modelId="{634509FE-7B1E-4D98-A959-5648A0197FBA}" type="presParOf" srcId="{70697ABE-5E03-41EE-A5BE-4FC805341FB9}" destId="{183A06F4-4041-43AF-9FDA-81E6C9D6E5B6}" srcOrd="0" destOrd="0" presId="urn:microsoft.com/office/officeart/2005/8/layout/hierarchy1"/>
    <dgm:cxn modelId="{039BF037-DA07-4D89-AEAC-34401EF88724}" type="presParOf" srcId="{183A06F4-4041-43AF-9FDA-81E6C9D6E5B6}" destId="{AFD1C2C8-6342-497C-9FC1-007C2BE2F39C}" srcOrd="0" destOrd="0" presId="urn:microsoft.com/office/officeart/2005/8/layout/hierarchy1"/>
    <dgm:cxn modelId="{A9A23D51-D767-436D-BF2C-936F494F1CCC}" type="presParOf" srcId="{183A06F4-4041-43AF-9FDA-81E6C9D6E5B6}" destId="{4785FA2A-F1E8-4F51-8FEC-18D9202C989C}" srcOrd="1" destOrd="0" presId="urn:microsoft.com/office/officeart/2005/8/layout/hierarchy1"/>
    <dgm:cxn modelId="{4AB8B93D-ACB8-47E5-B4D2-5E8A2016905F}" type="presParOf" srcId="{70697ABE-5E03-41EE-A5BE-4FC805341FB9}" destId="{29EA85B5-5230-491D-A9A1-16D725CC0D28}" srcOrd="1" destOrd="0" presId="urn:microsoft.com/office/officeart/2005/8/layout/hierarchy1"/>
    <dgm:cxn modelId="{61B70A4C-B201-4CA0-87ED-81468B393A77}" type="presParOf" srcId="{DB7BBD4C-A70A-4E1D-AB79-06DD4BA1CB6A}" destId="{AF56CC4D-FF93-47EC-AFFD-0233FD151C24}" srcOrd="4" destOrd="0" presId="urn:microsoft.com/office/officeart/2005/8/layout/hierarchy1"/>
    <dgm:cxn modelId="{CBC3B37F-12E9-40A5-A9DF-F3B4EFC45851}" type="presParOf" srcId="{DB7BBD4C-A70A-4E1D-AB79-06DD4BA1CB6A}" destId="{769C7C25-1E8C-49C6-BF74-84D500AE68E4}" srcOrd="5" destOrd="0" presId="urn:microsoft.com/office/officeart/2005/8/layout/hierarchy1"/>
    <dgm:cxn modelId="{0879FE60-18D5-4C92-AF81-5CFE99F07F6D}" type="presParOf" srcId="{769C7C25-1E8C-49C6-BF74-84D500AE68E4}" destId="{FA407EE6-2068-45BD-8173-3D46D3AE6E44}" srcOrd="0" destOrd="0" presId="urn:microsoft.com/office/officeart/2005/8/layout/hierarchy1"/>
    <dgm:cxn modelId="{AB480A3C-62D0-4A0B-B708-896CDEE75D6F}" type="presParOf" srcId="{FA407EE6-2068-45BD-8173-3D46D3AE6E44}" destId="{A26037E8-1549-4C9D-BFA4-5CA370C52979}" srcOrd="0" destOrd="0" presId="urn:microsoft.com/office/officeart/2005/8/layout/hierarchy1"/>
    <dgm:cxn modelId="{3D340683-C9C9-4EBD-B3FE-8A5FD6F1E2B6}" type="presParOf" srcId="{FA407EE6-2068-45BD-8173-3D46D3AE6E44}" destId="{4A7627FB-A371-440E-9709-C92B2E7C7C3E}" srcOrd="1" destOrd="0" presId="urn:microsoft.com/office/officeart/2005/8/layout/hierarchy1"/>
    <dgm:cxn modelId="{3EC27B18-A171-4B3D-BA3A-C828D476D4EA}" type="presParOf" srcId="{769C7C25-1E8C-49C6-BF74-84D500AE68E4}" destId="{E5C76FA7-6794-410A-A25A-B3564E06A02D}" srcOrd="1" destOrd="0" presId="urn:microsoft.com/office/officeart/2005/8/layout/hierarchy1"/>
    <dgm:cxn modelId="{180648B4-8162-4BBC-8299-42E74E19B956}" type="presParOf" srcId="{E5C76FA7-6794-410A-A25A-B3564E06A02D}" destId="{AA4F8C7E-7126-4FBE-9A57-E8456D00C8D1}" srcOrd="0" destOrd="0" presId="urn:microsoft.com/office/officeart/2005/8/layout/hierarchy1"/>
    <dgm:cxn modelId="{ABEF9B61-A680-4E1B-8879-E5C49B17C316}" type="presParOf" srcId="{E5C76FA7-6794-410A-A25A-B3564E06A02D}" destId="{FDE1090F-F20F-4286-852A-E50F85B7D222}" srcOrd="1" destOrd="0" presId="urn:microsoft.com/office/officeart/2005/8/layout/hierarchy1"/>
    <dgm:cxn modelId="{54AFD75E-1B2E-49E8-8959-76D8698423D2}" type="presParOf" srcId="{FDE1090F-F20F-4286-852A-E50F85B7D222}" destId="{ABEAE1CD-4080-4215-AF54-DD2B85F70724}" srcOrd="0" destOrd="0" presId="urn:microsoft.com/office/officeart/2005/8/layout/hierarchy1"/>
    <dgm:cxn modelId="{9636627C-5FC6-4238-8043-B2D99D1808B9}" type="presParOf" srcId="{ABEAE1CD-4080-4215-AF54-DD2B85F70724}" destId="{6A90F5EC-6BD8-440A-80C3-B7614459B7EF}" srcOrd="0" destOrd="0" presId="urn:microsoft.com/office/officeart/2005/8/layout/hierarchy1"/>
    <dgm:cxn modelId="{8D3ED3F7-8517-430D-8CE8-FC0F5AE2893B}" type="presParOf" srcId="{ABEAE1CD-4080-4215-AF54-DD2B85F70724}" destId="{2C31401C-C1C8-4016-A905-5D1F1A05613A}" srcOrd="1" destOrd="0" presId="urn:microsoft.com/office/officeart/2005/8/layout/hierarchy1"/>
    <dgm:cxn modelId="{5FBA7553-74F6-471A-94D0-74E464B1693B}" type="presParOf" srcId="{FDE1090F-F20F-4286-852A-E50F85B7D222}" destId="{EC2738E6-3799-455A-BC21-F32E69EE638A}" srcOrd="1" destOrd="0" presId="urn:microsoft.com/office/officeart/2005/8/layout/hierarchy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B0E1433-8875-4B8B-80CC-E342EA6E490F}" type="doc">
      <dgm:prSet loTypeId="urn:microsoft.com/office/officeart/2005/8/layout/hList6" loCatId="list" qsTypeId="urn:microsoft.com/office/officeart/2005/8/quickstyle/simple5" qsCatId="simple" csTypeId="urn:microsoft.com/office/officeart/2005/8/colors/accent1_2" csCatId="accent1" phldr="1"/>
      <dgm:spPr/>
      <dgm:t>
        <a:bodyPr/>
        <a:lstStyle/>
        <a:p>
          <a:endParaRPr lang="en-US"/>
        </a:p>
      </dgm:t>
    </dgm:pt>
    <dgm:pt modelId="{E11239EA-867F-4274-B295-EA11BB71AD52}" type="pres">
      <dgm:prSet presAssocID="{4B0E1433-8875-4B8B-80CC-E342EA6E490F}" presName="Name0" presStyleCnt="0">
        <dgm:presLayoutVars>
          <dgm:dir/>
          <dgm:resizeHandles val="exact"/>
        </dgm:presLayoutVars>
      </dgm:prSet>
      <dgm:spPr/>
    </dgm:pt>
  </dgm:ptLst>
  <dgm:cxnLst>
    <dgm:cxn modelId="{8B8D4E95-BBFA-4B78-81AC-4857F3DEE797}" type="presOf" srcId="{4B0E1433-8875-4B8B-80CC-E342EA6E490F}" destId="{E11239EA-867F-4274-B295-EA11BB71AD52}" srcOrd="0" destOrd="0" presId="urn:microsoft.com/office/officeart/2005/8/layout/hList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B0E1433-8875-4B8B-80CC-E342EA6E490F}" type="doc">
      <dgm:prSet loTypeId="urn:microsoft.com/office/officeart/2005/8/layout/hList6" loCatId="list" qsTypeId="urn:microsoft.com/office/officeart/2005/8/quickstyle/simple4" qsCatId="simple" csTypeId="urn:microsoft.com/office/officeart/2005/8/colors/accent1_2" csCatId="accent1" phldr="1"/>
      <dgm:spPr/>
      <dgm:t>
        <a:bodyPr/>
        <a:lstStyle/>
        <a:p>
          <a:endParaRPr lang="en-US"/>
        </a:p>
      </dgm:t>
    </dgm:pt>
    <dgm:pt modelId="{E11239EA-867F-4274-B295-EA11BB71AD52}" type="pres">
      <dgm:prSet presAssocID="{4B0E1433-8875-4B8B-80CC-E342EA6E490F}" presName="Name0" presStyleCnt="0">
        <dgm:presLayoutVars>
          <dgm:dir/>
          <dgm:resizeHandles val="exact"/>
        </dgm:presLayoutVars>
      </dgm:prSet>
      <dgm:spPr/>
    </dgm:pt>
  </dgm:ptLst>
  <dgm:cxnLst>
    <dgm:cxn modelId="{E95E4B62-4EEC-4C68-B1E8-69333CD3E01E}" type="presOf" srcId="{4B0E1433-8875-4B8B-80CC-E342EA6E490F}" destId="{E11239EA-867F-4274-B295-EA11BB71AD52}" srcOrd="0" destOrd="0" presId="urn:microsoft.com/office/officeart/2005/8/layout/hList6"/>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4B0E1433-8875-4B8B-80CC-E342EA6E490F}" type="doc">
      <dgm:prSet loTypeId="urn:microsoft.com/office/officeart/2005/8/layout/hList6" loCatId="list" qsTypeId="urn:microsoft.com/office/officeart/2005/8/quickstyle/simple5" qsCatId="simple" csTypeId="urn:microsoft.com/office/officeart/2005/8/colors/accent1_2" csCatId="accent1" phldr="1"/>
      <dgm:spPr/>
      <dgm:t>
        <a:bodyPr/>
        <a:lstStyle/>
        <a:p>
          <a:endParaRPr lang="en-US"/>
        </a:p>
      </dgm:t>
    </dgm:pt>
    <dgm:pt modelId="{E11239EA-867F-4274-B295-EA11BB71AD52}" type="pres">
      <dgm:prSet presAssocID="{4B0E1433-8875-4B8B-80CC-E342EA6E490F}" presName="Name0" presStyleCnt="0">
        <dgm:presLayoutVars>
          <dgm:dir/>
          <dgm:resizeHandles val="exact"/>
        </dgm:presLayoutVars>
      </dgm:prSet>
      <dgm:spPr/>
    </dgm:pt>
  </dgm:ptLst>
  <dgm:cxnLst>
    <dgm:cxn modelId="{700E36D5-29A7-47C6-A145-C88F37034C62}" type="presOf" srcId="{4B0E1433-8875-4B8B-80CC-E342EA6E490F}" destId="{E11239EA-867F-4274-B295-EA11BB71AD52}" srcOrd="0" destOrd="0" presId="urn:microsoft.com/office/officeart/2005/8/layout/hList6"/>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4B0E1433-8875-4B8B-80CC-E342EA6E490F}" type="doc">
      <dgm:prSet loTypeId="urn:microsoft.com/office/officeart/2005/8/layout/hList6" loCatId="list" qsTypeId="urn:microsoft.com/office/officeart/2005/8/quickstyle/simple5" qsCatId="simple" csTypeId="urn:microsoft.com/office/officeart/2005/8/colors/accent1_2" csCatId="accent1" phldr="1"/>
      <dgm:spPr/>
      <dgm:t>
        <a:bodyPr/>
        <a:lstStyle/>
        <a:p>
          <a:endParaRPr lang="en-US"/>
        </a:p>
      </dgm:t>
    </dgm:pt>
    <dgm:pt modelId="{E11239EA-867F-4274-B295-EA11BB71AD52}" type="pres">
      <dgm:prSet presAssocID="{4B0E1433-8875-4B8B-80CC-E342EA6E490F}" presName="Name0" presStyleCnt="0">
        <dgm:presLayoutVars>
          <dgm:dir/>
          <dgm:resizeHandles val="exact"/>
        </dgm:presLayoutVars>
      </dgm:prSet>
      <dgm:spPr/>
    </dgm:pt>
  </dgm:ptLst>
  <dgm:cxnLst>
    <dgm:cxn modelId="{89934687-D6AA-4063-8EC1-F653BCA06A11}" type="presOf" srcId="{4B0E1433-8875-4B8B-80CC-E342EA6E490F}" destId="{E11239EA-867F-4274-B295-EA11BB71AD52}" srcOrd="0" destOrd="0" presId="urn:microsoft.com/office/officeart/2005/8/layout/hList6"/>
  </dgm:cxnLst>
  <dgm:bg/>
  <dgm:whole/>
  <dgm:extLst>
    <a:ext uri="http://schemas.microsoft.com/office/drawing/2008/diagram">
      <dsp:dataModelExt xmlns:dsp="http://schemas.microsoft.com/office/drawing/2008/diagram" relId="rId22"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4B0E1433-8875-4B8B-80CC-E342EA6E490F}" type="doc">
      <dgm:prSet loTypeId="urn:microsoft.com/office/officeart/2005/8/layout/hList6" loCatId="list" qsTypeId="urn:microsoft.com/office/officeart/2005/8/quickstyle/simple5" qsCatId="simple" csTypeId="urn:microsoft.com/office/officeart/2005/8/colors/accent1_2" csCatId="accent1" phldr="1"/>
      <dgm:spPr/>
      <dgm:t>
        <a:bodyPr/>
        <a:lstStyle/>
        <a:p>
          <a:endParaRPr lang="en-US"/>
        </a:p>
      </dgm:t>
    </dgm:pt>
    <dgm:pt modelId="{E11239EA-867F-4274-B295-EA11BB71AD52}" type="pres">
      <dgm:prSet presAssocID="{4B0E1433-8875-4B8B-80CC-E342EA6E490F}" presName="Name0" presStyleCnt="0">
        <dgm:presLayoutVars>
          <dgm:dir/>
          <dgm:resizeHandles val="exact"/>
        </dgm:presLayoutVars>
      </dgm:prSet>
      <dgm:spPr/>
    </dgm:pt>
  </dgm:ptLst>
  <dgm:cxnLst>
    <dgm:cxn modelId="{8B8D4E95-BBFA-4B78-81AC-4857F3DEE797}" type="presOf" srcId="{4B0E1433-8875-4B8B-80CC-E342EA6E490F}" destId="{E11239EA-867F-4274-B295-EA11BB71AD52}" srcOrd="0" destOrd="0" presId="urn:microsoft.com/office/officeart/2005/8/layout/hList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4B0E1433-8875-4B8B-80CC-E342EA6E490F}" type="doc">
      <dgm:prSet loTypeId="urn:microsoft.com/office/officeart/2005/8/layout/hList6" loCatId="list" qsTypeId="urn:microsoft.com/office/officeart/2005/8/quickstyle/simple4" qsCatId="simple" csTypeId="urn:microsoft.com/office/officeart/2005/8/colors/accent1_2" csCatId="accent1" phldr="1"/>
      <dgm:spPr/>
      <dgm:t>
        <a:bodyPr/>
        <a:lstStyle/>
        <a:p>
          <a:endParaRPr lang="en-US"/>
        </a:p>
      </dgm:t>
    </dgm:pt>
    <dgm:pt modelId="{E11239EA-867F-4274-B295-EA11BB71AD52}" type="pres">
      <dgm:prSet presAssocID="{4B0E1433-8875-4B8B-80CC-E342EA6E490F}" presName="Name0" presStyleCnt="0">
        <dgm:presLayoutVars>
          <dgm:dir/>
          <dgm:resizeHandles val="exact"/>
        </dgm:presLayoutVars>
      </dgm:prSet>
      <dgm:spPr/>
    </dgm:pt>
  </dgm:ptLst>
  <dgm:cxnLst>
    <dgm:cxn modelId="{E95E4B62-4EEC-4C68-B1E8-69333CD3E01E}" type="presOf" srcId="{4B0E1433-8875-4B8B-80CC-E342EA6E490F}" destId="{E11239EA-867F-4274-B295-EA11BB71AD52}" srcOrd="0" destOrd="0" presId="urn:microsoft.com/office/officeart/2005/8/layout/hList6"/>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4B0E1433-8875-4B8B-80CC-E342EA6E490F}" type="doc">
      <dgm:prSet loTypeId="urn:microsoft.com/office/officeart/2005/8/layout/hList6" loCatId="list" qsTypeId="urn:microsoft.com/office/officeart/2005/8/quickstyle/simple5" qsCatId="simple" csTypeId="urn:microsoft.com/office/officeart/2005/8/colors/accent1_2" csCatId="accent1" phldr="1"/>
      <dgm:spPr/>
      <dgm:t>
        <a:bodyPr/>
        <a:lstStyle/>
        <a:p>
          <a:endParaRPr lang="en-US"/>
        </a:p>
      </dgm:t>
    </dgm:pt>
    <dgm:pt modelId="{E11239EA-867F-4274-B295-EA11BB71AD52}" type="pres">
      <dgm:prSet presAssocID="{4B0E1433-8875-4B8B-80CC-E342EA6E490F}" presName="Name0" presStyleCnt="0">
        <dgm:presLayoutVars>
          <dgm:dir/>
          <dgm:resizeHandles val="exact"/>
        </dgm:presLayoutVars>
      </dgm:prSet>
      <dgm:spPr/>
    </dgm:pt>
  </dgm:ptLst>
  <dgm:cxnLst>
    <dgm:cxn modelId="{700E36D5-29A7-47C6-A145-C88F37034C62}" type="presOf" srcId="{4B0E1433-8875-4B8B-80CC-E342EA6E490F}" destId="{E11239EA-867F-4274-B295-EA11BB71AD52}" srcOrd="0" destOrd="0" presId="urn:microsoft.com/office/officeart/2005/8/layout/hList6"/>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4B0E1433-8875-4B8B-80CC-E342EA6E490F}" type="doc">
      <dgm:prSet loTypeId="urn:microsoft.com/office/officeart/2005/8/layout/hList6" loCatId="list" qsTypeId="urn:microsoft.com/office/officeart/2005/8/quickstyle/simple5" qsCatId="simple" csTypeId="urn:microsoft.com/office/officeart/2005/8/colors/accent1_2" csCatId="accent1" phldr="1"/>
      <dgm:spPr/>
      <dgm:t>
        <a:bodyPr/>
        <a:lstStyle/>
        <a:p>
          <a:endParaRPr lang="en-US"/>
        </a:p>
      </dgm:t>
    </dgm:pt>
    <dgm:pt modelId="{E11239EA-867F-4274-B295-EA11BB71AD52}" type="pres">
      <dgm:prSet presAssocID="{4B0E1433-8875-4B8B-80CC-E342EA6E490F}" presName="Name0" presStyleCnt="0">
        <dgm:presLayoutVars>
          <dgm:dir/>
          <dgm:resizeHandles val="exact"/>
        </dgm:presLayoutVars>
      </dgm:prSet>
      <dgm:spPr/>
    </dgm:pt>
  </dgm:ptLst>
  <dgm:cxnLst>
    <dgm:cxn modelId="{89934687-D6AA-4063-8EC1-F653BCA06A11}" type="presOf" srcId="{4B0E1433-8875-4B8B-80CC-E342EA6E490F}" destId="{E11239EA-867F-4274-B295-EA11BB71AD52}" srcOrd="0" destOrd="0" presId="urn:microsoft.com/office/officeart/2005/8/layout/hList6"/>
  </dgm:cxnLst>
  <dgm:bg/>
  <dgm:whole/>
  <dgm:extLst>
    <a:ext uri="http://schemas.microsoft.com/office/drawing/2008/diagram">
      <dsp:dataModelExt xmlns:dsp="http://schemas.microsoft.com/office/drawing/2008/diagram" relId="rId2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8BB15C4-5E72-4ED4-8A97-E69B2A2E0628}">
      <dsp:nvSpPr>
        <dsp:cNvPr id="0" name=""/>
        <dsp:cNvSpPr/>
      </dsp:nvSpPr>
      <dsp:spPr>
        <a:xfrm rot="5400000">
          <a:off x="-1541046" y="1553928"/>
          <a:ext cx="3886200" cy="778343"/>
        </a:xfrm>
        <a:prstGeom prst="chevron">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txBody>
        <a:bodyPr spcFirstLastPara="0" vert="horz" wrap="square" lIns="41275" tIns="41275" rIns="41275" bIns="41275" numCol="1" spcCol="1270" anchor="ctr" anchorCtr="0">
          <a:noAutofit/>
        </a:bodyPr>
        <a:lstStyle/>
        <a:p>
          <a:pPr marL="0" lvl="0" indent="0" algn="ctr" defTabSz="2889250">
            <a:lnSpc>
              <a:spcPct val="90000"/>
            </a:lnSpc>
            <a:spcBef>
              <a:spcPct val="0"/>
            </a:spcBef>
            <a:spcAft>
              <a:spcPct val="35000"/>
            </a:spcAft>
            <a:buNone/>
          </a:pPr>
          <a:r>
            <a:rPr lang="en-US" sz="6500" kern="1200" dirty="0"/>
            <a:t> </a:t>
          </a:r>
        </a:p>
      </dsp:txBody>
      <dsp:txXfrm rot="-5400000">
        <a:off x="12882" y="389172"/>
        <a:ext cx="778343" cy="3107857"/>
      </dsp:txXfrm>
    </dsp:sp>
    <dsp:sp modelId="{CC2A90FB-85B3-41FF-A37B-9FB76A5ADD76}">
      <dsp:nvSpPr>
        <dsp:cNvPr id="0" name=""/>
        <dsp:cNvSpPr/>
      </dsp:nvSpPr>
      <dsp:spPr>
        <a:xfrm rot="5400000">
          <a:off x="2921720" y="-1303728"/>
          <a:ext cx="718150" cy="4175313"/>
        </a:xfrm>
        <a:prstGeom prst="round2SameRect">
          <a:avLst/>
        </a:prstGeom>
        <a:blipFill rotWithShape="0">
          <a:blip xmlns:r="http://schemas.openxmlformats.org/officeDocument/2006/relationships" r:embed="rId1"/>
          <a:stretch>
            <a:fillRect/>
          </a:stretch>
        </a:blip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en-US" sz="1800" b="1" kern="1200" dirty="0">
              <a:solidFill>
                <a:schemeClr val="tx1"/>
              </a:solidFill>
              <a:latin typeface="+mn-lt"/>
            </a:rPr>
            <a:t>An invoice and Debit Note issued by supplier</a:t>
          </a:r>
          <a:endParaRPr lang="en-US" sz="1800" kern="1200" dirty="0">
            <a:solidFill>
              <a:schemeClr val="tx1"/>
            </a:solidFill>
            <a:latin typeface="+mn-lt"/>
          </a:endParaRPr>
        </a:p>
      </dsp:txBody>
      <dsp:txXfrm rot="-5400000">
        <a:off x="1193139" y="459910"/>
        <a:ext cx="4140256" cy="648036"/>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1869FA9-B032-4B7F-88F3-69B078CF0BC6}">
      <dsp:nvSpPr>
        <dsp:cNvPr id="0" name=""/>
        <dsp:cNvSpPr/>
      </dsp:nvSpPr>
      <dsp:spPr>
        <a:xfrm>
          <a:off x="4708385" y="1996690"/>
          <a:ext cx="3278585" cy="656151"/>
        </a:xfrm>
        <a:custGeom>
          <a:avLst/>
          <a:gdLst/>
          <a:ahLst/>
          <a:cxnLst/>
          <a:rect l="0" t="0" r="0" b="0"/>
          <a:pathLst>
            <a:path>
              <a:moveTo>
                <a:pt x="0" y="0"/>
              </a:moveTo>
              <a:lnTo>
                <a:pt x="0" y="368971"/>
              </a:lnTo>
              <a:lnTo>
                <a:pt x="3278585" y="368971"/>
              </a:lnTo>
              <a:lnTo>
                <a:pt x="3278585" y="656151"/>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F7567DB-2D50-4091-8F88-A20EAE151A18}">
      <dsp:nvSpPr>
        <dsp:cNvPr id="0" name=""/>
        <dsp:cNvSpPr/>
      </dsp:nvSpPr>
      <dsp:spPr>
        <a:xfrm>
          <a:off x="4631212" y="1996690"/>
          <a:ext cx="91440" cy="614469"/>
        </a:xfrm>
        <a:custGeom>
          <a:avLst/>
          <a:gdLst/>
          <a:ahLst/>
          <a:cxnLst/>
          <a:rect l="0" t="0" r="0" b="0"/>
          <a:pathLst>
            <a:path>
              <a:moveTo>
                <a:pt x="77173" y="0"/>
              </a:moveTo>
              <a:lnTo>
                <a:pt x="77173" y="327289"/>
              </a:lnTo>
              <a:lnTo>
                <a:pt x="45720" y="327289"/>
              </a:lnTo>
              <a:lnTo>
                <a:pt x="45720" y="614469"/>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F39FA3B-DC22-4C30-9A67-1082B7085012}">
      <dsp:nvSpPr>
        <dsp:cNvPr id="0" name=""/>
        <dsp:cNvSpPr/>
      </dsp:nvSpPr>
      <dsp:spPr>
        <a:xfrm>
          <a:off x="1367524" y="1996690"/>
          <a:ext cx="3340861" cy="639591"/>
        </a:xfrm>
        <a:custGeom>
          <a:avLst/>
          <a:gdLst/>
          <a:ahLst/>
          <a:cxnLst/>
          <a:rect l="0" t="0" r="0" b="0"/>
          <a:pathLst>
            <a:path>
              <a:moveTo>
                <a:pt x="3340861" y="0"/>
              </a:moveTo>
              <a:lnTo>
                <a:pt x="3340861" y="352411"/>
              </a:lnTo>
              <a:lnTo>
                <a:pt x="0" y="352411"/>
              </a:lnTo>
              <a:lnTo>
                <a:pt x="0" y="639591"/>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A1F5FFF-34FF-454D-A7F0-6E1B621D99AB}">
      <dsp:nvSpPr>
        <dsp:cNvPr id="0" name=""/>
        <dsp:cNvSpPr/>
      </dsp:nvSpPr>
      <dsp:spPr>
        <a:xfrm>
          <a:off x="3340861" y="629165"/>
          <a:ext cx="2735048" cy="1367524"/>
        </a:xfrm>
        <a:prstGeom prst="rect">
          <a:avLst/>
        </a:prstGeom>
        <a:noFill/>
        <a:ln w="12700" cap="flat" cmpd="sng" algn="ctr">
          <a:solidFill>
            <a:schemeClr val="tx2">
              <a:lumMod val="75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875" tIns="15875" rIns="15875" bIns="15875" numCol="1" spcCol="1270" anchor="ctr" anchorCtr="0">
          <a:noAutofit/>
        </a:bodyPr>
        <a:lstStyle/>
        <a:p>
          <a:pPr marL="0" lvl="0" indent="0" algn="ctr" defTabSz="1111250">
            <a:lnSpc>
              <a:spcPct val="90000"/>
            </a:lnSpc>
            <a:spcBef>
              <a:spcPct val="0"/>
            </a:spcBef>
            <a:spcAft>
              <a:spcPct val="35000"/>
            </a:spcAft>
            <a:buNone/>
          </a:pPr>
          <a:r>
            <a:rPr lang="en-US" sz="2500" b="1" kern="1200" dirty="0">
              <a:solidFill>
                <a:schemeClr val="accent6">
                  <a:lumMod val="75000"/>
                </a:schemeClr>
              </a:solidFill>
              <a:latin typeface="Tw Cen MT" panose="020B0602020104020603" pitchFamily="34" charset="0"/>
              <a:ea typeface="Cambria" panose="02040503050406030204" pitchFamily="18" charset="0"/>
            </a:rPr>
            <a:t>Exceptions</a:t>
          </a:r>
        </a:p>
        <a:p>
          <a:pPr marL="0" lvl="0" indent="0" algn="ctr" defTabSz="1111250">
            <a:lnSpc>
              <a:spcPct val="90000"/>
            </a:lnSpc>
            <a:spcBef>
              <a:spcPct val="0"/>
            </a:spcBef>
            <a:spcAft>
              <a:spcPct val="35000"/>
            </a:spcAft>
            <a:buNone/>
          </a:pPr>
          <a:r>
            <a:rPr lang="en-US" sz="2500" kern="1200" dirty="0">
              <a:solidFill>
                <a:schemeClr val="bg2">
                  <a:lumMod val="25000"/>
                </a:schemeClr>
              </a:solidFill>
              <a:latin typeface="Tw Cen MT" panose="020B0602020104020603" pitchFamily="34" charset="0"/>
              <a:ea typeface="Cambria" panose="02040503050406030204" pitchFamily="18" charset="0"/>
            </a:rPr>
            <a:t>(Non payment of tax within 180 days)</a:t>
          </a:r>
        </a:p>
      </dsp:txBody>
      <dsp:txXfrm>
        <a:off x="3340861" y="629165"/>
        <a:ext cx="2735048" cy="1367524"/>
      </dsp:txXfrm>
    </dsp:sp>
    <dsp:sp modelId="{AC6EACCD-B25D-4D89-9B08-9B247EA5BC9F}">
      <dsp:nvSpPr>
        <dsp:cNvPr id="0" name=""/>
        <dsp:cNvSpPr/>
      </dsp:nvSpPr>
      <dsp:spPr>
        <a:xfrm>
          <a:off x="0" y="2636281"/>
          <a:ext cx="2735048" cy="1367524"/>
        </a:xfrm>
        <a:prstGeom prst="rect">
          <a:avLst/>
        </a:prstGeom>
        <a:noFill/>
        <a:ln w="12700" cap="flat" cmpd="sng" algn="ctr">
          <a:solidFill>
            <a:schemeClr val="tx2">
              <a:lumMod val="75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875" tIns="15875" rIns="15875" bIns="15875" numCol="1" spcCol="1270" anchor="ctr" anchorCtr="0">
          <a:noAutofit/>
        </a:bodyPr>
        <a:lstStyle/>
        <a:p>
          <a:pPr marL="0" lvl="0" indent="0" algn="ctr" defTabSz="1111250">
            <a:lnSpc>
              <a:spcPct val="90000"/>
            </a:lnSpc>
            <a:spcBef>
              <a:spcPct val="0"/>
            </a:spcBef>
            <a:spcAft>
              <a:spcPct val="35000"/>
            </a:spcAft>
            <a:buFontTx/>
            <a:buNone/>
          </a:pPr>
          <a:r>
            <a:rPr lang="en-IN" sz="2500" kern="1200" dirty="0">
              <a:solidFill>
                <a:schemeClr val="bg2">
                  <a:lumMod val="25000"/>
                </a:schemeClr>
              </a:solidFill>
              <a:latin typeface="Tw Cen MT" panose="020B0602020104020603" pitchFamily="34" charset="0"/>
              <a:ea typeface="Cambria" panose="02040503050406030204" pitchFamily="18" charset="0"/>
            </a:rPr>
            <a:t>Supplies on which tax is payable under Reverse Charge</a:t>
          </a:r>
          <a:endParaRPr lang="en-US" sz="2500" kern="1200" dirty="0">
            <a:solidFill>
              <a:schemeClr val="bg2">
                <a:lumMod val="25000"/>
              </a:schemeClr>
            </a:solidFill>
            <a:latin typeface="Tw Cen MT" panose="020B0602020104020603" pitchFamily="34" charset="0"/>
            <a:ea typeface="Cambria" panose="02040503050406030204" pitchFamily="18" charset="0"/>
          </a:endParaRPr>
        </a:p>
      </dsp:txBody>
      <dsp:txXfrm>
        <a:off x="0" y="2636281"/>
        <a:ext cx="2735048" cy="1367524"/>
      </dsp:txXfrm>
    </dsp:sp>
    <dsp:sp modelId="{AE2E0FF3-5734-46F5-9073-B92FBCE720FB}">
      <dsp:nvSpPr>
        <dsp:cNvPr id="0" name=""/>
        <dsp:cNvSpPr/>
      </dsp:nvSpPr>
      <dsp:spPr>
        <a:xfrm>
          <a:off x="3309408" y="2611159"/>
          <a:ext cx="2735048" cy="1367524"/>
        </a:xfrm>
        <a:prstGeom prst="rect">
          <a:avLst/>
        </a:prstGeom>
        <a:noFill/>
        <a:ln w="12700" cap="flat" cmpd="sng" algn="ctr">
          <a:solidFill>
            <a:schemeClr val="tx2">
              <a:lumMod val="75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875" tIns="15875" rIns="15875" bIns="15875" numCol="1" spcCol="1270" anchor="ctr" anchorCtr="0">
          <a:noAutofit/>
        </a:bodyPr>
        <a:lstStyle/>
        <a:p>
          <a:pPr marL="0" lvl="0" indent="0" algn="ctr" defTabSz="1111250">
            <a:lnSpc>
              <a:spcPct val="90000"/>
            </a:lnSpc>
            <a:spcBef>
              <a:spcPct val="0"/>
            </a:spcBef>
            <a:spcAft>
              <a:spcPct val="35000"/>
            </a:spcAft>
            <a:buNone/>
          </a:pPr>
          <a:r>
            <a:rPr lang="en-IN" sz="2500" kern="1200" dirty="0">
              <a:solidFill>
                <a:schemeClr val="bg2">
                  <a:lumMod val="25000"/>
                </a:schemeClr>
              </a:solidFill>
              <a:latin typeface="Tw Cen MT" panose="020B0602020104020603" pitchFamily="34" charset="0"/>
              <a:ea typeface="Cambria" panose="02040503050406030204" pitchFamily="18" charset="0"/>
            </a:rPr>
            <a:t>Supplies made for non-consideration (Schedule I) </a:t>
          </a:r>
          <a:endParaRPr lang="en-US" sz="2500" kern="1200" dirty="0">
            <a:solidFill>
              <a:schemeClr val="bg2">
                <a:lumMod val="25000"/>
              </a:schemeClr>
            </a:solidFill>
            <a:latin typeface="Tw Cen MT" panose="020B0602020104020603" pitchFamily="34" charset="0"/>
            <a:ea typeface="Cambria" panose="02040503050406030204" pitchFamily="18" charset="0"/>
          </a:endParaRPr>
        </a:p>
      </dsp:txBody>
      <dsp:txXfrm>
        <a:off x="3309408" y="2611159"/>
        <a:ext cx="2735048" cy="1367524"/>
      </dsp:txXfrm>
    </dsp:sp>
    <dsp:sp modelId="{18AC5375-E31B-4307-8345-CEA4092A56C1}">
      <dsp:nvSpPr>
        <dsp:cNvPr id="0" name=""/>
        <dsp:cNvSpPr/>
      </dsp:nvSpPr>
      <dsp:spPr>
        <a:xfrm>
          <a:off x="6619446" y="2652842"/>
          <a:ext cx="2735048" cy="1367524"/>
        </a:xfrm>
        <a:prstGeom prst="rect">
          <a:avLst/>
        </a:prstGeom>
        <a:noFill/>
        <a:ln w="12700" cap="flat" cmpd="sng" algn="ctr">
          <a:solidFill>
            <a:schemeClr val="tx2">
              <a:lumMod val="75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875" tIns="15875" rIns="15875" bIns="15875" numCol="1" spcCol="1270" anchor="ctr" anchorCtr="0">
          <a:noAutofit/>
        </a:bodyPr>
        <a:lstStyle/>
        <a:p>
          <a:pPr marL="0" lvl="0" indent="0" algn="ctr" defTabSz="1111250">
            <a:lnSpc>
              <a:spcPct val="90000"/>
            </a:lnSpc>
            <a:spcBef>
              <a:spcPct val="0"/>
            </a:spcBef>
            <a:spcAft>
              <a:spcPct val="35000"/>
            </a:spcAft>
            <a:buNone/>
          </a:pPr>
          <a:r>
            <a:rPr lang="en-IN" sz="2500" kern="1200" dirty="0">
              <a:solidFill>
                <a:schemeClr val="bg2">
                  <a:lumMod val="25000"/>
                </a:schemeClr>
              </a:solidFill>
              <a:latin typeface="Tw Cen MT" panose="020B0602020104020603" pitchFamily="34" charset="0"/>
              <a:ea typeface="Cambria" panose="02040503050406030204" pitchFamily="18" charset="0"/>
            </a:rPr>
            <a:t>Value of supplies  which has been paid by the recipient on behalf of supplier</a:t>
          </a:r>
          <a:endParaRPr lang="en-US" sz="2500" kern="1200" dirty="0">
            <a:solidFill>
              <a:schemeClr val="bg2">
                <a:lumMod val="25000"/>
              </a:schemeClr>
            </a:solidFill>
            <a:latin typeface="Tw Cen MT" panose="020B0602020104020603" pitchFamily="34" charset="0"/>
            <a:ea typeface="Cambria" panose="02040503050406030204" pitchFamily="18" charset="0"/>
          </a:endParaRPr>
        </a:p>
      </dsp:txBody>
      <dsp:txXfrm>
        <a:off x="6619446" y="2652842"/>
        <a:ext cx="2735048" cy="1367524"/>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280CBDE-6187-40CE-A3CC-CC86C6AAB705}">
      <dsp:nvSpPr>
        <dsp:cNvPr id="0" name=""/>
        <dsp:cNvSpPr/>
      </dsp:nvSpPr>
      <dsp:spPr>
        <a:xfrm>
          <a:off x="4741931" y="3049387"/>
          <a:ext cx="4020296" cy="315753"/>
        </a:xfrm>
        <a:custGeom>
          <a:avLst/>
          <a:gdLst/>
          <a:ahLst/>
          <a:cxnLst/>
          <a:rect l="0" t="0" r="0" b="0"/>
          <a:pathLst>
            <a:path>
              <a:moveTo>
                <a:pt x="0" y="0"/>
              </a:moveTo>
              <a:lnTo>
                <a:pt x="0" y="222585"/>
              </a:lnTo>
              <a:lnTo>
                <a:pt x="4020296" y="222585"/>
              </a:lnTo>
              <a:lnTo>
                <a:pt x="4020296" y="315753"/>
              </a:lnTo>
            </a:path>
          </a:pathLst>
        </a:custGeom>
        <a:noFill/>
        <a:ln w="12700" cap="flat" cmpd="sng" algn="ctr">
          <a:solidFill>
            <a:schemeClr val="dk2">
              <a:shade val="60000"/>
              <a:hueOff val="0"/>
              <a:satOff val="0"/>
              <a:lumOff val="0"/>
              <a:alphaOff val="0"/>
            </a:schemeClr>
          </a:solidFill>
          <a:prstDash val="solid"/>
          <a:miter lim="800000"/>
        </a:ln>
        <a:effectLst/>
        <a:sp3d z="-40000" prstMaterial="matte"/>
      </dsp:spPr>
      <dsp:style>
        <a:lnRef idx="2">
          <a:scrgbClr r="0" g="0" b="0"/>
        </a:lnRef>
        <a:fillRef idx="0">
          <a:scrgbClr r="0" g="0" b="0"/>
        </a:fillRef>
        <a:effectRef idx="0">
          <a:scrgbClr r="0" g="0" b="0"/>
        </a:effectRef>
        <a:fontRef idx="minor"/>
      </dsp:style>
    </dsp:sp>
    <dsp:sp modelId="{3500F193-C383-40A1-8308-896A8F48A306}">
      <dsp:nvSpPr>
        <dsp:cNvPr id="0" name=""/>
        <dsp:cNvSpPr/>
      </dsp:nvSpPr>
      <dsp:spPr>
        <a:xfrm>
          <a:off x="4741931" y="3049387"/>
          <a:ext cx="2202902" cy="315753"/>
        </a:xfrm>
        <a:custGeom>
          <a:avLst/>
          <a:gdLst/>
          <a:ahLst/>
          <a:cxnLst/>
          <a:rect l="0" t="0" r="0" b="0"/>
          <a:pathLst>
            <a:path>
              <a:moveTo>
                <a:pt x="0" y="0"/>
              </a:moveTo>
              <a:lnTo>
                <a:pt x="0" y="222585"/>
              </a:lnTo>
              <a:lnTo>
                <a:pt x="2202902" y="222585"/>
              </a:lnTo>
              <a:lnTo>
                <a:pt x="2202902" y="315753"/>
              </a:lnTo>
            </a:path>
          </a:pathLst>
        </a:custGeom>
        <a:noFill/>
        <a:ln w="12700" cap="flat" cmpd="sng" algn="ctr">
          <a:solidFill>
            <a:schemeClr val="dk2">
              <a:shade val="60000"/>
              <a:hueOff val="0"/>
              <a:satOff val="0"/>
              <a:lumOff val="0"/>
              <a:alphaOff val="0"/>
            </a:schemeClr>
          </a:solidFill>
          <a:prstDash val="solid"/>
          <a:miter lim="800000"/>
        </a:ln>
        <a:effectLst/>
        <a:sp3d z="-40000" prstMaterial="matte"/>
      </dsp:spPr>
      <dsp:style>
        <a:lnRef idx="2">
          <a:scrgbClr r="0" g="0" b="0"/>
        </a:lnRef>
        <a:fillRef idx="0">
          <a:scrgbClr r="0" g="0" b="0"/>
        </a:fillRef>
        <a:effectRef idx="0">
          <a:scrgbClr r="0" g="0" b="0"/>
        </a:effectRef>
        <a:fontRef idx="minor"/>
      </dsp:style>
    </dsp:sp>
    <dsp:sp modelId="{7846B610-8531-4202-BDF0-1F96661949A2}">
      <dsp:nvSpPr>
        <dsp:cNvPr id="0" name=""/>
        <dsp:cNvSpPr/>
      </dsp:nvSpPr>
      <dsp:spPr>
        <a:xfrm>
          <a:off x="4741931" y="3049387"/>
          <a:ext cx="601812" cy="315753"/>
        </a:xfrm>
        <a:custGeom>
          <a:avLst/>
          <a:gdLst/>
          <a:ahLst/>
          <a:cxnLst/>
          <a:rect l="0" t="0" r="0" b="0"/>
          <a:pathLst>
            <a:path>
              <a:moveTo>
                <a:pt x="0" y="0"/>
              </a:moveTo>
              <a:lnTo>
                <a:pt x="0" y="222585"/>
              </a:lnTo>
              <a:lnTo>
                <a:pt x="601812" y="222585"/>
              </a:lnTo>
              <a:lnTo>
                <a:pt x="601812" y="315753"/>
              </a:lnTo>
            </a:path>
          </a:pathLst>
        </a:custGeom>
        <a:noFill/>
        <a:ln w="12700" cap="flat" cmpd="sng" algn="ctr">
          <a:solidFill>
            <a:schemeClr val="dk2">
              <a:shade val="60000"/>
              <a:hueOff val="0"/>
              <a:satOff val="0"/>
              <a:lumOff val="0"/>
              <a:alphaOff val="0"/>
            </a:schemeClr>
          </a:solidFill>
          <a:prstDash val="solid"/>
          <a:miter lim="800000"/>
        </a:ln>
        <a:effectLst/>
        <a:sp3d z="-40000" prstMaterial="matte"/>
      </dsp:spPr>
      <dsp:style>
        <a:lnRef idx="2">
          <a:scrgbClr r="0" g="0" b="0"/>
        </a:lnRef>
        <a:fillRef idx="0">
          <a:scrgbClr r="0" g="0" b="0"/>
        </a:fillRef>
        <a:effectRef idx="0">
          <a:scrgbClr r="0" g="0" b="0"/>
        </a:effectRef>
        <a:fontRef idx="minor"/>
      </dsp:style>
    </dsp:sp>
    <dsp:sp modelId="{7B272A9B-3294-475B-AB42-BF010B5BFB97}">
      <dsp:nvSpPr>
        <dsp:cNvPr id="0" name=""/>
        <dsp:cNvSpPr/>
      </dsp:nvSpPr>
      <dsp:spPr>
        <a:xfrm>
          <a:off x="3351417" y="3049387"/>
          <a:ext cx="1390514" cy="315753"/>
        </a:xfrm>
        <a:custGeom>
          <a:avLst/>
          <a:gdLst/>
          <a:ahLst/>
          <a:cxnLst/>
          <a:rect l="0" t="0" r="0" b="0"/>
          <a:pathLst>
            <a:path>
              <a:moveTo>
                <a:pt x="1390514" y="0"/>
              </a:moveTo>
              <a:lnTo>
                <a:pt x="1390514" y="222585"/>
              </a:lnTo>
              <a:lnTo>
                <a:pt x="0" y="222585"/>
              </a:lnTo>
              <a:lnTo>
                <a:pt x="0" y="315753"/>
              </a:lnTo>
            </a:path>
          </a:pathLst>
        </a:custGeom>
        <a:noFill/>
        <a:ln w="12700" cap="flat" cmpd="sng" algn="ctr">
          <a:solidFill>
            <a:schemeClr val="dk2">
              <a:shade val="60000"/>
              <a:hueOff val="0"/>
              <a:satOff val="0"/>
              <a:lumOff val="0"/>
              <a:alphaOff val="0"/>
            </a:schemeClr>
          </a:solidFill>
          <a:prstDash val="solid"/>
          <a:miter lim="800000"/>
        </a:ln>
        <a:effectLst/>
        <a:sp3d z="-40000" prstMaterial="matte"/>
      </dsp:spPr>
      <dsp:style>
        <a:lnRef idx="2">
          <a:scrgbClr r="0" g="0" b="0"/>
        </a:lnRef>
        <a:fillRef idx="0">
          <a:scrgbClr r="0" g="0" b="0"/>
        </a:fillRef>
        <a:effectRef idx="0">
          <a:scrgbClr r="0" g="0" b="0"/>
        </a:effectRef>
        <a:fontRef idx="minor"/>
      </dsp:style>
    </dsp:sp>
    <dsp:sp modelId="{ED82656D-6741-448A-9E17-4A7BE31B59AE}">
      <dsp:nvSpPr>
        <dsp:cNvPr id="0" name=""/>
        <dsp:cNvSpPr/>
      </dsp:nvSpPr>
      <dsp:spPr>
        <a:xfrm>
          <a:off x="1043794" y="3049387"/>
          <a:ext cx="3698136" cy="315753"/>
        </a:xfrm>
        <a:custGeom>
          <a:avLst/>
          <a:gdLst/>
          <a:ahLst/>
          <a:cxnLst/>
          <a:rect l="0" t="0" r="0" b="0"/>
          <a:pathLst>
            <a:path>
              <a:moveTo>
                <a:pt x="3698136" y="0"/>
              </a:moveTo>
              <a:lnTo>
                <a:pt x="3698136" y="222585"/>
              </a:lnTo>
              <a:lnTo>
                <a:pt x="0" y="222585"/>
              </a:lnTo>
              <a:lnTo>
                <a:pt x="0" y="315753"/>
              </a:lnTo>
            </a:path>
          </a:pathLst>
        </a:custGeom>
        <a:noFill/>
        <a:ln w="12700" cap="flat" cmpd="sng" algn="ctr">
          <a:solidFill>
            <a:schemeClr val="dk2">
              <a:shade val="60000"/>
              <a:hueOff val="0"/>
              <a:satOff val="0"/>
              <a:lumOff val="0"/>
              <a:alphaOff val="0"/>
            </a:schemeClr>
          </a:solidFill>
          <a:prstDash val="solid"/>
          <a:miter lim="800000"/>
        </a:ln>
        <a:effectLst/>
        <a:sp3d z="-40000" prstMaterial="matte"/>
      </dsp:spPr>
      <dsp:style>
        <a:lnRef idx="2">
          <a:scrgbClr r="0" g="0" b="0"/>
        </a:lnRef>
        <a:fillRef idx="0">
          <a:scrgbClr r="0" g="0" b="0"/>
        </a:fillRef>
        <a:effectRef idx="0">
          <a:scrgbClr r="0" g="0" b="0"/>
        </a:effectRef>
        <a:fontRef idx="minor"/>
      </dsp:style>
    </dsp:sp>
    <dsp:sp modelId="{F664D0F6-D54D-4375-B63F-FB04A8759453}">
      <dsp:nvSpPr>
        <dsp:cNvPr id="0" name=""/>
        <dsp:cNvSpPr/>
      </dsp:nvSpPr>
      <dsp:spPr>
        <a:xfrm>
          <a:off x="3503321" y="2033913"/>
          <a:ext cx="2477218" cy="1015474"/>
        </a:xfrm>
        <a:prstGeom prst="flowChartAlternateProcess">
          <a:avLst/>
        </a:prstGeom>
        <a:solidFill>
          <a:schemeClr val="l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sp>
    <dsp:sp modelId="{C02653B1-3A3A-4502-B3A2-F5FA4296ABC4}">
      <dsp:nvSpPr>
        <dsp:cNvPr id="0" name=""/>
        <dsp:cNvSpPr/>
      </dsp:nvSpPr>
      <dsp:spPr>
        <a:xfrm>
          <a:off x="3615067" y="2140072"/>
          <a:ext cx="2477218" cy="1015474"/>
        </a:xfrm>
        <a:prstGeom prst="roundRect">
          <a:avLst>
            <a:gd name="adj" fmla="val 10000"/>
          </a:avLst>
        </a:prstGeom>
        <a:solidFill>
          <a:schemeClr val="dk2">
            <a:alpha val="90000"/>
            <a:tint val="40000"/>
            <a:hueOff val="0"/>
            <a:satOff val="0"/>
            <a:lumOff val="0"/>
            <a:alphaOff val="0"/>
          </a:schemeClr>
        </a:solidFill>
        <a:ln w="6350" cap="flat" cmpd="sng" algn="ctr">
          <a:solidFill>
            <a:schemeClr val="dk2">
              <a:hueOff val="0"/>
              <a:satOff val="0"/>
              <a:lumOff val="0"/>
              <a:alphaOff val="0"/>
            </a:schemeClr>
          </a:solidFill>
          <a:prstDash val="solid"/>
          <a:miter lim="800000"/>
        </a:ln>
        <a:effectLst/>
        <a:scene3d>
          <a:camera prst="orthographicFront"/>
          <a:lightRig rig="chilly" dir="t"/>
        </a:scene3d>
        <a:sp3d z="12700" extrusionH="1700" prstMaterial="dkEdge">
          <a:bevelT w="25400" h="6350" prst="softRound"/>
          <a:bevelB w="0" h="0" prst="convex"/>
        </a:sp3d>
      </dsp:spPr>
      <dsp:style>
        <a:lnRef idx="1">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latin typeface="+mj-lt"/>
              <a:ea typeface="Cambria Math" panose="02040503050406030204" pitchFamily="18" charset="0"/>
            </a:rPr>
            <a:t>Section 17</a:t>
          </a:r>
          <a:endParaRPr lang="en-IN" sz="1800" kern="1200" dirty="0">
            <a:latin typeface="+mj-lt"/>
          </a:endParaRPr>
        </a:p>
      </dsp:txBody>
      <dsp:txXfrm>
        <a:off x="3644809" y="2169814"/>
        <a:ext cx="2417734" cy="955990"/>
      </dsp:txXfrm>
    </dsp:sp>
    <dsp:sp modelId="{583C88C8-9294-4EF6-AF1E-036B3E99D532}">
      <dsp:nvSpPr>
        <dsp:cNvPr id="0" name=""/>
        <dsp:cNvSpPr/>
      </dsp:nvSpPr>
      <dsp:spPr>
        <a:xfrm>
          <a:off x="1701" y="3365141"/>
          <a:ext cx="2084186" cy="1336479"/>
        </a:xfrm>
        <a:prstGeom prst="roundRect">
          <a:avLst>
            <a:gd name="adj" fmla="val 10000"/>
          </a:avLst>
        </a:prstGeom>
        <a:solidFill>
          <a:schemeClr val="l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sp>
    <dsp:sp modelId="{6A4197EF-D841-47B5-8645-D48B3F9BD928}">
      <dsp:nvSpPr>
        <dsp:cNvPr id="0" name=""/>
        <dsp:cNvSpPr/>
      </dsp:nvSpPr>
      <dsp:spPr>
        <a:xfrm>
          <a:off x="113447" y="3471299"/>
          <a:ext cx="2084186" cy="1336479"/>
        </a:xfrm>
        <a:prstGeom prst="roundRect">
          <a:avLst>
            <a:gd name="adj" fmla="val 10000"/>
          </a:avLst>
        </a:prstGeom>
        <a:solidFill>
          <a:schemeClr val="dk2">
            <a:alpha val="90000"/>
            <a:tint val="40000"/>
            <a:hueOff val="0"/>
            <a:satOff val="0"/>
            <a:lumOff val="0"/>
            <a:alphaOff val="0"/>
          </a:schemeClr>
        </a:solidFill>
        <a:ln w="6350" cap="flat" cmpd="sng" algn="ctr">
          <a:solidFill>
            <a:schemeClr val="dk2">
              <a:hueOff val="0"/>
              <a:satOff val="0"/>
              <a:lumOff val="0"/>
              <a:alphaOff val="0"/>
            </a:schemeClr>
          </a:solidFill>
          <a:prstDash val="solid"/>
          <a:miter lim="800000"/>
        </a:ln>
        <a:effectLst/>
        <a:scene3d>
          <a:camera prst="orthographicFront"/>
          <a:lightRig rig="chilly" dir="t"/>
        </a:scene3d>
        <a:sp3d z="12700" extrusionH="1700" prstMaterial="dkEdge">
          <a:bevelT w="25400" h="6350" prst="softRound"/>
          <a:bevelB w="0" h="0" prst="convex"/>
        </a:sp3d>
      </dsp:spPr>
      <dsp:style>
        <a:lnRef idx="1">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latin typeface="+mj-lt"/>
              <a:ea typeface="Cambria Math" panose="02040503050406030204" pitchFamily="18" charset="0"/>
            </a:rPr>
            <a:t>G or S used for non-business &amp; business purpose</a:t>
          </a:r>
          <a:endParaRPr lang="en-IN" sz="1800" kern="1200" dirty="0">
            <a:latin typeface="+mj-lt"/>
          </a:endParaRPr>
        </a:p>
      </dsp:txBody>
      <dsp:txXfrm>
        <a:off x="152591" y="3510443"/>
        <a:ext cx="2005898" cy="1258191"/>
      </dsp:txXfrm>
    </dsp:sp>
    <dsp:sp modelId="{CCAC4BF4-FA1B-4CF1-85FE-BFFBCC85EA97}">
      <dsp:nvSpPr>
        <dsp:cNvPr id="0" name=""/>
        <dsp:cNvSpPr/>
      </dsp:nvSpPr>
      <dsp:spPr>
        <a:xfrm>
          <a:off x="2309379" y="3365141"/>
          <a:ext cx="2084075" cy="1353390"/>
        </a:xfrm>
        <a:prstGeom prst="roundRect">
          <a:avLst>
            <a:gd name="adj" fmla="val 10000"/>
          </a:avLst>
        </a:prstGeom>
        <a:solidFill>
          <a:schemeClr val="l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sp>
    <dsp:sp modelId="{139054C6-652C-4E0B-8B40-2D6A5B6166AA}">
      <dsp:nvSpPr>
        <dsp:cNvPr id="0" name=""/>
        <dsp:cNvSpPr/>
      </dsp:nvSpPr>
      <dsp:spPr>
        <a:xfrm>
          <a:off x="2421124" y="3471299"/>
          <a:ext cx="2084075" cy="1353390"/>
        </a:xfrm>
        <a:prstGeom prst="roundRect">
          <a:avLst>
            <a:gd name="adj" fmla="val 10000"/>
          </a:avLst>
        </a:prstGeom>
        <a:solidFill>
          <a:schemeClr val="dk2">
            <a:alpha val="90000"/>
            <a:tint val="40000"/>
            <a:hueOff val="0"/>
            <a:satOff val="0"/>
            <a:lumOff val="0"/>
            <a:alphaOff val="0"/>
          </a:schemeClr>
        </a:solidFill>
        <a:ln w="6350" cap="flat" cmpd="sng" algn="ctr">
          <a:solidFill>
            <a:schemeClr val="dk2">
              <a:hueOff val="0"/>
              <a:satOff val="0"/>
              <a:lumOff val="0"/>
              <a:alphaOff val="0"/>
            </a:schemeClr>
          </a:solidFill>
          <a:prstDash val="solid"/>
          <a:miter lim="800000"/>
        </a:ln>
        <a:effectLst/>
        <a:scene3d>
          <a:camera prst="orthographicFront"/>
          <a:lightRig rig="chilly" dir="t"/>
        </a:scene3d>
        <a:sp3d z="12700" extrusionH="1700" prstMaterial="dkEdge">
          <a:bevelT w="25400" h="6350" prst="softRound"/>
          <a:bevelB w="0" h="0" prst="convex"/>
        </a:sp3d>
      </dsp:spPr>
      <dsp:style>
        <a:lnRef idx="1">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latin typeface="+mj-lt"/>
              <a:ea typeface="Cambria Math" panose="02040503050406030204" pitchFamily="18" charset="0"/>
            </a:rPr>
            <a:t>G or S used for taxable supplies including zero-rated &amp; exempt supplies</a:t>
          </a:r>
          <a:endParaRPr lang="en-IN" sz="1800" kern="1200" dirty="0">
            <a:latin typeface="+mj-lt"/>
          </a:endParaRPr>
        </a:p>
      </dsp:txBody>
      <dsp:txXfrm>
        <a:off x="2460763" y="3510938"/>
        <a:ext cx="2004797" cy="1274112"/>
      </dsp:txXfrm>
    </dsp:sp>
    <dsp:sp modelId="{403494EC-8933-4C11-A3BD-E011F01C7FF5}">
      <dsp:nvSpPr>
        <dsp:cNvPr id="0" name=""/>
        <dsp:cNvSpPr/>
      </dsp:nvSpPr>
      <dsp:spPr>
        <a:xfrm>
          <a:off x="4664104" y="3365141"/>
          <a:ext cx="1359279" cy="1410407"/>
        </a:xfrm>
        <a:prstGeom prst="roundRect">
          <a:avLst>
            <a:gd name="adj" fmla="val 10000"/>
          </a:avLst>
        </a:prstGeom>
        <a:solidFill>
          <a:schemeClr val="l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sp>
    <dsp:sp modelId="{0E1CD7CD-F923-4843-802A-27743C518D27}">
      <dsp:nvSpPr>
        <dsp:cNvPr id="0" name=""/>
        <dsp:cNvSpPr/>
      </dsp:nvSpPr>
      <dsp:spPr>
        <a:xfrm>
          <a:off x="4775849" y="3471299"/>
          <a:ext cx="1359279" cy="1410407"/>
        </a:xfrm>
        <a:prstGeom prst="roundRect">
          <a:avLst>
            <a:gd name="adj" fmla="val 10000"/>
          </a:avLst>
        </a:prstGeom>
        <a:solidFill>
          <a:schemeClr val="dk2">
            <a:alpha val="90000"/>
            <a:tint val="40000"/>
            <a:hueOff val="0"/>
            <a:satOff val="0"/>
            <a:lumOff val="0"/>
            <a:alphaOff val="0"/>
          </a:schemeClr>
        </a:solidFill>
        <a:ln w="6350" cap="flat" cmpd="sng" algn="ctr">
          <a:solidFill>
            <a:schemeClr val="dk2">
              <a:hueOff val="0"/>
              <a:satOff val="0"/>
              <a:lumOff val="0"/>
              <a:alphaOff val="0"/>
            </a:schemeClr>
          </a:solidFill>
          <a:prstDash val="solid"/>
          <a:miter lim="800000"/>
        </a:ln>
        <a:effectLst/>
        <a:scene3d>
          <a:camera prst="orthographicFront"/>
          <a:lightRig rig="chilly" dir="t"/>
        </a:scene3d>
        <a:sp3d z="12700" extrusionH="1700" prstMaterial="dkEdge">
          <a:bevelT w="25400" h="6350" prst="softRound"/>
          <a:bevelB w="0" h="0" prst="convex"/>
        </a:sp3d>
      </dsp:spPr>
      <dsp:style>
        <a:lnRef idx="1">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latin typeface="+mj-lt"/>
              <a:ea typeface="Cambria Math" panose="02040503050406030204" pitchFamily="18" charset="0"/>
            </a:rPr>
            <a:t>Inclusions in the value of Exempt supply</a:t>
          </a:r>
          <a:endParaRPr lang="en-IN" sz="1800" kern="1200" dirty="0">
            <a:latin typeface="+mj-lt"/>
          </a:endParaRPr>
        </a:p>
      </dsp:txBody>
      <dsp:txXfrm>
        <a:off x="4815661" y="3511111"/>
        <a:ext cx="1279655" cy="1330783"/>
      </dsp:txXfrm>
    </dsp:sp>
    <dsp:sp modelId="{6DDC651E-233F-4714-863B-FD7135F0A47D}">
      <dsp:nvSpPr>
        <dsp:cNvPr id="0" name=""/>
        <dsp:cNvSpPr/>
      </dsp:nvSpPr>
      <dsp:spPr>
        <a:xfrm>
          <a:off x="6135291" y="3365141"/>
          <a:ext cx="1619084" cy="1489954"/>
        </a:xfrm>
        <a:prstGeom prst="roundRect">
          <a:avLst>
            <a:gd name="adj" fmla="val 10000"/>
          </a:avLst>
        </a:prstGeom>
        <a:solidFill>
          <a:schemeClr val="l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sp>
    <dsp:sp modelId="{952FCB9D-B50C-4D32-B3D8-8B5C76F8CD93}">
      <dsp:nvSpPr>
        <dsp:cNvPr id="0" name=""/>
        <dsp:cNvSpPr/>
      </dsp:nvSpPr>
      <dsp:spPr>
        <a:xfrm>
          <a:off x="6247037" y="3471299"/>
          <a:ext cx="1619084" cy="1489954"/>
        </a:xfrm>
        <a:prstGeom prst="roundRect">
          <a:avLst>
            <a:gd name="adj" fmla="val 10000"/>
          </a:avLst>
        </a:prstGeom>
        <a:solidFill>
          <a:schemeClr val="dk2">
            <a:alpha val="90000"/>
            <a:tint val="40000"/>
            <a:hueOff val="0"/>
            <a:satOff val="0"/>
            <a:lumOff val="0"/>
            <a:alphaOff val="0"/>
          </a:schemeClr>
        </a:solidFill>
        <a:ln w="6350" cap="flat" cmpd="sng" algn="ctr">
          <a:solidFill>
            <a:schemeClr val="dk2">
              <a:hueOff val="0"/>
              <a:satOff val="0"/>
              <a:lumOff val="0"/>
              <a:alphaOff val="0"/>
            </a:schemeClr>
          </a:solidFill>
          <a:prstDash val="solid"/>
          <a:miter lim="800000"/>
        </a:ln>
        <a:effectLst/>
        <a:scene3d>
          <a:camera prst="orthographicFront"/>
          <a:lightRig rig="chilly" dir="t"/>
        </a:scene3d>
        <a:sp3d z="12700" extrusionH="1700" prstMaterial="dkEdge">
          <a:bevelT w="25400" h="6350" prst="softRound"/>
          <a:bevelB w="0" h="0" prst="convex"/>
        </a:sp3d>
      </dsp:spPr>
      <dsp:style>
        <a:lnRef idx="1">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latin typeface="+mj-lt"/>
              <a:ea typeface="Cambria Math" panose="02040503050406030204" pitchFamily="18" charset="0"/>
            </a:rPr>
            <a:t>Banking Company including NBFC</a:t>
          </a:r>
          <a:endParaRPr lang="en-IN" sz="1800" kern="1200" dirty="0">
            <a:latin typeface="+mj-lt"/>
          </a:endParaRPr>
        </a:p>
      </dsp:txBody>
      <dsp:txXfrm>
        <a:off x="6290676" y="3514938"/>
        <a:ext cx="1531806" cy="1402676"/>
      </dsp:txXfrm>
    </dsp:sp>
    <dsp:sp modelId="{C70C46AD-55C7-470B-9B5C-1556A1E2A520}">
      <dsp:nvSpPr>
        <dsp:cNvPr id="0" name=""/>
        <dsp:cNvSpPr/>
      </dsp:nvSpPr>
      <dsp:spPr>
        <a:xfrm>
          <a:off x="8042293" y="3365141"/>
          <a:ext cx="1439867" cy="1569502"/>
        </a:xfrm>
        <a:prstGeom prst="roundRect">
          <a:avLst>
            <a:gd name="adj" fmla="val 10000"/>
          </a:avLst>
        </a:prstGeom>
        <a:solidFill>
          <a:schemeClr val="l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sp>
    <dsp:sp modelId="{3C488F83-FBCF-4DE8-A6DF-C48E5B031DA3}">
      <dsp:nvSpPr>
        <dsp:cNvPr id="0" name=""/>
        <dsp:cNvSpPr/>
      </dsp:nvSpPr>
      <dsp:spPr>
        <a:xfrm>
          <a:off x="8154039" y="3471299"/>
          <a:ext cx="1439867" cy="1569502"/>
        </a:xfrm>
        <a:prstGeom prst="roundRect">
          <a:avLst>
            <a:gd name="adj" fmla="val 10000"/>
          </a:avLst>
        </a:prstGeom>
        <a:solidFill>
          <a:schemeClr val="dk2">
            <a:alpha val="90000"/>
            <a:tint val="40000"/>
            <a:hueOff val="0"/>
            <a:satOff val="0"/>
            <a:lumOff val="0"/>
            <a:alphaOff val="0"/>
          </a:schemeClr>
        </a:solidFill>
        <a:ln w="6350" cap="flat" cmpd="sng" algn="ctr">
          <a:solidFill>
            <a:schemeClr val="dk2">
              <a:hueOff val="0"/>
              <a:satOff val="0"/>
              <a:lumOff val="0"/>
              <a:alphaOff val="0"/>
            </a:schemeClr>
          </a:solidFill>
          <a:prstDash val="solid"/>
          <a:miter lim="800000"/>
        </a:ln>
        <a:effectLst/>
        <a:scene3d>
          <a:camera prst="orthographicFront"/>
          <a:lightRig rig="chilly" dir="t"/>
        </a:scene3d>
        <a:sp3d z="12700" extrusionH="1700" prstMaterial="dkEdge">
          <a:bevelT w="25400" h="6350" prst="softRound"/>
          <a:bevelB w="0" h="0" prst="convex"/>
        </a:sp3d>
      </dsp:spPr>
      <dsp:style>
        <a:lnRef idx="1">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IN" sz="1800" kern="1200" dirty="0">
              <a:latin typeface="+mj-lt"/>
            </a:rPr>
            <a:t>Blocked Credit</a:t>
          </a:r>
        </a:p>
      </dsp:txBody>
      <dsp:txXfrm>
        <a:off x="8196211" y="3513471"/>
        <a:ext cx="1355523" cy="1485158"/>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C73EC2C-A3BE-4875-AFDB-05176370BDBC}">
      <dsp:nvSpPr>
        <dsp:cNvPr id="0" name=""/>
        <dsp:cNvSpPr/>
      </dsp:nvSpPr>
      <dsp:spPr>
        <a:xfrm>
          <a:off x="1690" y="1052730"/>
          <a:ext cx="1756291" cy="1030318"/>
        </a:xfrm>
        <a:prstGeom prst="roundRect">
          <a:avLst>
            <a:gd name="adj" fmla="val 10000"/>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US" sz="2000" kern="1200" dirty="0">
              <a:latin typeface="Tw Cen MT" panose="020B0602020104020603" pitchFamily="34" charset="0"/>
              <a:ea typeface="Cambria Math" panose="02040503050406030204" pitchFamily="18" charset="0"/>
            </a:rPr>
            <a:t>Use of input tax credit</a:t>
          </a:r>
          <a:endParaRPr lang="en-IN" sz="2000" kern="1200" dirty="0">
            <a:latin typeface="Tw Cen MT" panose="020B0602020104020603" pitchFamily="34" charset="0"/>
          </a:endParaRPr>
        </a:p>
      </dsp:txBody>
      <dsp:txXfrm>
        <a:off x="31867" y="1082907"/>
        <a:ext cx="1695937" cy="969964"/>
      </dsp:txXfrm>
    </dsp:sp>
    <dsp:sp modelId="{2A39A5AA-B407-404D-885A-80B7523CE745}">
      <dsp:nvSpPr>
        <dsp:cNvPr id="0" name=""/>
        <dsp:cNvSpPr/>
      </dsp:nvSpPr>
      <dsp:spPr>
        <a:xfrm rot="19457599">
          <a:off x="1675178" y="1285147"/>
          <a:ext cx="880955" cy="51328"/>
        </a:xfrm>
        <a:custGeom>
          <a:avLst/>
          <a:gdLst/>
          <a:ahLst/>
          <a:cxnLst/>
          <a:rect l="0" t="0" r="0" b="0"/>
          <a:pathLst>
            <a:path>
              <a:moveTo>
                <a:pt x="0" y="25664"/>
              </a:moveTo>
              <a:lnTo>
                <a:pt x="880955" y="25664"/>
              </a:lnTo>
            </a:path>
          </a:pathLst>
        </a:custGeom>
        <a:noFill/>
        <a:ln w="12700" cap="flat" cmpd="sng" algn="ctr">
          <a:solidFill>
            <a:schemeClr val="dk2">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889000">
            <a:lnSpc>
              <a:spcPct val="90000"/>
            </a:lnSpc>
            <a:spcBef>
              <a:spcPct val="0"/>
            </a:spcBef>
            <a:spcAft>
              <a:spcPct val="35000"/>
            </a:spcAft>
            <a:buNone/>
          </a:pPr>
          <a:endParaRPr lang="en-IN" sz="2000" kern="1200">
            <a:latin typeface="Tw Cen MT" panose="020B0602020104020603" pitchFamily="34" charset="0"/>
          </a:endParaRPr>
        </a:p>
      </dsp:txBody>
      <dsp:txXfrm>
        <a:off x="2093632" y="1288787"/>
        <a:ext cx="44047" cy="44047"/>
      </dsp:txXfrm>
    </dsp:sp>
    <dsp:sp modelId="{2AF3E9C7-0A48-4048-81FF-086306A93023}">
      <dsp:nvSpPr>
        <dsp:cNvPr id="0" name=""/>
        <dsp:cNvSpPr/>
      </dsp:nvSpPr>
      <dsp:spPr>
        <a:xfrm>
          <a:off x="2473331" y="606638"/>
          <a:ext cx="1788374" cy="894187"/>
        </a:xfrm>
        <a:prstGeom prst="roundRect">
          <a:avLst>
            <a:gd name="adj" fmla="val 10000"/>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US" sz="2000" kern="1200" dirty="0">
              <a:latin typeface="Tw Cen MT" panose="020B0602020104020603" pitchFamily="34" charset="0"/>
              <a:ea typeface="Cambria Math" panose="02040503050406030204" pitchFamily="18" charset="0"/>
            </a:rPr>
            <a:t>For Business   purposes</a:t>
          </a:r>
          <a:endParaRPr lang="en-IN" sz="2000" kern="1200" dirty="0">
            <a:latin typeface="Tw Cen MT" panose="020B0602020104020603" pitchFamily="34" charset="0"/>
          </a:endParaRPr>
        </a:p>
      </dsp:txBody>
      <dsp:txXfrm>
        <a:off x="2499521" y="632828"/>
        <a:ext cx="1735994" cy="841807"/>
      </dsp:txXfrm>
    </dsp:sp>
    <dsp:sp modelId="{3148AD9F-A7F1-4C4D-B890-14C03ED61BAF}">
      <dsp:nvSpPr>
        <dsp:cNvPr id="0" name=""/>
        <dsp:cNvSpPr/>
      </dsp:nvSpPr>
      <dsp:spPr>
        <a:xfrm>
          <a:off x="4261705" y="1028068"/>
          <a:ext cx="715349" cy="51328"/>
        </a:xfrm>
        <a:custGeom>
          <a:avLst/>
          <a:gdLst/>
          <a:ahLst/>
          <a:cxnLst/>
          <a:rect l="0" t="0" r="0" b="0"/>
          <a:pathLst>
            <a:path>
              <a:moveTo>
                <a:pt x="0" y="25664"/>
              </a:moveTo>
              <a:lnTo>
                <a:pt x="715349" y="25664"/>
              </a:lnTo>
            </a:path>
          </a:pathLst>
        </a:custGeom>
        <a:noFill/>
        <a:ln w="12700" cap="flat" cmpd="sng" algn="ctr">
          <a:solidFill>
            <a:schemeClr val="dk2">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889000">
            <a:lnSpc>
              <a:spcPct val="90000"/>
            </a:lnSpc>
            <a:spcBef>
              <a:spcPct val="0"/>
            </a:spcBef>
            <a:spcAft>
              <a:spcPct val="35000"/>
            </a:spcAft>
            <a:buNone/>
          </a:pPr>
          <a:endParaRPr lang="en-IN" sz="2000" kern="1200">
            <a:latin typeface="Tw Cen MT" panose="020B0602020104020603" pitchFamily="34" charset="0"/>
          </a:endParaRPr>
        </a:p>
      </dsp:txBody>
      <dsp:txXfrm>
        <a:off x="4601496" y="1035848"/>
        <a:ext cx="35767" cy="35767"/>
      </dsp:txXfrm>
    </dsp:sp>
    <dsp:sp modelId="{92D93933-9C9A-4C64-95F1-1C8AB8F6E300}">
      <dsp:nvSpPr>
        <dsp:cNvPr id="0" name=""/>
        <dsp:cNvSpPr/>
      </dsp:nvSpPr>
      <dsp:spPr>
        <a:xfrm>
          <a:off x="4977055" y="606638"/>
          <a:ext cx="1788374" cy="894187"/>
        </a:xfrm>
        <a:prstGeom prst="roundRect">
          <a:avLst>
            <a:gd name="adj" fmla="val 10000"/>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IN" sz="2000" kern="1200" dirty="0">
              <a:latin typeface="Tw Cen MT" panose="020B0602020104020603" pitchFamily="34" charset="0"/>
            </a:rPr>
            <a:t>ITC Available</a:t>
          </a:r>
        </a:p>
      </dsp:txBody>
      <dsp:txXfrm>
        <a:off x="5003245" y="632828"/>
        <a:ext cx="1735994" cy="841807"/>
      </dsp:txXfrm>
    </dsp:sp>
    <dsp:sp modelId="{7AA762C7-A3B6-4106-802E-9C073CBC887D}">
      <dsp:nvSpPr>
        <dsp:cNvPr id="0" name=""/>
        <dsp:cNvSpPr/>
      </dsp:nvSpPr>
      <dsp:spPr>
        <a:xfrm rot="2142401">
          <a:off x="1675178" y="1799304"/>
          <a:ext cx="880955" cy="51328"/>
        </a:xfrm>
        <a:custGeom>
          <a:avLst/>
          <a:gdLst/>
          <a:ahLst/>
          <a:cxnLst/>
          <a:rect l="0" t="0" r="0" b="0"/>
          <a:pathLst>
            <a:path>
              <a:moveTo>
                <a:pt x="0" y="25664"/>
              </a:moveTo>
              <a:lnTo>
                <a:pt x="880955" y="25664"/>
              </a:lnTo>
            </a:path>
          </a:pathLst>
        </a:custGeom>
        <a:noFill/>
        <a:ln w="12700" cap="flat" cmpd="sng" algn="ctr">
          <a:solidFill>
            <a:schemeClr val="dk2">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889000">
            <a:lnSpc>
              <a:spcPct val="90000"/>
            </a:lnSpc>
            <a:spcBef>
              <a:spcPct val="0"/>
            </a:spcBef>
            <a:spcAft>
              <a:spcPct val="35000"/>
            </a:spcAft>
            <a:buNone/>
          </a:pPr>
          <a:endParaRPr lang="en-IN" sz="2000" kern="1200">
            <a:latin typeface="Tw Cen MT" panose="020B0602020104020603" pitchFamily="34" charset="0"/>
          </a:endParaRPr>
        </a:p>
      </dsp:txBody>
      <dsp:txXfrm>
        <a:off x="2093632" y="1802944"/>
        <a:ext cx="44047" cy="44047"/>
      </dsp:txXfrm>
    </dsp:sp>
    <dsp:sp modelId="{8E190C61-DE9C-456E-877F-F7931D45FC1B}">
      <dsp:nvSpPr>
        <dsp:cNvPr id="0" name=""/>
        <dsp:cNvSpPr/>
      </dsp:nvSpPr>
      <dsp:spPr>
        <a:xfrm>
          <a:off x="2473331" y="1634954"/>
          <a:ext cx="1788374" cy="894187"/>
        </a:xfrm>
        <a:prstGeom prst="roundRect">
          <a:avLst>
            <a:gd name="adj" fmla="val 10000"/>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US" sz="2000" kern="1200" dirty="0">
              <a:latin typeface="Tw Cen MT" panose="020B0602020104020603" pitchFamily="34" charset="0"/>
              <a:ea typeface="Cambria Math" panose="02040503050406030204" pitchFamily="18" charset="0"/>
            </a:rPr>
            <a:t>For Other Purposes</a:t>
          </a:r>
          <a:endParaRPr lang="en-IN" sz="2000" kern="1200" dirty="0">
            <a:latin typeface="Tw Cen MT" panose="020B0602020104020603" pitchFamily="34" charset="0"/>
          </a:endParaRPr>
        </a:p>
      </dsp:txBody>
      <dsp:txXfrm>
        <a:off x="2499521" y="1661144"/>
        <a:ext cx="1735994" cy="841807"/>
      </dsp:txXfrm>
    </dsp:sp>
    <dsp:sp modelId="{4D2806DD-3B6D-4733-AC61-F3E3A4EE9BE2}">
      <dsp:nvSpPr>
        <dsp:cNvPr id="0" name=""/>
        <dsp:cNvSpPr/>
      </dsp:nvSpPr>
      <dsp:spPr>
        <a:xfrm>
          <a:off x="4261705" y="2056383"/>
          <a:ext cx="715349" cy="51328"/>
        </a:xfrm>
        <a:custGeom>
          <a:avLst/>
          <a:gdLst/>
          <a:ahLst/>
          <a:cxnLst/>
          <a:rect l="0" t="0" r="0" b="0"/>
          <a:pathLst>
            <a:path>
              <a:moveTo>
                <a:pt x="0" y="25664"/>
              </a:moveTo>
              <a:lnTo>
                <a:pt x="715349" y="25664"/>
              </a:lnTo>
            </a:path>
          </a:pathLst>
        </a:custGeom>
        <a:noFill/>
        <a:ln w="12700" cap="flat" cmpd="sng" algn="ctr">
          <a:solidFill>
            <a:schemeClr val="dk2">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889000">
            <a:lnSpc>
              <a:spcPct val="90000"/>
            </a:lnSpc>
            <a:spcBef>
              <a:spcPct val="0"/>
            </a:spcBef>
            <a:spcAft>
              <a:spcPct val="35000"/>
            </a:spcAft>
            <a:buNone/>
          </a:pPr>
          <a:endParaRPr lang="en-IN" sz="2000" kern="1200">
            <a:latin typeface="Tw Cen MT" panose="020B0602020104020603" pitchFamily="34" charset="0"/>
          </a:endParaRPr>
        </a:p>
      </dsp:txBody>
      <dsp:txXfrm>
        <a:off x="4601496" y="2064163"/>
        <a:ext cx="35767" cy="35767"/>
      </dsp:txXfrm>
    </dsp:sp>
    <dsp:sp modelId="{D7FC95F6-1EB6-464D-8037-47FE7B3EB56F}">
      <dsp:nvSpPr>
        <dsp:cNvPr id="0" name=""/>
        <dsp:cNvSpPr/>
      </dsp:nvSpPr>
      <dsp:spPr>
        <a:xfrm>
          <a:off x="4977055" y="1634954"/>
          <a:ext cx="1788374" cy="894187"/>
        </a:xfrm>
        <a:prstGeom prst="roundRect">
          <a:avLst>
            <a:gd name="adj" fmla="val 10000"/>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IN" sz="2000" kern="1200" dirty="0">
              <a:latin typeface="Tw Cen MT" panose="020B0602020104020603" pitchFamily="34" charset="0"/>
            </a:rPr>
            <a:t>ITC </a:t>
          </a:r>
          <a:r>
            <a:rPr lang="en-IN" sz="2000" b="1" u="sng" kern="1200" dirty="0">
              <a:latin typeface="Tw Cen MT" panose="020B0602020104020603" pitchFamily="34" charset="0"/>
            </a:rPr>
            <a:t>not</a:t>
          </a:r>
          <a:r>
            <a:rPr lang="en-IN" sz="2000" kern="1200" dirty="0">
              <a:latin typeface="Tw Cen MT" panose="020B0602020104020603" pitchFamily="34" charset="0"/>
            </a:rPr>
            <a:t> Available</a:t>
          </a:r>
        </a:p>
      </dsp:txBody>
      <dsp:txXfrm>
        <a:off x="5003245" y="1661144"/>
        <a:ext cx="1735994" cy="841807"/>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788CED1-D0F1-4D89-B306-37A858753A32}">
      <dsp:nvSpPr>
        <dsp:cNvPr id="0" name=""/>
        <dsp:cNvSpPr/>
      </dsp:nvSpPr>
      <dsp:spPr>
        <a:xfrm>
          <a:off x="6358885" y="2898878"/>
          <a:ext cx="91440" cy="412273"/>
        </a:xfrm>
        <a:custGeom>
          <a:avLst/>
          <a:gdLst/>
          <a:ahLst/>
          <a:cxnLst/>
          <a:rect l="0" t="0" r="0" b="0"/>
          <a:pathLst>
            <a:path>
              <a:moveTo>
                <a:pt x="45720" y="0"/>
              </a:moveTo>
              <a:lnTo>
                <a:pt x="45720" y="348464"/>
              </a:lnTo>
              <a:lnTo>
                <a:pt x="48509" y="348464"/>
              </a:lnTo>
              <a:lnTo>
                <a:pt x="48509" y="412273"/>
              </a:lnTo>
            </a:path>
          </a:pathLst>
        </a:custGeom>
        <a:noFill/>
        <a:ln w="6350" cap="flat" cmpd="sng" algn="ctr">
          <a:solidFill>
            <a:schemeClr val="dk2">
              <a:shade val="8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E280CBDE-6187-40CE-A3CC-CC86C6AAB705}">
      <dsp:nvSpPr>
        <dsp:cNvPr id="0" name=""/>
        <dsp:cNvSpPr/>
      </dsp:nvSpPr>
      <dsp:spPr>
        <a:xfrm>
          <a:off x="3450309" y="1607710"/>
          <a:ext cx="2954296" cy="216252"/>
        </a:xfrm>
        <a:custGeom>
          <a:avLst/>
          <a:gdLst/>
          <a:ahLst/>
          <a:cxnLst/>
          <a:rect l="0" t="0" r="0" b="0"/>
          <a:pathLst>
            <a:path>
              <a:moveTo>
                <a:pt x="0" y="0"/>
              </a:moveTo>
              <a:lnTo>
                <a:pt x="0" y="152443"/>
              </a:lnTo>
              <a:lnTo>
                <a:pt x="2954296" y="152443"/>
              </a:lnTo>
              <a:lnTo>
                <a:pt x="2954296" y="216252"/>
              </a:lnTo>
            </a:path>
          </a:pathLst>
        </a:custGeom>
        <a:noFill/>
        <a:ln w="6350" cap="flat" cmpd="sng" algn="ctr">
          <a:solidFill>
            <a:schemeClr val="dk2">
              <a:shade val="6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4FE59544-F220-472F-83CF-187911947B79}">
      <dsp:nvSpPr>
        <dsp:cNvPr id="0" name=""/>
        <dsp:cNvSpPr/>
      </dsp:nvSpPr>
      <dsp:spPr>
        <a:xfrm>
          <a:off x="5052882" y="2844398"/>
          <a:ext cx="91440" cy="419222"/>
        </a:xfrm>
        <a:custGeom>
          <a:avLst/>
          <a:gdLst/>
          <a:ahLst/>
          <a:cxnLst/>
          <a:rect l="0" t="0" r="0" b="0"/>
          <a:pathLst>
            <a:path>
              <a:moveTo>
                <a:pt x="45720" y="0"/>
              </a:moveTo>
              <a:lnTo>
                <a:pt x="45720" y="355414"/>
              </a:lnTo>
              <a:lnTo>
                <a:pt x="108323" y="355414"/>
              </a:lnTo>
              <a:lnTo>
                <a:pt x="108323" y="419222"/>
              </a:lnTo>
            </a:path>
          </a:pathLst>
        </a:custGeom>
        <a:noFill/>
        <a:ln w="6350" cap="flat" cmpd="sng" algn="ctr">
          <a:solidFill>
            <a:schemeClr val="dk2">
              <a:shade val="8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3500F193-C383-40A1-8308-896A8F48A306}">
      <dsp:nvSpPr>
        <dsp:cNvPr id="0" name=""/>
        <dsp:cNvSpPr/>
      </dsp:nvSpPr>
      <dsp:spPr>
        <a:xfrm>
          <a:off x="3450309" y="1607710"/>
          <a:ext cx="1648293" cy="216252"/>
        </a:xfrm>
        <a:custGeom>
          <a:avLst/>
          <a:gdLst/>
          <a:ahLst/>
          <a:cxnLst/>
          <a:rect l="0" t="0" r="0" b="0"/>
          <a:pathLst>
            <a:path>
              <a:moveTo>
                <a:pt x="0" y="0"/>
              </a:moveTo>
              <a:lnTo>
                <a:pt x="0" y="152443"/>
              </a:lnTo>
              <a:lnTo>
                <a:pt x="1648293" y="152443"/>
              </a:lnTo>
              <a:lnTo>
                <a:pt x="1648293" y="216252"/>
              </a:lnTo>
            </a:path>
          </a:pathLst>
        </a:custGeom>
        <a:noFill/>
        <a:ln w="6350" cap="flat" cmpd="sng" algn="ctr">
          <a:solidFill>
            <a:schemeClr val="dk2">
              <a:shade val="6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14CB6488-1EBB-4C58-A184-80DDB22204F5}">
      <dsp:nvSpPr>
        <dsp:cNvPr id="0" name=""/>
        <dsp:cNvSpPr/>
      </dsp:nvSpPr>
      <dsp:spPr>
        <a:xfrm>
          <a:off x="3844277" y="2789918"/>
          <a:ext cx="91440" cy="459881"/>
        </a:xfrm>
        <a:custGeom>
          <a:avLst/>
          <a:gdLst/>
          <a:ahLst/>
          <a:cxnLst/>
          <a:rect l="0" t="0" r="0" b="0"/>
          <a:pathLst>
            <a:path>
              <a:moveTo>
                <a:pt x="45720" y="0"/>
              </a:moveTo>
              <a:lnTo>
                <a:pt x="45720" y="396073"/>
              </a:lnTo>
              <a:lnTo>
                <a:pt x="65316" y="396073"/>
              </a:lnTo>
              <a:lnTo>
                <a:pt x="65316" y="459881"/>
              </a:lnTo>
            </a:path>
          </a:pathLst>
        </a:custGeom>
        <a:noFill/>
        <a:ln w="6350" cap="flat" cmpd="sng" algn="ctr">
          <a:solidFill>
            <a:schemeClr val="dk2">
              <a:shade val="8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7846B610-8531-4202-BDF0-1F96661949A2}">
      <dsp:nvSpPr>
        <dsp:cNvPr id="0" name=""/>
        <dsp:cNvSpPr/>
      </dsp:nvSpPr>
      <dsp:spPr>
        <a:xfrm>
          <a:off x="3450309" y="1607710"/>
          <a:ext cx="439688" cy="216252"/>
        </a:xfrm>
        <a:custGeom>
          <a:avLst/>
          <a:gdLst/>
          <a:ahLst/>
          <a:cxnLst/>
          <a:rect l="0" t="0" r="0" b="0"/>
          <a:pathLst>
            <a:path>
              <a:moveTo>
                <a:pt x="0" y="0"/>
              </a:moveTo>
              <a:lnTo>
                <a:pt x="0" y="152443"/>
              </a:lnTo>
              <a:lnTo>
                <a:pt x="439688" y="152443"/>
              </a:lnTo>
              <a:lnTo>
                <a:pt x="439688" y="216252"/>
              </a:lnTo>
            </a:path>
          </a:pathLst>
        </a:custGeom>
        <a:noFill/>
        <a:ln w="6350" cap="flat" cmpd="sng" algn="ctr">
          <a:solidFill>
            <a:schemeClr val="dk2">
              <a:shade val="6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C107D2E3-E7F8-45B8-A42A-F5BD0A505428}">
      <dsp:nvSpPr>
        <dsp:cNvPr id="0" name=""/>
        <dsp:cNvSpPr/>
      </dsp:nvSpPr>
      <dsp:spPr>
        <a:xfrm>
          <a:off x="2273980" y="2482448"/>
          <a:ext cx="229779" cy="240146"/>
        </a:xfrm>
        <a:custGeom>
          <a:avLst/>
          <a:gdLst/>
          <a:ahLst/>
          <a:cxnLst/>
          <a:rect l="0" t="0" r="0" b="0"/>
          <a:pathLst>
            <a:path>
              <a:moveTo>
                <a:pt x="0" y="0"/>
              </a:moveTo>
              <a:lnTo>
                <a:pt x="0" y="176337"/>
              </a:lnTo>
              <a:lnTo>
                <a:pt x="229779" y="176337"/>
              </a:lnTo>
              <a:lnTo>
                <a:pt x="229779" y="240146"/>
              </a:lnTo>
            </a:path>
          </a:pathLst>
        </a:custGeom>
        <a:noFill/>
        <a:ln w="6350" cap="flat" cmpd="sng" algn="ctr">
          <a:solidFill>
            <a:schemeClr val="dk2">
              <a:shade val="8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7B272A9B-3294-475B-AB42-BF010B5BFB97}">
      <dsp:nvSpPr>
        <dsp:cNvPr id="0" name=""/>
        <dsp:cNvSpPr/>
      </dsp:nvSpPr>
      <dsp:spPr>
        <a:xfrm>
          <a:off x="2273980" y="1607710"/>
          <a:ext cx="1176328" cy="216252"/>
        </a:xfrm>
        <a:custGeom>
          <a:avLst/>
          <a:gdLst/>
          <a:ahLst/>
          <a:cxnLst/>
          <a:rect l="0" t="0" r="0" b="0"/>
          <a:pathLst>
            <a:path>
              <a:moveTo>
                <a:pt x="1176328" y="0"/>
              </a:moveTo>
              <a:lnTo>
                <a:pt x="1176328" y="152443"/>
              </a:lnTo>
              <a:lnTo>
                <a:pt x="0" y="152443"/>
              </a:lnTo>
              <a:lnTo>
                <a:pt x="0" y="216252"/>
              </a:lnTo>
            </a:path>
          </a:pathLst>
        </a:custGeom>
        <a:noFill/>
        <a:ln w="6350" cap="flat" cmpd="sng" algn="ctr">
          <a:solidFill>
            <a:schemeClr val="dk2">
              <a:shade val="6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4B2A91FC-D981-4C16-9F89-1BDAA409BF67}">
      <dsp:nvSpPr>
        <dsp:cNvPr id="0" name=""/>
        <dsp:cNvSpPr/>
      </dsp:nvSpPr>
      <dsp:spPr>
        <a:xfrm>
          <a:off x="717675" y="2379349"/>
          <a:ext cx="177046" cy="412273"/>
        </a:xfrm>
        <a:custGeom>
          <a:avLst/>
          <a:gdLst/>
          <a:ahLst/>
          <a:cxnLst/>
          <a:rect l="0" t="0" r="0" b="0"/>
          <a:pathLst>
            <a:path>
              <a:moveTo>
                <a:pt x="0" y="0"/>
              </a:moveTo>
              <a:lnTo>
                <a:pt x="0" y="348464"/>
              </a:lnTo>
              <a:lnTo>
                <a:pt x="177046" y="348464"/>
              </a:lnTo>
              <a:lnTo>
                <a:pt x="177046" y="412273"/>
              </a:lnTo>
            </a:path>
          </a:pathLst>
        </a:custGeom>
        <a:noFill/>
        <a:ln w="6350" cap="flat" cmpd="sng" algn="ctr">
          <a:solidFill>
            <a:schemeClr val="dk2">
              <a:shade val="8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ED82656D-6741-448A-9E17-4A7BE31B59AE}">
      <dsp:nvSpPr>
        <dsp:cNvPr id="0" name=""/>
        <dsp:cNvSpPr/>
      </dsp:nvSpPr>
      <dsp:spPr>
        <a:xfrm>
          <a:off x="717675" y="1607710"/>
          <a:ext cx="2732633" cy="216252"/>
        </a:xfrm>
        <a:custGeom>
          <a:avLst/>
          <a:gdLst/>
          <a:ahLst/>
          <a:cxnLst/>
          <a:rect l="0" t="0" r="0" b="0"/>
          <a:pathLst>
            <a:path>
              <a:moveTo>
                <a:pt x="2732633" y="0"/>
              </a:moveTo>
              <a:lnTo>
                <a:pt x="2732633" y="152443"/>
              </a:lnTo>
              <a:lnTo>
                <a:pt x="0" y="152443"/>
              </a:lnTo>
              <a:lnTo>
                <a:pt x="0" y="216252"/>
              </a:lnTo>
            </a:path>
          </a:pathLst>
        </a:custGeom>
        <a:noFill/>
        <a:ln w="6350" cap="flat" cmpd="sng" algn="ctr">
          <a:solidFill>
            <a:schemeClr val="dk2">
              <a:shade val="6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F664D0F6-D54D-4375-B63F-FB04A8759453}">
      <dsp:nvSpPr>
        <dsp:cNvPr id="0" name=""/>
        <dsp:cNvSpPr/>
      </dsp:nvSpPr>
      <dsp:spPr>
        <a:xfrm>
          <a:off x="2602014" y="510362"/>
          <a:ext cx="1696589" cy="1097348"/>
        </a:xfrm>
        <a:prstGeom prst="flowChartAlternateProcess">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C02653B1-3A3A-4502-B3A2-F5FA4296ABC4}">
      <dsp:nvSpPr>
        <dsp:cNvPr id="0" name=""/>
        <dsp:cNvSpPr/>
      </dsp:nvSpPr>
      <dsp:spPr>
        <a:xfrm>
          <a:off x="2678546" y="583067"/>
          <a:ext cx="1696589" cy="1097348"/>
        </a:xfrm>
        <a:prstGeom prst="roundRect">
          <a:avLst>
            <a:gd name="adj" fmla="val 10000"/>
          </a:avLst>
        </a:prstGeom>
        <a:solidFill>
          <a:schemeClr val="dk2">
            <a:alpha val="90000"/>
            <a:tint val="40000"/>
            <a:hueOff val="0"/>
            <a:satOff val="0"/>
            <a:lumOff val="0"/>
            <a:alphaOff val="0"/>
          </a:schemeClr>
        </a:solidFill>
        <a:ln w="6350" cap="flat" cmpd="sng" algn="ctr">
          <a:solidFill>
            <a:schemeClr val="dk2">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latin typeface="+mj-lt"/>
              <a:ea typeface="Cambria Math" panose="02040503050406030204" pitchFamily="18" charset="0"/>
            </a:rPr>
            <a:t>Use of input tax credit: Partly for</a:t>
          </a:r>
          <a:endParaRPr lang="en-IN" sz="1800" kern="1200" dirty="0">
            <a:latin typeface="+mj-lt"/>
          </a:endParaRPr>
        </a:p>
      </dsp:txBody>
      <dsp:txXfrm>
        <a:off x="2710686" y="615207"/>
        <a:ext cx="1632309" cy="1033068"/>
      </dsp:txXfrm>
    </dsp:sp>
    <dsp:sp modelId="{583C88C8-9294-4EF6-AF1E-036B3E99D532}">
      <dsp:nvSpPr>
        <dsp:cNvPr id="0" name=""/>
        <dsp:cNvSpPr/>
      </dsp:nvSpPr>
      <dsp:spPr>
        <a:xfrm>
          <a:off x="2946" y="1823963"/>
          <a:ext cx="1429456" cy="555386"/>
        </a:xfrm>
        <a:prstGeom prst="roundRect">
          <a:avLst>
            <a:gd name="adj" fmla="val 10000"/>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6A4197EF-D841-47B5-8645-D48B3F9BD928}">
      <dsp:nvSpPr>
        <dsp:cNvPr id="0" name=""/>
        <dsp:cNvSpPr/>
      </dsp:nvSpPr>
      <dsp:spPr>
        <a:xfrm>
          <a:off x="79478" y="1896668"/>
          <a:ext cx="1429456" cy="555386"/>
        </a:xfrm>
        <a:prstGeom prst="roundRect">
          <a:avLst>
            <a:gd name="adj" fmla="val 10000"/>
          </a:avLst>
        </a:prstGeom>
        <a:solidFill>
          <a:schemeClr val="dk2">
            <a:alpha val="90000"/>
            <a:tint val="40000"/>
            <a:hueOff val="0"/>
            <a:satOff val="0"/>
            <a:lumOff val="0"/>
            <a:alphaOff val="0"/>
          </a:schemeClr>
        </a:solidFill>
        <a:ln w="6350" cap="flat" cmpd="sng" algn="ctr">
          <a:solidFill>
            <a:schemeClr val="dk2">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latin typeface="+mj-lt"/>
              <a:ea typeface="Cambria Math" panose="02040503050406030204" pitchFamily="18" charset="0"/>
            </a:rPr>
            <a:t>Taxable Supplies</a:t>
          </a:r>
          <a:endParaRPr lang="en-IN" sz="1800" kern="1200" dirty="0">
            <a:latin typeface="+mj-lt"/>
          </a:endParaRPr>
        </a:p>
      </dsp:txBody>
      <dsp:txXfrm>
        <a:off x="95745" y="1912935"/>
        <a:ext cx="1396922" cy="522852"/>
      </dsp:txXfrm>
    </dsp:sp>
    <dsp:sp modelId="{39409755-6A1B-4544-8A6B-A5C958392F96}">
      <dsp:nvSpPr>
        <dsp:cNvPr id="0" name=""/>
        <dsp:cNvSpPr/>
      </dsp:nvSpPr>
      <dsp:spPr>
        <a:xfrm>
          <a:off x="344609" y="2791622"/>
          <a:ext cx="1100222" cy="1065866"/>
        </a:xfrm>
        <a:prstGeom prst="roundRect">
          <a:avLst>
            <a:gd name="adj" fmla="val 10000"/>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500AF9EE-B174-4850-89BD-57C5D86249FB}">
      <dsp:nvSpPr>
        <dsp:cNvPr id="0" name=""/>
        <dsp:cNvSpPr/>
      </dsp:nvSpPr>
      <dsp:spPr>
        <a:xfrm>
          <a:off x="421142" y="2864327"/>
          <a:ext cx="1100222" cy="1065866"/>
        </a:xfrm>
        <a:prstGeom prst="roundRect">
          <a:avLst>
            <a:gd name="adj" fmla="val 10000"/>
          </a:avLst>
        </a:prstGeom>
        <a:solidFill>
          <a:schemeClr val="dk2">
            <a:alpha val="90000"/>
            <a:tint val="40000"/>
            <a:hueOff val="0"/>
            <a:satOff val="0"/>
            <a:lumOff val="0"/>
            <a:alphaOff val="0"/>
          </a:schemeClr>
        </a:solidFill>
        <a:ln w="6350" cap="flat" cmpd="sng" algn="ctr">
          <a:solidFill>
            <a:schemeClr val="dk2">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IN" sz="1800" kern="1200" dirty="0">
              <a:latin typeface="+mj-lt"/>
            </a:rPr>
            <a:t>ITC Available</a:t>
          </a:r>
        </a:p>
      </dsp:txBody>
      <dsp:txXfrm>
        <a:off x="452360" y="2895545"/>
        <a:ext cx="1037786" cy="1003430"/>
      </dsp:txXfrm>
    </dsp:sp>
    <dsp:sp modelId="{CCAC4BF4-FA1B-4CF1-85FE-BFFBCC85EA97}">
      <dsp:nvSpPr>
        <dsp:cNvPr id="0" name=""/>
        <dsp:cNvSpPr/>
      </dsp:nvSpPr>
      <dsp:spPr>
        <a:xfrm>
          <a:off x="1676732" y="1823963"/>
          <a:ext cx="1194497" cy="658485"/>
        </a:xfrm>
        <a:prstGeom prst="roundRect">
          <a:avLst>
            <a:gd name="adj" fmla="val 10000"/>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139054C6-652C-4E0B-8B40-2D6A5B6166AA}">
      <dsp:nvSpPr>
        <dsp:cNvPr id="0" name=""/>
        <dsp:cNvSpPr/>
      </dsp:nvSpPr>
      <dsp:spPr>
        <a:xfrm>
          <a:off x="1753264" y="1896668"/>
          <a:ext cx="1194497" cy="658485"/>
        </a:xfrm>
        <a:prstGeom prst="roundRect">
          <a:avLst>
            <a:gd name="adj" fmla="val 10000"/>
          </a:avLst>
        </a:prstGeom>
        <a:solidFill>
          <a:schemeClr val="dk2">
            <a:alpha val="90000"/>
            <a:tint val="40000"/>
            <a:hueOff val="0"/>
            <a:satOff val="0"/>
            <a:lumOff val="0"/>
            <a:alphaOff val="0"/>
          </a:schemeClr>
        </a:solidFill>
        <a:ln w="6350" cap="flat" cmpd="sng" algn="ctr">
          <a:solidFill>
            <a:schemeClr val="dk2">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latin typeface="+mj-lt"/>
              <a:ea typeface="Cambria Math" panose="02040503050406030204" pitchFamily="18" charset="0"/>
            </a:rPr>
            <a:t>Zero-rated Supplies</a:t>
          </a:r>
          <a:endParaRPr lang="en-IN" sz="1800" kern="1200" dirty="0">
            <a:latin typeface="+mj-lt"/>
          </a:endParaRPr>
        </a:p>
      </dsp:txBody>
      <dsp:txXfrm>
        <a:off x="1772550" y="1915954"/>
        <a:ext cx="1155925" cy="619913"/>
      </dsp:txXfrm>
    </dsp:sp>
    <dsp:sp modelId="{52FC3D5A-C36D-46CA-8102-8E74ED8FB258}">
      <dsp:nvSpPr>
        <dsp:cNvPr id="0" name=""/>
        <dsp:cNvSpPr/>
      </dsp:nvSpPr>
      <dsp:spPr>
        <a:xfrm>
          <a:off x="1650630" y="2722594"/>
          <a:ext cx="1706260" cy="636397"/>
        </a:xfrm>
        <a:prstGeom prst="roundRect">
          <a:avLst>
            <a:gd name="adj" fmla="val 10000"/>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B7E45543-3EF3-42E0-86E6-8DB095859F65}">
      <dsp:nvSpPr>
        <dsp:cNvPr id="0" name=""/>
        <dsp:cNvSpPr/>
      </dsp:nvSpPr>
      <dsp:spPr>
        <a:xfrm>
          <a:off x="1727162" y="2795300"/>
          <a:ext cx="1706260" cy="636397"/>
        </a:xfrm>
        <a:prstGeom prst="roundRect">
          <a:avLst>
            <a:gd name="adj" fmla="val 10000"/>
          </a:avLst>
        </a:prstGeom>
        <a:solidFill>
          <a:schemeClr val="dk2">
            <a:alpha val="90000"/>
            <a:tint val="40000"/>
            <a:hueOff val="0"/>
            <a:satOff val="0"/>
            <a:lumOff val="0"/>
            <a:alphaOff val="0"/>
          </a:schemeClr>
        </a:solidFill>
        <a:ln w="6350" cap="flat" cmpd="sng" algn="ctr">
          <a:solidFill>
            <a:schemeClr val="dk2">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IN" sz="1800" kern="1200" dirty="0">
              <a:latin typeface="+mj-lt"/>
            </a:rPr>
            <a:t>ITC Available</a:t>
          </a:r>
        </a:p>
      </dsp:txBody>
      <dsp:txXfrm>
        <a:off x="1745801" y="2813939"/>
        <a:ext cx="1668982" cy="599119"/>
      </dsp:txXfrm>
    </dsp:sp>
    <dsp:sp modelId="{403494EC-8933-4C11-A3BD-E011F01C7FF5}">
      <dsp:nvSpPr>
        <dsp:cNvPr id="0" name=""/>
        <dsp:cNvSpPr/>
      </dsp:nvSpPr>
      <dsp:spPr>
        <a:xfrm>
          <a:off x="3312472" y="1823963"/>
          <a:ext cx="1155050" cy="965955"/>
        </a:xfrm>
        <a:prstGeom prst="roundRect">
          <a:avLst>
            <a:gd name="adj" fmla="val 10000"/>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0E1CD7CD-F923-4843-802A-27743C518D27}">
      <dsp:nvSpPr>
        <dsp:cNvPr id="0" name=""/>
        <dsp:cNvSpPr/>
      </dsp:nvSpPr>
      <dsp:spPr>
        <a:xfrm>
          <a:off x="3389004" y="1896668"/>
          <a:ext cx="1155050" cy="965955"/>
        </a:xfrm>
        <a:prstGeom prst="roundRect">
          <a:avLst>
            <a:gd name="adj" fmla="val 10000"/>
          </a:avLst>
        </a:prstGeom>
        <a:solidFill>
          <a:schemeClr val="dk2">
            <a:alpha val="90000"/>
            <a:tint val="40000"/>
            <a:hueOff val="0"/>
            <a:satOff val="0"/>
            <a:lumOff val="0"/>
            <a:alphaOff val="0"/>
          </a:schemeClr>
        </a:solidFill>
        <a:ln w="6350" cap="flat" cmpd="sng" algn="ctr">
          <a:solidFill>
            <a:schemeClr val="dk2">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latin typeface="+mj-lt"/>
              <a:ea typeface="Cambria Math" panose="02040503050406030204" pitchFamily="18" charset="0"/>
            </a:rPr>
            <a:t>Non-taxable Supplies</a:t>
          </a:r>
          <a:endParaRPr lang="en-IN" sz="1800" kern="1200" dirty="0">
            <a:latin typeface="+mj-lt"/>
          </a:endParaRPr>
        </a:p>
      </dsp:txBody>
      <dsp:txXfrm>
        <a:off x="3417296" y="1924960"/>
        <a:ext cx="1098466" cy="909371"/>
      </dsp:txXfrm>
    </dsp:sp>
    <dsp:sp modelId="{6FE39A4E-51C8-4FD3-9813-D06FA09D6E57}">
      <dsp:nvSpPr>
        <dsp:cNvPr id="0" name=""/>
        <dsp:cNvSpPr/>
      </dsp:nvSpPr>
      <dsp:spPr>
        <a:xfrm>
          <a:off x="3390508" y="3249800"/>
          <a:ext cx="1038169" cy="634792"/>
        </a:xfrm>
        <a:prstGeom prst="roundRect">
          <a:avLst>
            <a:gd name="adj" fmla="val 10000"/>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2023960C-BAD8-43D8-B7EC-6C06A6943361}">
      <dsp:nvSpPr>
        <dsp:cNvPr id="0" name=""/>
        <dsp:cNvSpPr/>
      </dsp:nvSpPr>
      <dsp:spPr>
        <a:xfrm>
          <a:off x="3467040" y="3322505"/>
          <a:ext cx="1038169" cy="634792"/>
        </a:xfrm>
        <a:prstGeom prst="roundRect">
          <a:avLst>
            <a:gd name="adj" fmla="val 10000"/>
          </a:avLst>
        </a:prstGeom>
        <a:solidFill>
          <a:schemeClr val="dk2">
            <a:alpha val="90000"/>
            <a:tint val="40000"/>
            <a:hueOff val="0"/>
            <a:satOff val="0"/>
            <a:lumOff val="0"/>
            <a:alphaOff val="0"/>
          </a:schemeClr>
        </a:solidFill>
        <a:ln w="6350" cap="flat" cmpd="sng" algn="ctr">
          <a:solidFill>
            <a:schemeClr val="dk2">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IN" sz="1800" kern="1200" dirty="0">
              <a:latin typeface="+mj-lt"/>
            </a:rPr>
            <a:t>ITC </a:t>
          </a:r>
          <a:r>
            <a:rPr lang="en-IN" sz="1800" b="1" u="sng" kern="1200" dirty="0">
              <a:latin typeface="+mj-lt"/>
            </a:rPr>
            <a:t>not</a:t>
          </a:r>
          <a:r>
            <a:rPr lang="en-IN" sz="1800" kern="1200" dirty="0">
              <a:latin typeface="+mj-lt"/>
            </a:rPr>
            <a:t> available</a:t>
          </a:r>
        </a:p>
      </dsp:txBody>
      <dsp:txXfrm>
        <a:off x="3485632" y="3341097"/>
        <a:ext cx="1000985" cy="597608"/>
      </dsp:txXfrm>
    </dsp:sp>
    <dsp:sp modelId="{6DDC651E-233F-4714-863B-FD7135F0A47D}">
      <dsp:nvSpPr>
        <dsp:cNvPr id="0" name=""/>
        <dsp:cNvSpPr/>
      </dsp:nvSpPr>
      <dsp:spPr>
        <a:xfrm>
          <a:off x="4544165" y="1823963"/>
          <a:ext cx="1108873" cy="1020435"/>
        </a:xfrm>
        <a:prstGeom prst="roundRect">
          <a:avLst>
            <a:gd name="adj" fmla="val 10000"/>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952FCB9D-B50C-4D32-B3D8-8B5C76F8CD93}">
      <dsp:nvSpPr>
        <dsp:cNvPr id="0" name=""/>
        <dsp:cNvSpPr/>
      </dsp:nvSpPr>
      <dsp:spPr>
        <a:xfrm>
          <a:off x="4620697" y="1896668"/>
          <a:ext cx="1108873" cy="1020435"/>
        </a:xfrm>
        <a:prstGeom prst="roundRect">
          <a:avLst>
            <a:gd name="adj" fmla="val 10000"/>
          </a:avLst>
        </a:prstGeom>
        <a:solidFill>
          <a:schemeClr val="dk2">
            <a:alpha val="90000"/>
            <a:tint val="40000"/>
            <a:hueOff val="0"/>
            <a:satOff val="0"/>
            <a:lumOff val="0"/>
            <a:alphaOff val="0"/>
          </a:schemeClr>
        </a:solidFill>
        <a:ln w="6350" cap="flat" cmpd="sng" algn="ctr">
          <a:solidFill>
            <a:schemeClr val="dk2">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latin typeface="+mj-lt"/>
              <a:ea typeface="Cambria Math" panose="02040503050406030204" pitchFamily="18" charset="0"/>
            </a:rPr>
            <a:t>Exempt Supplies</a:t>
          </a:r>
          <a:endParaRPr lang="en-IN" sz="1800" kern="1200" dirty="0">
            <a:latin typeface="+mj-lt"/>
          </a:endParaRPr>
        </a:p>
      </dsp:txBody>
      <dsp:txXfrm>
        <a:off x="4650585" y="1926556"/>
        <a:ext cx="1049097" cy="960659"/>
      </dsp:txXfrm>
    </dsp:sp>
    <dsp:sp modelId="{472A254B-D8FE-463D-9208-816ECC35C0CB}">
      <dsp:nvSpPr>
        <dsp:cNvPr id="0" name=""/>
        <dsp:cNvSpPr/>
      </dsp:nvSpPr>
      <dsp:spPr>
        <a:xfrm>
          <a:off x="4636521" y="3263621"/>
          <a:ext cx="1049369" cy="860336"/>
        </a:xfrm>
        <a:prstGeom prst="roundRect">
          <a:avLst>
            <a:gd name="adj" fmla="val 10000"/>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6082A655-37DE-425E-9074-4D125465158D}">
      <dsp:nvSpPr>
        <dsp:cNvPr id="0" name=""/>
        <dsp:cNvSpPr/>
      </dsp:nvSpPr>
      <dsp:spPr>
        <a:xfrm>
          <a:off x="4713053" y="3336327"/>
          <a:ext cx="1049369" cy="860336"/>
        </a:xfrm>
        <a:prstGeom prst="roundRect">
          <a:avLst>
            <a:gd name="adj" fmla="val 10000"/>
          </a:avLst>
        </a:prstGeom>
        <a:solidFill>
          <a:schemeClr val="dk2">
            <a:alpha val="90000"/>
            <a:tint val="40000"/>
            <a:hueOff val="0"/>
            <a:satOff val="0"/>
            <a:lumOff val="0"/>
            <a:alphaOff val="0"/>
          </a:schemeClr>
        </a:solidFill>
        <a:ln w="6350" cap="flat" cmpd="sng" algn="ctr">
          <a:solidFill>
            <a:schemeClr val="dk2">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IN" sz="1800" kern="1200" dirty="0">
              <a:latin typeface="+mj-lt"/>
            </a:rPr>
            <a:t>ITC </a:t>
          </a:r>
          <a:r>
            <a:rPr lang="en-IN" sz="1800" b="1" u="sng" kern="1200" dirty="0">
              <a:latin typeface="+mj-lt"/>
            </a:rPr>
            <a:t>not</a:t>
          </a:r>
          <a:r>
            <a:rPr lang="en-IN" sz="1800" kern="1200" dirty="0">
              <a:latin typeface="+mj-lt"/>
            </a:rPr>
            <a:t> available</a:t>
          </a:r>
        </a:p>
      </dsp:txBody>
      <dsp:txXfrm>
        <a:off x="4738251" y="3361525"/>
        <a:ext cx="998973" cy="809940"/>
      </dsp:txXfrm>
    </dsp:sp>
    <dsp:sp modelId="{C70C46AD-55C7-470B-9B5C-1556A1E2A520}">
      <dsp:nvSpPr>
        <dsp:cNvPr id="0" name=""/>
        <dsp:cNvSpPr/>
      </dsp:nvSpPr>
      <dsp:spPr>
        <a:xfrm>
          <a:off x="5911539" y="1823963"/>
          <a:ext cx="986131" cy="1074915"/>
        </a:xfrm>
        <a:prstGeom prst="roundRect">
          <a:avLst>
            <a:gd name="adj" fmla="val 10000"/>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3C488F83-FBCF-4DE8-A6DF-C48E5B031DA3}">
      <dsp:nvSpPr>
        <dsp:cNvPr id="0" name=""/>
        <dsp:cNvSpPr/>
      </dsp:nvSpPr>
      <dsp:spPr>
        <a:xfrm>
          <a:off x="5988071" y="1896668"/>
          <a:ext cx="986131" cy="1074915"/>
        </a:xfrm>
        <a:prstGeom prst="roundRect">
          <a:avLst>
            <a:gd name="adj" fmla="val 10000"/>
          </a:avLst>
        </a:prstGeom>
        <a:solidFill>
          <a:schemeClr val="dk2">
            <a:alpha val="90000"/>
            <a:tint val="40000"/>
            <a:hueOff val="0"/>
            <a:satOff val="0"/>
            <a:lumOff val="0"/>
            <a:alphaOff val="0"/>
          </a:schemeClr>
        </a:solidFill>
        <a:ln w="6350" cap="flat" cmpd="sng" algn="ctr">
          <a:solidFill>
            <a:schemeClr val="dk2">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IN" sz="1800" kern="1200" dirty="0">
              <a:latin typeface="+mj-lt"/>
            </a:rPr>
            <a:t>Nil-rated Supplies</a:t>
          </a:r>
        </a:p>
      </dsp:txBody>
      <dsp:txXfrm>
        <a:off x="6016954" y="1925551"/>
        <a:ext cx="928365" cy="1017149"/>
      </dsp:txXfrm>
    </dsp:sp>
    <dsp:sp modelId="{2A25286E-8D13-40EA-90B8-1E6587AC601A}">
      <dsp:nvSpPr>
        <dsp:cNvPr id="0" name=""/>
        <dsp:cNvSpPr/>
      </dsp:nvSpPr>
      <dsp:spPr>
        <a:xfrm>
          <a:off x="5823264" y="3311151"/>
          <a:ext cx="1168261" cy="932377"/>
        </a:xfrm>
        <a:prstGeom prst="roundRect">
          <a:avLst>
            <a:gd name="adj" fmla="val 10000"/>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23032DBB-11B0-4853-B4FE-1F58F1C7459D}">
      <dsp:nvSpPr>
        <dsp:cNvPr id="0" name=""/>
        <dsp:cNvSpPr/>
      </dsp:nvSpPr>
      <dsp:spPr>
        <a:xfrm>
          <a:off x="5899796" y="3383857"/>
          <a:ext cx="1168261" cy="932377"/>
        </a:xfrm>
        <a:prstGeom prst="roundRect">
          <a:avLst>
            <a:gd name="adj" fmla="val 10000"/>
          </a:avLst>
        </a:prstGeom>
        <a:solidFill>
          <a:schemeClr val="dk2">
            <a:alpha val="90000"/>
            <a:tint val="40000"/>
            <a:hueOff val="0"/>
            <a:satOff val="0"/>
            <a:lumOff val="0"/>
            <a:alphaOff val="0"/>
          </a:schemeClr>
        </a:solidFill>
        <a:ln w="6350" cap="flat" cmpd="sng" algn="ctr">
          <a:solidFill>
            <a:schemeClr val="dk2">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IN" sz="1800" kern="1200" dirty="0">
              <a:latin typeface="+mj-lt"/>
            </a:rPr>
            <a:t>ITC </a:t>
          </a:r>
          <a:r>
            <a:rPr lang="en-IN" sz="1800" b="1" u="sng" kern="1200" dirty="0">
              <a:latin typeface="+mj-lt"/>
            </a:rPr>
            <a:t>not</a:t>
          </a:r>
          <a:r>
            <a:rPr lang="en-IN" sz="1800" kern="1200" dirty="0">
              <a:latin typeface="+mj-lt"/>
            </a:rPr>
            <a:t> available</a:t>
          </a:r>
        </a:p>
      </dsp:txBody>
      <dsp:txXfrm>
        <a:off x="5927104" y="3411165"/>
        <a:ext cx="1113645" cy="877761"/>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692D352-F9F5-4E3F-A900-2AA06A2C3906}">
      <dsp:nvSpPr>
        <dsp:cNvPr id="0" name=""/>
        <dsp:cNvSpPr/>
      </dsp:nvSpPr>
      <dsp:spPr>
        <a:xfrm>
          <a:off x="8134937" y="2503620"/>
          <a:ext cx="310290" cy="2420876"/>
        </a:xfrm>
        <a:custGeom>
          <a:avLst/>
          <a:gdLst/>
          <a:ahLst/>
          <a:cxnLst/>
          <a:rect l="0" t="0" r="0" b="0"/>
          <a:pathLst>
            <a:path>
              <a:moveTo>
                <a:pt x="0" y="0"/>
              </a:moveTo>
              <a:lnTo>
                <a:pt x="0" y="2420876"/>
              </a:lnTo>
              <a:lnTo>
                <a:pt x="310290" y="2420876"/>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8305C50-2F4D-40D0-9004-BD3E56223F9E}">
      <dsp:nvSpPr>
        <dsp:cNvPr id="0" name=""/>
        <dsp:cNvSpPr/>
      </dsp:nvSpPr>
      <dsp:spPr>
        <a:xfrm>
          <a:off x="8134937" y="2503620"/>
          <a:ext cx="310290" cy="951556"/>
        </a:xfrm>
        <a:custGeom>
          <a:avLst/>
          <a:gdLst/>
          <a:ahLst/>
          <a:cxnLst/>
          <a:rect l="0" t="0" r="0" b="0"/>
          <a:pathLst>
            <a:path>
              <a:moveTo>
                <a:pt x="0" y="0"/>
              </a:moveTo>
              <a:lnTo>
                <a:pt x="0" y="951556"/>
              </a:lnTo>
              <a:lnTo>
                <a:pt x="310290" y="951556"/>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3DEAE8A-7D5D-44CE-B7C2-4D122A66998D}">
      <dsp:nvSpPr>
        <dsp:cNvPr id="0" name=""/>
        <dsp:cNvSpPr/>
      </dsp:nvSpPr>
      <dsp:spPr>
        <a:xfrm>
          <a:off x="5207867" y="1034914"/>
          <a:ext cx="3754509" cy="434406"/>
        </a:xfrm>
        <a:custGeom>
          <a:avLst/>
          <a:gdLst/>
          <a:ahLst/>
          <a:cxnLst/>
          <a:rect l="0" t="0" r="0" b="0"/>
          <a:pathLst>
            <a:path>
              <a:moveTo>
                <a:pt x="0" y="0"/>
              </a:moveTo>
              <a:lnTo>
                <a:pt x="0" y="217203"/>
              </a:lnTo>
              <a:lnTo>
                <a:pt x="3754509" y="217203"/>
              </a:lnTo>
              <a:lnTo>
                <a:pt x="3754509" y="434406"/>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2CD1841-99F9-4CDA-8A32-5A1218935B12}">
      <dsp:nvSpPr>
        <dsp:cNvPr id="0" name=""/>
        <dsp:cNvSpPr/>
      </dsp:nvSpPr>
      <dsp:spPr>
        <a:xfrm>
          <a:off x="5631931" y="2503620"/>
          <a:ext cx="310290" cy="2420872"/>
        </a:xfrm>
        <a:custGeom>
          <a:avLst/>
          <a:gdLst/>
          <a:ahLst/>
          <a:cxnLst/>
          <a:rect l="0" t="0" r="0" b="0"/>
          <a:pathLst>
            <a:path>
              <a:moveTo>
                <a:pt x="0" y="0"/>
              </a:moveTo>
              <a:lnTo>
                <a:pt x="0" y="2420872"/>
              </a:lnTo>
              <a:lnTo>
                <a:pt x="310290" y="2420872"/>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FFC14AA-3A30-4201-ADC6-1E92BEFD34B5}">
      <dsp:nvSpPr>
        <dsp:cNvPr id="0" name=""/>
        <dsp:cNvSpPr/>
      </dsp:nvSpPr>
      <dsp:spPr>
        <a:xfrm>
          <a:off x="5631931" y="2503620"/>
          <a:ext cx="284080" cy="970483"/>
        </a:xfrm>
        <a:custGeom>
          <a:avLst/>
          <a:gdLst/>
          <a:ahLst/>
          <a:cxnLst/>
          <a:rect l="0" t="0" r="0" b="0"/>
          <a:pathLst>
            <a:path>
              <a:moveTo>
                <a:pt x="0" y="0"/>
              </a:moveTo>
              <a:lnTo>
                <a:pt x="0" y="970483"/>
              </a:lnTo>
              <a:lnTo>
                <a:pt x="284080" y="970483"/>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FD3D42A-1B74-4901-B362-44345064A892}">
      <dsp:nvSpPr>
        <dsp:cNvPr id="0" name=""/>
        <dsp:cNvSpPr/>
      </dsp:nvSpPr>
      <dsp:spPr>
        <a:xfrm>
          <a:off x="5207867" y="1034914"/>
          <a:ext cx="1251503" cy="434406"/>
        </a:xfrm>
        <a:custGeom>
          <a:avLst/>
          <a:gdLst/>
          <a:ahLst/>
          <a:cxnLst/>
          <a:rect l="0" t="0" r="0" b="0"/>
          <a:pathLst>
            <a:path>
              <a:moveTo>
                <a:pt x="0" y="0"/>
              </a:moveTo>
              <a:lnTo>
                <a:pt x="0" y="217203"/>
              </a:lnTo>
              <a:lnTo>
                <a:pt x="1251503" y="217203"/>
              </a:lnTo>
              <a:lnTo>
                <a:pt x="1251503" y="434406"/>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2423EF7-5112-4E9A-8575-B9947C5B2747}">
      <dsp:nvSpPr>
        <dsp:cNvPr id="0" name=""/>
        <dsp:cNvSpPr/>
      </dsp:nvSpPr>
      <dsp:spPr>
        <a:xfrm>
          <a:off x="3128924" y="2503620"/>
          <a:ext cx="368707" cy="2420872"/>
        </a:xfrm>
        <a:custGeom>
          <a:avLst/>
          <a:gdLst/>
          <a:ahLst/>
          <a:cxnLst/>
          <a:rect l="0" t="0" r="0" b="0"/>
          <a:pathLst>
            <a:path>
              <a:moveTo>
                <a:pt x="0" y="0"/>
              </a:moveTo>
              <a:lnTo>
                <a:pt x="0" y="2420872"/>
              </a:lnTo>
              <a:lnTo>
                <a:pt x="368707" y="2420872"/>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20EFE74-78FC-446D-B898-116F205246B0}">
      <dsp:nvSpPr>
        <dsp:cNvPr id="0" name=""/>
        <dsp:cNvSpPr/>
      </dsp:nvSpPr>
      <dsp:spPr>
        <a:xfrm>
          <a:off x="3128924" y="2503620"/>
          <a:ext cx="284080" cy="970483"/>
        </a:xfrm>
        <a:custGeom>
          <a:avLst/>
          <a:gdLst/>
          <a:ahLst/>
          <a:cxnLst/>
          <a:rect l="0" t="0" r="0" b="0"/>
          <a:pathLst>
            <a:path>
              <a:moveTo>
                <a:pt x="0" y="0"/>
              </a:moveTo>
              <a:lnTo>
                <a:pt x="0" y="970483"/>
              </a:lnTo>
              <a:lnTo>
                <a:pt x="284080" y="970483"/>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88DA3D0-92F7-4DC6-9218-65C7EEC33893}">
      <dsp:nvSpPr>
        <dsp:cNvPr id="0" name=""/>
        <dsp:cNvSpPr/>
      </dsp:nvSpPr>
      <dsp:spPr>
        <a:xfrm>
          <a:off x="3956364" y="1034914"/>
          <a:ext cx="1251503" cy="434406"/>
        </a:xfrm>
        <a:custGeom>
          <a:avLst/>
          <a:gdLst/>
          <a:ahLst/>
          <a:cxnLst/>
          <a:rect l="0" t="0" r="0" b="0"/>
          <a:pathLst>
            <a:path>
              <a:moveTo>
                <a:pt x="1251503" y="0"/>
              </a:moveTo>
              <a:lnTo>
                <a:pt x="1251503" y="217203"/>
              </a:lnTo>
              <a:lnTo>
                <a:pt x="0" y="217203"/>
              </a:lnTo>
              <a:lnTo>
                <a:pt x="0" y="434406"/>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22B4899-5717-4A74-93F8-3BEBFC5789EA}">
      <dsp:nvSpPr>
        <dsp:cNvPr id="0" name=""/>
        <dsp:cNvSpPr/>
      </dsp:nvSpPr>
      <dsp:spPr>
        <a:xfrm>
          <a:off x="625918" y="2503620"/>
          <a:ext cx="310290" cy="2420872"/>
        </a:xfrm>
        <a:custGeom>
          <a:avLst/>
          <a:gdLst/>
          <a:ahLst/>
          <a:cxnLst/>
          <a:rect l="0" t="0" r="0" b="0"/>
          <a:pathLst>
            <a:path>
              <a:moveTo>
                <a:pt x="0" y="0"/>
              </a:moveTo>
              <a:lnTo>
                <a:pt x="0" y="2420872"/>
              </a:lnTo>
              <a:lnTo>
                <a:pt x="310290" y="2420872"/>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1AC1430-BF86-4895-937A-4C9A62F5FB38}">
      <dsp:nvSpPr>
        <dsp:cNvPr id="0" name=""/>
        <dsp:cNvSpPr/>
      </dsp:nvSpPr>
      <dsp:spPr>
        <a:xfrm>
          <a:off x="625918" y="2503620"/>
          <a:ext cx="284080" cy="970483"/>
        </a:xfrm>
        <a:custGeom>
          <a:avLst/>
          <a:gdLst/>
          <a:ahLst/>
          <a:cxnLst/>
          <a:rect l="0" t="0" r="0" b="0"/>
          <a:pathLst>
            <a:path>
              <a:moveTo>
                <a:pt x="0" y="0"/>
              </a:moveTo>
              <a:lnTo>
                <a:pt x="0" y="970483"/>
              </a:lnTo>
              <a:lnTo>
                <a:pt x="284080" y="970483"/>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8DE88D7-2A8E-4DAA-8179-89283A324856}">
      <dsp:nvSpPr>
        <dsp:cNvPr id="0" name=""/>
        <dsp:cNvSpPr/>
      </dsp:nvSpPr>
      <dsp:spPr>
        <a:xfrm>
          <a:off x="1453358" y="1034914"/>
          <a:ext cx="3754509" cy="434406"/>
        </a:xfrm>
        <a:custGeom>
          <a:avLst/>
          <a:gdLst/>
          <a:ahLst/>
          <a:cxnLst/>
          <a:rect l="0" t="0" r="0" b="0"/>
          <a:pathLst>
            <a:path>
              <a:moveTo>
                <a:pt x="3754509" y="0"/>
              </a:moveTo>
              <a:lnTo>
                <a:pt x="3754509" y="217203"/>
              </a:lnTo>
              <a:lnTo>
                <a:pt x="0" y="217203"/>
              </a:lnTo>
              <a:lnTo>
                <a:pt x="0" y="434406"/>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F55B37C-4E86-4DF4-AEA0-F414E6C4FB5F}">
      <dsp:nvSpPr>
        <dsp:cNvPr id="0" name=""/>
        <dsp:cNvSpPr/>
      </dsp:nvSpPr>
      <dsp:spPr>
        <a:xfrm>
          <a:off x="4173567" y="614"/>
          <a:ext cx="2068600" cy="103430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1244600">
            <a:lnSpc>
              <a:spcPct val="90000"/>
            </a:lnSpc>
            <a:spcBef>
              <a:spcPct val="0"/>
            </a:spcBef>
            <a:spcAft>
              <a:spcPct val="35000"/>
            </a:spcAft>
            <a:buNone/>
          </a:pPr>
          <a:r>
            <a:rPr lang="en-US" sz="2800" kern="1200" dirty="0">
              <a:latin typeface="Cambria" panose="02040503050406030204" pitchFamily="18" charset="0"/>
              <a:ea typeface="Cambria" panose="02040503050406030204" pitchFamily="18" charset="0"/>
            </a:rPr>
            <a:t>Section 18</a:t>
          </a:r>
        </a:p>
      </dsp:txBody>
      <dsp:txXfrm>
        <a:off x="4173567" y="614"/>
        <a:ext cx="2068600" cy="1034300"/>
      </dsp:txXfrm>
    </dsp:sp>
    <dsp:sp modelId="{DCA56860-0504-408E-A7F4-24520B02EB25}">
      <dsp:nvSpPr>
        <dsp:cNvPr id="0" name=""/>
        <dsp:cNvSpPr/>
      </dsp:nvSpPr>
      <dsp:spPr>
        <a:xfrm>
          <a:off x="419058" y="1469320"/>
          <a:ext cx="2068600" cy="1034300"/>
        </a:xfrm>
        <a:prstGeom prst="rect">
          <a:avLst/>
        </a:prstGeom>
        <a:noFill/>
        <a:ln w="12700" cap="flat" cmpd="sng" algn="ctr">
          <a:solidFill>
            <a:schemeClr val="accent5"/>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marL="0" lvl="0" indent="0" algn="ctr" defTabSz="666750">
            <a:lnSpc>
              <a:spcPct val="90000"/>
            </a:lnSpc>
            <a:spcBef>
              <a:spcPct val="0"/>
            </a:spcBef>
            <a:spcAft>
              <a:spcPct val="35000"/>
            </a:spcAft>
            <a:buNone/>
          </a:pPr>
          <a:r>
            <a:rPr lang="en-US" sz="1500" kern="1200" dirty="0">
              <a:solidFill>
                <a:schemeClr val="tx1"/>
              </a:solidFill>
              <a:latin typeface="Cambria" panose="02040503050406030204" pitchFamily="18" charset="0"/>
              <a:ea typeface="Cambria" panose="02040503050406030204" pitchFamily="18" charset="0"/>
            </a:rPr>
            <a:t>(a)</a:t>
          </a:r>
        </a:p>
        <a:p>
          <a:pPr marL="0" lvl="0" indent="0" algn="ctr" defTabSz="666750">
            <a:lnSpc>
              <a:spcPct val="90000"/>
            </a:lnSpc>
            <a:spcBef>
              <a:spcPct val="0"/>
            </a:spcBef>
            <a:spcAft>
              <a:spcPct val="35000"/>
            </a:spcAft>
            <a:buNone/>
          </a:pPr>
          <a:r>
            <a:rPr lang="en-US" sz="1500" kern="1200" dirty="0">
              <a:solidFill>
                <a:schemeClr val="tx1"/>
              </a:solidFill>
              <a:latin typeface="Cambria" panose="02040503050406030204" pitchFamily="18" charset="0"/>
              <a:ea typeface="Cambria" panose="02040503050406030204" pitchFamily="18" charset="0"/>
            </a:rPr>
            <a:t>Become liable to take registration</a:t>
          </a:r>
        </a:p>
      </dsp:txBody>
      <dsp:txXfrm>
        <a:off x="419058" y="1469320"/>
        <a:ext cx="2068600" cy="1034300"/>
      </dsp:txXfrm>
    </dsp:sp>
    <dsp:sp modelId="{8FE1066B-084E-4650-8E4C-C30BA7CDBF07}">
      <dsp:nvSpPr>
        <dsp:cNvPr id="0" name=""/>
        <dsp:cNvSpPr/>
      </dsp:nvSpPr>
      <dsp:spPr>
        <a:xfrm>
          <a:off x="909999" y="2956954"/>
          <a:ext cx="2068600" cy="103430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marL="0" lvl="0" indent="0" algn="ctr" defTabSz="666750">
            <a:lnSpc>
              <a:spcPct val="90000"/>
            </a:lnSpc>
            <a:spcBef>
              <a:spcPct val="0"/>
            </a:spcBef>
            <a:spcAft>
              <a:spcPct val="35000"/>
            </a:spcAft>
            <a:buNone/>
          </a:pPr>
          <a:r>
            <a:rPr lang="en-US" sz="1500" b="0" kern="1200" dirty="0">
              <a:latin typeface="Cambria" panose="02040503050406030204" pitchFamily="18" charset="0"/>
              <a:ea typeface="Cambria" panose="02040503050406030204" pitchFamily="18" charset="0"/>
            </a:rPr>
            <a:t>Available immediately preceding the date from which he becomes liable to pay tax</a:t>
          </a:r>
        </a:p>
      </dsp:txBody>
      <dsp:txXfrm>
        <a:off x="909999" y="2956954"/>
        <a:ext cx="2068600" cy="1034300"/>
      </dsp:txXfrm>
    </dsp:sp>
    <dsp:sp modelId="{58232802-60D8-40C4-A83E-F803EC98B3F9}">
      <dsp:nvSpPr>
        <dsp:cNvPr id="0" name=""/>
        <dsp:cNvSpPr/>
      </dsp:nvSpPr>
      <dsp:spPr>
        <a:xfrm>
          <a:off x="936208" y="4407343"/>
          <a:ext cx="2068600" cy="1034300"/>
        </a:xfrm>
        <a:prstGeom prst="rect">
          <a:avLst/>
        </a:prstGeom>
        <a:solidFill>
          <a:schemeClr val="accent4">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marL="0" lvl="0" indent="0" algn="ctr" defTabSz="666750">
            <a:lnSpc>
              <a:spcPct val="90000"/>
            </a:lnSpc>
            <a:spcBef>
              <a:spcPct val="0"/>
            </a:spcBef>
            <a:spcAft>
              <a:spcPct val="35000"/>
            </a:spcAft>
            <a:buNone/>
          </a:pPr>
          <a:r>
            <a:rPr lang="en-US" sz="1500" kern="1200" dirty="0">
              <a:solidFill>
                <a:schemeClr val="tx1"/>
              </a:solidFill>
              <a:latin typeface="Cambria" panose="02040503050406030204" pitchFamily="18" charset="0"/>
              <a:ea typeface="Cambria" panose="02040503050406030204" pitchFamily="18" charset="0"/>
            </a:rPr>
            <a:t>Only Inputs</a:t>
          </a:r>
        </a:p>
      </dsp:txBody>
      <dsp:txXfrm>
        <a:off x="936208" y="4407343"/>
        <a:ext cx="2068600" cy="1034300"/>
      </dsp:txXfrm>
    </dsp:sp>
    <dsp:sp modelId="{8CCD3189-BC64-419B-BB24-E7266A9A0C02}">
      <dsp:nvSpPr>
        <dsp:cNvPr id="0" name=""/>
        <dsp:cNvSpPr/>
      </dsp:nvSpPr>
      <dsp:spPr>
        <a:xfrm>
          <a:off x="2922064" y="1469320"/>
          <a:ext cx="2068600" cy="1034300"/>
        </a:xfrm>
        <a:prstGeom prst="rect">
          <a:avLst/>
        </a:prstGeom>
        <a:noFill/>
        <a:ln w="12700" cap="flat" cmpd="sng" algn="ctr">
          <a:solidFill>
            <a:schemeClr val="accent5"/>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marL="0" lvl="0" indent="0" algn="ctr" defTabSz="666750">
            <a:lnSpc>
              <a:spcPct val="90000"/>
            </a:lnSpc>
            <a:spcBef>
              <a:spcPct val="0"/>
            </a:spcBef>
            <a:spcAft>
              <a:spcPct val="35000"/>
            </a:spcAft>
            <a:buNone/>
          </a:pPr>
          <a:r>
            <a:rPr lang="en-US" sz="1500" kern="1200" dirty="0">
              <a:solidFill>
                <a:schemeClr val="tx1"/>
              </a:solidFill>
              <a:latin typeface="Cambria" panose="02040503050406030204" pitchFamily="18" charset="0"/>
              <a:ea typeface="Cambria" panose="02040503050406030204" pitchFamily="18" charset="0"/>
            </a:rPr>
            <a:t>(b)</a:t>
          </a:r>
        </a:p>
        <a:p>
          <a:pPr marL="0" lvl="0" indent="0" algn="ctr" defTabSz="666750">
            <a:lnSpc>
              <a:spcPct val="90000"/>
            </a:lnSpc>
            <a:spcBef>
              <a:spcPct val="0"/>
            </a:spcBef>
            <a:spcAft>
              <a:spcPct val="35000"/>
            </a:spcAft>
            <a:buNone/>
          </a:pPr>
          <a:r>
            <a:rPr lang="en-US" sz="1500" kern="1200" dirty="0">
              <a:solidFill>
                <a:schemeClr val="tx1"/>
              </a:solidFill>
              <a:latin typeface="Cambria" panose="02040503050406030204" pitchFamily="18" charset="0"/>
              <a:ea typeface="Cambria" panose="02040503050406030204" pitchFamily="18" charset="0"/>
            </a:rPr>
            <a:t>Voluntary registration u/s 25</a:t>
          </a:r>
        </a:p>
      </dsp:txBody>
      <dsp:txXfrm>
        <a:off x="2922064" y="1469320"/>
        <a:ext cx="2068600" cy="1034300"/>
      </dsp:txXfrm>
    </dsp:sp>
    <dsp:sp modelId="{D71E4B77-8282-47E5-9A57-00F5B7F160B7}">
      <dsp:nvSpPr>
        <dsp:cNvPr id="0" name=""/>
        <dsp:cNvSpPr/>
      </dsp:nvSpPr>
      <dsp:spPr>
        <a:xfrm>
          <a:off x="3413005" y="2956954"/>
          <a:ext cx="2068600" cy="103430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marL="0" lvl="0" indent="0" algn="ctr" defTabSz="666750">
            <a:lnSpc>
              <a:spcPct val="90000"/>
            </a:lnSpc>
            <a:spcBef>
              <a:spcPct val="0"/>
            </a:spcBef>
            <a:spcAft>
              <a:spcPct val="35000"/>
            </a:spcAft>
            <a:buNone/>
          </a:pPr>
          <a:r>
            <a:rPr lang="en-US" sz="1500" b="0" kern="1200" dirty="0">
              <a:latin typeface="Cambria" panose="02040503050406030204" pitchFamily="18" charset="0"/>
              <a:ea typeface="Cambria" panose="02040503050406030204" pitchFamily="18" charset="0"/>
            </a:rPr>
            <a:t>Available immediately preceding the date of grant of registration</a:t>
          </a:r>
        </a:p>
      </dsp:txBody>
      <dsp:txXfrm>
        <a:off x="3413005" y="2956954"/>
        <a:ext cx="2068600" cy="1034300"/>
      </dsp:txXfrm>
    </dsp:sp>
    <dsp:sp modelId="{3FF4BD46-3ABE-473E-8188-E239C0D42CDD}">
      <dsp:nvSpPr>
        <dsp:cNvPr id="0" name=""/>
        <dsp:cNvSpPr/>
      </dsp:nvSpPr>
      <dsp:spPr>
        <a:xfrm>
          <a:off x="3497632" y="4407343"/>
          <a:ext cx="2068600" cy="1034300"/>
        </a:xfrm>
        <a:prstGeom prst="rect">
          <a:avLst/>
        </a:prstGeom>
        <a:solidFill>
          <a:schemeClr val="accent4">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marL="0" lvl="0" indent="0" algn="ctr" defTabSz="666750">
            <a:lnSpc>
              <a:spcPct val="90000"/>
            </a:lnSpc>
            <a:spcBef>
              <a:spcPct val="0"/>
            </a:spcBef>
            <a:spcAft>
              <a:spcPct val="35000"/>
            </a:spcAft>
            <a:buNone/>
          </a:pPr>
          <a:r>
            <a:rPr lang="en-US" sz="1500" kern="1200" dirty="0">
              <a:solidFill>
                <a:schemeClr val="tx1"/>
              </a:solidFill>
              <a:latin typeface="Cambria" panose="02040503050406030204" pitchFamily="18" charset="0"/>
              <a:ea typeface="Cambria" panose="02040503050406030204" pitchFamily="18" charset="0"/>
            </a:rPr>
            <a:t>Only Inputs</a:t>
          </a:r>
        </a:p>
      </dsp:txBody>
      <dsp:txXfrm>
        <a:off x="3497632" y="4407343"/>
        <a:ext cx="2068600" cy="1034300"/>
      </dsp:txXfrm>
    </dsp:sp>
    <dsp:sp modelId="{24CF1DB1-CF11-4642-A724-AA7156ED4365}">
      <dsp:nvSpPr>
        <dsp:cNvPr id="0" name=""/>
        <dsp:cNvSpPr/>
      </dsp:nvSpPr>
      <dsp:spPr>
        <a:xfrm>
          <a:off x="5425070" y="1469320"/>
          <a:ext cx="2068600" cy="1034300"/>
        </a:xfrm>
        <a:prstGeom prst="rect">
          <a:avLst/>
        </a:prstGeom>
        <a:noFill/>
        <a:ln w="12700" cap="flat" cmpd="sng" algn="ctr">
          <a:solidFill>
            <a:schemeClr val="accent5"/>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marL="0" lvl="0" indent="0" algn="ctr" defTabSz="666750">
            <a:lnSpc>
              <a:spcPct val="90000"/>
            </a:lnSpc>
            <a:spcBef>
              <a:spcPct val="0"/>
            </a:spcBef>
            <a:spcAft>
              <a:spcPct val="35000"/>
            </a:spcAft>
            <a:buNone/>
          </a:pPr>
          <a:r>
            <a:rPr lang="en-US" sz="1500" kern="1200" dirty="0">
              <a:solidFill>
                <a:schemeClr val="tx1"/>
              </a:solidFill>
              <a:latin typeface="Cambria" panose="02040503050406030204" pitchFamily="18" charset="0"/>
              <a:ea typeface="Cambria" panose="02040503050406030204" pitchFamily="18" charset="0"/>
            </a:rPr>
            <a:t>(c)</a:t>
          </a:r>
        </a:p>
        <a:p>
          <a:pPr marL="0" lvl="0" indent="0" algn="ctr" defTabSz="666750">
            <a:lnSpc>
              <a:spcPct val="90000"/>
            </a:lnSpc>
            <a:spcBef>
              <a:spcPct val="0"/>
            </a:spcBef>
            <a:spcAft>
              <a:spcPct val="35000"/>
            </a:spcAft>
            <a:buNone/>
          </a:pPr>
          <a:r>
            <a:rPr lang="en-US" sz="1500" kern="1200" dirty="0">
              <a:solidFill>
                <a:schemeClr val="tx1"/>
              </a:solidFill>
              <a:latin typeface="Cambria" panose="02040503050406030204" pitchFamily="18" charset="0"/>
              <a:ea typeface="Cambria" panose="02040503050406030204" pitchFamily="18" charset="0"/>
            </a:rPr>
            <a:t>Ceases to pay tax u/s 10 and transfer to normal tax</a:t>
          </a:r>
        </a:p>
      </dsp:txBody>
      <dsp:txXfrm>
        <a:off x="5425070" y="1469320"/>
        <a:ext cx="2068600" cy="1034300"/>
      </dsp:txXfrm>
    </dsp:sp>
    <dsp:sp modelId="{0DE81B15-4289-4028-9012-97E7DAEE4D33}">
      <dsp:nvSpPr>
        <dsp:cNvPr id="0" name=""/>
        <dsp:cNvSpPr/>
      </dsp:nvSpPr>
      <dsp:spPr>
        <a:xfrm>
          <a:off x="5916011" y="2956954"/>
          <a:ext cx="2068600" cy="103430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marL="0" lvl="0" indent="0" algn="ctr" defTabSz="666750">
            <a:lnSpc>
              <a:spcPct val="90000"/>
            </a:lnSpc>
            <a:spcBef>
              <a:spcPct val="0"/>
            </a:spcBef>
            <a:spcAft>
              <a:spcPct val="35000"/>
            </a:spcAft>
            <a:buNone/>
          </a:pPr>
          <a:r>
            <a:rPr lang="en-US" sz="1500" b="0" kern="1200" dirty="0">
              <a:latin typeface="Cambria" panose="02040503050406030204" pitchFamily="18" charset="0"/>
              <a:ea typeface="Cambria" panose="02040503050406030204" pitchFamily="18" charset="0"/>
            </a:rPr>
            <a:t>day immediately preceding the date from which he becomes liable to pay tax</a:t>
          </a:r>
        </a:p>
      </dsp:txBody>
      <dsp:txXfrm>
        <a:off x="5916011" y="2956954"/>
        <a:ext cx="2068600" cy="1034300"/>
      </dsp:txXfrm>
    </dsp:sp>
    <dsp:sp modelId="{539B33AC-66F2-4B49-9527-76D6E4D833D3}">
      <dsp:nvSpPr>
        <dsp:cNvPr id="0" name=""/>
        <dsp:cNvSpPr/>
      </dsp:nvSpPr>
      <dsp:spPr>
        <a:xfrm>
          <a:off x="5942221" y="4407343"/>
          <a:ext cx="2068600" cy="1034300"/>
        </a:xfrm>
        <a:prstGeom prst="rect">
          <a:avLst/>
        </a:prstGeom>
        <a:solidFill>
          <a:schemeClr val="accent4">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marL="0" lvl="0" indent="0" algn="ctr" defTabSz="666750">
            <a:lnSpc>
              <a:spcPct val="90000"/>
            </a:lnSpc>
            <a:spcBef>
              <a:spcPct val="0"/>
            </a:spcBef>
            <a:spcAft>
              <a:spcPct val="35000"/>
            </a:spcAft>
            <a:buNone/>
          </a:pPr>
          <a:r>
            <a:rPr lang="en-US" sz="1500" kern="1200" dirty="0">
              <a:solidFill>
                <a:schemeClr val="tx1"/>
              </a:solidFill>
              <a:latin typeface="Cambria" panose="02040503050406030204" pitchFamily="18" charset="0"/>
              <a:ea typeface="Cambria" panose="02040503050406030204" pitchFamily="18" charset="0"/>
            </a:rPr>
            <a:t>Inputs &amp; Capital Goods*</a:t>
          </a:r>
        </a:p>
      </dsp:txBody>
      <dsp:txXfrm>
        <a:off x="5942221" y="4407343"/>
        <a:ext cx="2068600" cy="1034300"/>
      </dsp:txXfrm>
    </dsp:sp>
    <dsp:sp modelId="{08DA0838-FA4A-4408-A7C3-43238D66E1C5}">
      <dsp:nvSpPr>
        <dsp:cNvPr id="0" name=""/>
        <dsp:cNvSpPr/>
      </dsp:nvSpPr>
      <dsp:spPr>
        <a:xfrm>
          <a:off x="7928077" y="1469320"/>
          <a:ext cx="2068600" cy="1034300"/>
        </a:xfrm>
        <a:prstGeom prst="rect">
          <a:avLst/>
        </a:prstGeom>
        <a:noFill/>
        <a:ln w="12700" cap="flat" cmpd="sng" algn="ctr">
          <a:solidFill>
            <a:schemeClr val="accent5"/>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marL="0" lvl="0" indent="0" algn="ctr" defTabSz="666750">
            <a:lnSpc>
              <a:spcPct val="90000"/>
            </a:lnSpc>
            <a:spcBef>
              <a:spcPct val="0"/>
            </a:spcBef>
            <a:spcAft>
              <a:spcPct val="35000"/>
            </a:spcAft>
            <a:buNone/>
          </a:pPr>
          <a:r>
            <a:rPr lang="en-US" sz="1500" kern="1200" dirty="0">
              <a:solidFill>
                <a:schemeClr val="tx1"/>
              </a:solidFill>
              <a:latin typeface="Cambria" panose="02040503050406030204" pitchFamily="18" charset="0"/>
              <a:ea typeface="Cambria" panose="02040503050406030204" pitchFamily="18" charset="0"/>
            </a:rPr>
            <a:t>(d)</a:t>
          </a:r>
        </a:p>
        <a:p>
          <a:pPr marL="0" lvl="0" indent="0" algn="ctr" defTabSz="666750">
            <a:lnSpc>
              <a:spcPct val="90000"/>
            </a:lnSpc>
            <a:spcBef>
              <a:spcPct val="0"/>
            </a:spcBef>
            <a:spcAft>
              <a:spcPct val="35000"/>
            </a:spcAft>
            <a:buNone/>
          </a:pPr>
          <a:r>
            <a:rPr lang="en-US" sz="1500" kern="1200" dirty="0">
              <a:solidFill>
                <a:schemeClr val="tx1"/>
              </a:solidFill>
              <a:latin typeface="Cambria" panose="02040503050406030204" pitchFamily="18" charset="0"/>
              <a:ea typeface="Cambria" panose="02040503050406030204" pitchFamily="18" charset="0"/>
            </a:rPr>
            <a:t>Person supplying exempt G or S now G or S become taxable supply</a:t>
          </a:r>
        </a:p>
      </dsp:txBody>
      <dsp:txXfrm>
        <a:off x="7928077" y="1469320"/>
        <a:ext cx="2068600" cy="1034300"/>
      </dsp:txXfrm>
    </dsp:sp>
    <dsp:sp modelId="{45E21DF7-818C-440A-966B-9EB5E8F3E10A}">
      <dsp:nvSpPr>
        <dsp:cNvPr id="0" name=""/>
        <dsp:cNvSpPr/>
      </dsp:nvSpPr>
      <dsp:spPr>
        <a:xfrm>
          <a:off x="8445227" y="2938027"/>
          <a:ext cx="2068600" cy="103430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marL="0" lvl="0" indent="0" algn="ctr" defTabSz="666750">
            <a:lnSpc>
              <a:spcPct val="90000"/>
            </a:lnSpc>
            <a:spcBef>
              <a:spcPct val="0"/>
            </a:spcBef>
            <a:spcAft>
              <a:spcPct val="35000"/>
            </a:spcAft>
            <a:buNone/>
          </a:pPr>
          <a:r>
            <a:rPr lang="en-US" sz="1500" b="0" kern="1200" dirty="0">
              <a:latin typeface="Cambria" panose="02040503050406030204" pitchFamily="18" charset="0"/>
              <a:ea typeface="Cambria" panose="02040503050406030204" pitchFamily="18" charset="0"/>
            </a:rPr>
            <a:t>day immediately preceding the date from which such supply becomes taxable</a:t>
          </a:r>
        </a:p>
      </dsp:txBody>
      <dsp:txXfrm>
        <a:off x="8445227" y="2938027"/>
        <a:ext cx="2068600" cy="1034300"/>
      </dsp:txXfrm>
    </dsp:sp>
    <dsp:sp modelId="{67C653FE-E3DA-432A-BF15-40B013932D55}">
      <dsp:nvSpPr>
        <dsp:cNvPr id="0" name=""/>
        <dsp:cNvSpPr/>
      </dsp:nvSpPr>
      <dsp:spPr>
        <a:xfrm>
          <a:off x="8445227" y="4407347"/>
          <a:ext cx="2068600" cy="1034300"/>
        </a:xfrm>
        <a:prstGeom prst="rect">
          <a:avLst/>
        </a:prstGeom>
        <a:solidFill>
          <a:schemeClr val="accent4">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marL="0" lvl="0" indent="0" algn="ctr" defTabSz="666750">
            <a:lnSpc>
              <a:spcPct val="90000"/>
            </a:lnSpc>
            <a:spcBef>
              <a:spcPct val="0"/>
            </a:spcBef>
            <a:spcAft>
              <a:spcPct val="35000"/>
            </a:spcAft>
            <a:buNone/>
          </a:pPr>
          <a:r>
            <a:rPr lang="en-US" sz="1500" kern="1200" dirty="0">
              <a:solidFill>
                <a:schemeClr val="tx1"/>
              </a:solidFill>
              <a:latin typeface="Cambria" panose="02040503050406030204" pitchFamily="18" charset="0"/>
              <a:ea typeface="Cambria" panose="02040503050406030204" pitchFamily="18" charset="0"/>
            </a:rPr>
            <a:t>Inputs &amp; Capital Goods*</a:t>
          </a:r>
        </a:p>
      </dsp:txBody>
      <dsp:txXfrm>
        <a:off x="8445227" y="4407347"/>
        <a:ext cx="2068600" cy="1034300"/>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D0C1EAF-5107-4BE9-AE4C-08E87966F131}">
      <dsp:nvSpPr>
        <dsp:cNvPr id="0" name=""/>
        <dsp:cNvSpPr/>
      </dsp:nvSpPr>
      <dsp:spPr>
        <a:xfrm>
          <a:off x="0" y="590553"/>
          <a:ext cx="2590800" cy="1295400"/>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3815" tIns="29210" rIns="43815" bIns="29210" numCol="1" spcCol="1270" anchor="ctr" anchorCtr="0">
          <a:noAutofit/>
        </a:bodyPr>
        <a:lstStyle/>
        <a:p>
          <a:pPr marL="0" lvl="0" indent="0" algn="ctr" defTabSz="1022350">
            <a:lnSpc>
              <a:spcPct val="90000"/>
            </a:lnSpc>
            <a:spcBef>
              <a:spcPct val="0"/>
            </a:spcBef>
            <a:spcAft>
              <a:spcPct val="35000"/>
            </a:spcAft>
            <a:buNone/>
          </a:pPr>
          <a:r>
            <a:rPr lang="en-US" sz="2300" kern="1200" dirty="0">
              <a:latin typeface="Cambria" panose="02040503050406030204" pitchFamily="18" charset="0"/>
              <a:ea typeface="Cambria" panose="02040503050406030204" pitchFamily="18" charset="0"/>
            </a:rPr>
            <a:t>Registered person become composite taxpayer</a:t>
          </a:r>
        </a:p>
      </dsp:txBody>
      <dsp:txXfrm>
        <a:off x="37941" y="628494"/>
        <a:ext cx="2514918" cy="1219518"/>
      </dsp:txXfrm>
    </dsp:sp>
    <dsp:sp modelId="{8B589D74-FCDE-4393-9CC4-8FB1F391E8A4}">
      <dsp:nvSpPr>
        <dsp:cNvPr id="0" name=""/>
        <dsp:cNvSpPr/>
      </dsp:nvSpPr>
      <dsp:spPr>
        <a:xfrm>
          <a:off x="259080" y="1885953"/>
          <a:ext cx="259080" cy="981071"/>
        </a:xfrm>
        <a:custGeom>
          <a:avLst/>
          <a:gdLst/>
          <a:ahLst/>
          <a:cxnLst/>
          <a:rect l="0" t="0" r="0" b="0"/>
          <a:pathLst>
            <a:path>
              <a:moveTo>
                <a:pt x="0" y="0"/>
              </a:moveTo>
              <a:lnTo>
                <a:pt x="0" y="981071"/>
              </a:lnTo>
              <a:lnTo>
                <a:pt x="259080" y="981071"/>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1B6BC71-DC91-4887-A3EC-0698BF89B146}">
      <dsp:nvSpPr>
        <dsp:cNvPr id="0" name=""/>
        <dsp:cNvSpPr/>
      </dsp:nvSpPr>
      <dsp:spPr>
        <a:xfrm>
          <a:off x="518160" y="2219325"/>
          <a:ext cx="2072640" cy="1295400"/>
        </a:xfrm>
        <a:prstGeom prst="roundRect">
          <a:avLst>
            <a:gd name="adj" fmla="val 10000"/>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28575" tIns="19050" rIns="28575" bIns="19050" numCol="1" spcCol="1270" anchor="ctr" anchorCtr="0">
          <a:noAutofit/>
        </a:bodyPr>
        <a:lstStyle/>
        <a:p>
          <a:pPr marL="0" lvl="0" indent="0" algn="ctr" defTabSz="666750">
            <a:lnSpc>
              <a:spcPct val="90000"/>
            </a:lnSpc>
            <a:spcBef>
              <a:spcPct val="0"/>
            </a:spcBef>
            <a:spcAft>
              <a:spcPct val="35000"/>
            </a:spcAft>
            <a:buNone/>
          </a:pPr>
          <a:r>
            <a:rPr lang="en-US" sz="1500" kern="1200" dirty="0">
              <a:latin typeface="Cambria" panose="02040503050406030204" pitchFamily="18" charset="0"/>
              <a:ea typeface="Cambria" panose="02040503050406030204" pitchFamily="18" charset="0"/>
            </a:rPr>
            <a:t>Inputs and Capital goods lying immediately preceding date of opting composite scheme</a:t>
          </a:r>
        </a:p>
      </dsp:txBody>
      <dsp:txXfrm>
        <a:off x="556101" y="2257266"/>
        <a:ext cx="1996758" cy="1219518"/>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D0C1EAF-5107-4BE9-AE4C-08E87966F131}">
      <dsp:nvSpPr>
        <dsp:cNvPr id="0" name=""/>
        <dsp:cNvSpPr/>
      </dsp:nvSpPr>
      <dsp:spPr>
        <a:xfrm>
          <a:off x="0" y="1425574"/>
          <a:ext cx="2590800" cy="1295400"/>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5720" tIns="30480" rIns="45720" bIns="30480" numCol="1" spcCol="1270" anchor="ctr" anchorCtr="0">
          <a:noAutofit/>
        </a:bodyPr>
        <a:lstStyle/>
        <a:p>
          <a:pPr marL="0" lvl="0" indent="0" algn="ctr" defTabSz="1066800">
            <a:lnSpc>
              <a:spcPct val="90000"/>
            </a:lnSpc>
            <a:spcBef>
              <a:spcPct val="0"/>
            </a:spcBef>
            <a:spcAft>
              <a:spcPct val="35000"/>
            </a:spcAft>
            <a:buNone/>
          </a:pPr>
          <a:r>
            <a:rPr lang="en-US" sz="2400" kern="1200" dirty="0">
              <a:latin typeface="Cambria" panose="02040503050406030204" pitchFamily="18" charset="0"/>
              <a:ea typeface="Cambria" panose="02040503050406030204" pitchFamily="18" charset="0"/>
            </a:rPr>
            <a:t>Goods or services supplied becomes wholly exempt</a:t>
          </a:r>
        </a:p>
      </dsp:txBody>
      <dsp:txXfrm>
        <a:off x="37941" y="1463515"/>
        <a:ext cx="2514918" cy="1219518"/>
      </dsp:txXfrm>
    </dsp:sp>
    <dsp:sp modelId="{8B589D74-FCDE-4393-9CC4-8FB1F391E8A4}">
      <dsp:nvSpPr>
        <dsp:cNvPr id="0" name=""/>
        <dsp:cNvSpPr/>
      </dsp:nvSpPr>
      <dsp:spPr>
        <a:xfrm>
          <a:off x="259080" y="2720974"/>
          <a:ext cx="259080" cy="971550"/>
        </a:xfrm>
        <a:custGeom>
          <a:avLst/>
          <a:gdLst/>
          <a:ahLst/>
          <a:cxnLst/>
          <a:rect l="0" t="0" r="0" b="0"/>
          <a:pathLst>
            <a:path>
              <a:moveTo>
                <a:pt x="0" y="0"/>
              </a:moveTo>
              <a:lnTo>
                <a:pt x="0" y="971550"/>
              </a:lnTo>
              <a:lnTo>
                <a:pt x="259080" y="97155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1B6BC71-DC91-4887-A3EC-0698BF89B146}">
      <dsp:nvSpPr>
        <dsp:cNvPr id="0" name=""/>
        <dsp:cNvSpPr/>
      </dsp:nvSpPr>
      <dsp:spPr>
        <a:xfrm>
          <a:off x="518160" y="3044825"/>
          <a:ext cx="2072640" cy="1295400"/>
        </a:xfrm>
        <a:prstGeom prst="roundRect">
          <a:avLst>
            <a:gd name="adj" fmla="val 10000"/>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30480" tIns="20320" rIns="30480" bIns="2032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Cambria" panose="02040503050406030204" pitchFamily="18" charset="0"/>
              <a:ea typeface="Cambria" panose="02040503050406030204" pitchFamily="18" charset="0"/>
            </a:rPr>
            <a:t>Inputs and Capital goods lying immediately preceding date of exemption</a:t>
          </a:r>
        </a:p>
      </dsp:txBody>
      <dsp:txXfrm>
        <a:off x="556101" y="3082766"/>
        <a:ext cx="1996758" cy="1219518"/>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A79076-A038-4310-AD67-2025C6AD1174}">
      <dsp:nvSpPr>
        <dsp:cNvPr id="0" name=""/>
        <dsp:cNvSpPr/>
      </dsp:nvSpPr>
      <dsp:spPr>
        <a:xfrm>
          <a:off x="340163" y="303616"/>
          <a:ext cx="1960086" cy="1176052"/>
        </a:xfrm>
        <a:prstGeom prst="roundRect">
          <a:avLst>
            <a:gd name="adj" fmla="val 10000"/>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kern="1200" dirty="0">
              <a:solidFill>
                <a:schemeClr val="tx1"/>
              </a:solidFill>
              <a:latin typeface="Cambria" panose="02040503050406030204" pitchFamily="18" charset="0"/>
              <a:ea typeface="Cambria" panose="02040503050406030204" pitchFamily="18" charset="0"/>
            </a:rPr>
            <a:t>Supply of Capital goods on which ITC had been taken earlier</a:t>
          </a:r>
          <a:endParaRPr lang="en-IN" sz="1700" kern="1200" dirty="0">
            <a:latin typeface="Cambria" panose="02040503050406030204" pitchFamily="18" charset="0"/>
            <a:ea typeface="Cambria" panose="02040503050406030204" pitchFamily="18" charset="0"/>
            <a:cs typeface="Times New Roman" panose="02020603050405020304" pitchFamily="18" charset="0"/>
          </a:endParaRPr>
        </a:p>
      </dsp:txBody>
      <dsp:txXfrm>
        <a:off x="374608" y="338061"/>
        <a:ext cx="1891196" cy="1107162"/>
      </dsp:txXfrm>
    </dsp:sp>
    <dsp:sp modelId="{009C12FF-5FB1-4969-8407-D7CAA8F7CC50}">
      <dsp:nvSpPr>
        <dsp:cNvPr id="0" name=""/>
        <dsp:cNvSpPr/>
      </dsp:nvSpPr>
      <dsp:spPr>
        <a:xfrm>
          <a:off x="2412444" y="648591"/>
          <a:ext cx="270286" cy="486101"/>
        </a:xfrm>
        <a:prstGeom prst="rightArrow">
          <a:avLst>
            <a:gd name="adj1" fmla="val 60000"/>
            <a:gd name="adj2" fmla="val 50000"/>
          </a:avLst>
        </a:prstGeom>
        <a:solidFill>
          <a:schemeClr val="dk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endParaRPr lang="en-IN" sz="2000" kern="1200">
            <a:latin typeface="Cambria" panose="02040503050406030204" pitchFamily="18" charset="0"/>
            <a:ea typeface="Cambria" panose="02040503050406030204" pitchFamily="18" charset="0"/>
          </a:endParaRPr>
        </a:p>
      </dsp:txBody>
      <dsp:txXfrm>
        <a:off x="2412444" y="745811"/>
        <a:ext cx="189200" cy="291661"/>
      </dsp:txXfrm>
    </dsp:sp>
    <dsp:sp modelId="{2F7C57A2-C5C8-476D-800F-18837063CD65}">
      <dsp:nvSpPr>
        <dsp:cNvPr id="0" name=""/>
        <dsp:cNvSpPr/>
      </dsp:nvSpPr>
      <dsp:spPr>
        <a:xfrm>
          <a:off x="2810225" y="303616"/>
          <a:ext cx="1960086" cy="1176052"/>
        </a:xfrm>
        <a:prstGeom prst="roundRect">
          <a:avLst>
            <a:gd name="adj" fmla="val 10000"/>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solidFill>
                <a:schemeClr val="tx1"/>
              </a:solidFill>
              <a:latin typeface="Cambria" panose="02040503050406030204" pitchFamily="18" charset="0"/>
              <a:ea typeface="Cambria" panose="02040503050406030204" pitchFamily="18" charset="0"/>
            </a:rPr>
            <a:t>Pay Tax on higher of: </a:t>
          </a:r>
          <a:endParaRPr lang="en-IN" sz="1800" kern="1200" dirty="0">
            <a:latin typeface="Cambria" panose="02040503050406030204" pitchFamily="18" charset="0"/>
            <a:ea typeface="Cambria" panose="02040503050406030204" pitchFamily="18" charset="0"/>
            <a:cs typeface="Times New Roman" panose="02020603050405020304" pitchFamily="18" charset="0"/>
          </a:endParaRPr>
        </a:p>
      </dsp:txBody>
      <dsp:txXfrm>
        <a:off x="2844670" y="338061"/>
        <a:ext cx="1891196" cy="1107162"/>
      </dsp:txXfrm>
    </dsp:sp>
    <dsp:sp modelId="{7A3E4E27-EACE-46B3-9AC2-AFD02E0A136F}">
      <dsp:nvSpPr>
        <dsp:cNvPr id="0" name=""/>
        <dsp:cNvSpPr/>
      </dsp:nvSpPr>
      <dsp:spPr>
        <a:xfrm>
          <a:off x="4942799" y="648591"/>
          <a:ext cx="415538" cy="486101"/>
        </a:xfrm>
        <a:prstGeom prst="rightArrow">
          <a:avLst>
            <a:gd name="adj1" fmla="val 60000"/>
            <a:gd name="adj2" fmla="val 50000"/>
          </a:avLst>
        </a:prstGeom>
        <a:solidFill>
          <a:schemeClr val="dk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endParaRPr lang="en-IN" sz="2000" kern="1200">
            <a:latin typeface="Cambria" panose="02040503050406030204" pitchFamily="18" charset="0"/>
            <a:ea typeface="Cambria" panose="02040503050406030204" pitchFamily="18" charset="0"/>
          </a:endParaRPr>
        </a:p>
      </dsp:txBody>
      <dsp:txXfrm>
        <a:off x="4942799" y="745811"/>
        <a:ext cx="290877" cy="291661"/>
      </dsp:txXfrm>
    </dsp:sp>
    <dsp:sp modelId="{180E6F7A-F4CF-439C-BAF7-C84E669ADAF8}">
      <dsp:nvSpPr>
        <dsp:cNvPr id="0" name=""/>
        <dsp:cNvSpPr/>
      </dsp:nvSpPr>
      <dsp:spPr>
        <a:xfrm>
          <a:off x="5554346" y="1547"/>
          <a:ext cx="2219896" cy="1780189"/>
        </a:xfrm>
        <a:prstGeom prst="roundRect">
          <a:avLst>
            <a:gd name="adj" fmla="val 10000"/>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0" i="0" kern="1200" dirty="0">
              <a:solidFill>
                <a:schemeClr val="tx1"/>
              </a:solidFill>
              <a:latin typeface="Cambria" panose="02040503050406030204" pitchFamily="18" charset="0"/>
              <a:ea typeface="Cambria" panose="02040503050406030204" pitchFamily="18" charset="0"/>
              <a:cs typeface="Times New Roman" panose="02020603050405020304" pitchFamily="18" charset="0"/>
            </a:rPr>
            <a:t>ITC availed earlier </a:t>
          </a:r>
          <a:r>
            <a:rPr lang="en-US" sz="1600" b="1" i="0" kern="1200" dirty="0">
              <a:solidFill>
                <a:schemeClr val="tx1"/>
              </a:solidFill>
              <a:latin typeface="Cambria" panose="02040503050406030204" pitchFamily="18" charset="0"/>
              <a:ea typeface="Cambria" panose="02040503050406030204" pitchFamily="18" charset="0"/>
              <a:cs typeface="Times New Roman" panose="02020603050405020304" pitchFamily="18" charset="0"/>
            </a:rPr>
            <a:t>LESS</a:t>
          </a:r>
          <a:r>
            <a:rPr lang="en-US" sz="1600" b="0" i="0" kern="1200" dirty="0">
              <a:solidFill>
                <a:schemeClr val="tx1"/>
              </a:solidFill>
              <a:latin typeface="Cambria" panose="02040503050406030204" pitchFamily="18" charset="0"/>
              <a:ea typeface="Cambria" panose="02040503050406030204" pitchFamily="18" charset="0"/>
              <a:cs typeface="Times New Roman" panose="02020603050405020304" pitchFamily="18" charset="0"/>
            </a:rPr>
            <a:t> 5% for every quarter from DOI</a:t>
          </a:r>
        </a:p>
        <a:p>
          <a:pPr marL="0" lvl="0" indent="0" algn="ctr" defTabSz="711200">
            <a:lnSpc>
              <a:spcPct val="90000"/>
            </a:lnSpc>
            <a:spcBef>
              <a:spcPct val="0"/>
            </a:spcBef>
            <a:spcAft>
              <a:spcPct val="35000"/>
            </a:spcAft>
            <a:buNone/>
          </a:pPr>
          <a:r>
            <a:rPr lang="en-US" sz="1600" b="0" i="0" kern="1200" dirty="0">
              <a:solidFill>
                <a:schemeClr val="tx1"/>
              </a:solidFill>
              <a:latin typeface="Cambria" panose="02040503050406030204" pitchFamily="18" charset="0"/>
              <a:ea typeface="Cambria" panose="02040503050406030204" pitchFamily="18" charset="0"/>
              <a:cs typeface="Times New Roman" panose="02020603050405020304" pitchFamily="18" charset="0"/>
            </a:rPr>
            <a:t>OR</a:t>
          </a:r>
        </a:p>
        <a:p>
          <a:pPr marL="0" lvl="0" indent="0" algn="ctr" defTabSz="711200">
            <a:lnSpc>
              <a:spcPct val="90000"/>
            </a:lnSpc>
            <a:spcBef>
              <a:spcPct val="0"/>
            </a:spcBef>
            <a:spcAft>
              <a:spcPct val="35000"/>
            </a:spcAft>
            <a:buNone/>
          </a:pPr>
          <a:r>
            <a:rPr lang="en-US" sz="1600" b="0" i="0" kern="1200" dirty="0">
              <a:solidFill>
                <a:schemeClr val="tx1"/>
              </a:solidFill>
              <a:latin typeface="Cambria" panose="02040503050406030204" pitchFamily="18" charset="0"/>
              <a:ea typeface="Cambria" panose="02040503050406030204" pitchFamily="18" charset="0"/>
              <a:cs typeface="Times New Roman" panose="02020603050405020304" pitchFamily="18" charset="0"/>
            </a:rPr>
            <a:t>Tax on Transaction Value</a:t>
          </a:r>
          <a:endParaRPr lang="en-IN" sz="1600" kern="1200" dirty="0">
            <a:latin typeface="Cambria" panose="02040503050406030204" pitchFamily="18" charset="0"/>
            <a:ea typeface="Cambria" panose="02040503050406030204" pitchFamily="18" charset="0"/>
            <a:cs typeface="Times New Roman" panose="02020603050405020304" pitchFamily="18" charset="0"/>
          </a:endParaRPr>
        </a:p>
      </dsp:txBody>
      <dsp:txXfrm>
        <a:off x="5606486" y="53687"/>
        <a:ext cx="2115616" cy="1675909"/>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CA5A116-7CDC-4DAC-B3F1-9B0AE6305912}">
      <dsp:nvSpPr>
        <dsp:cNvPr id="0" name=""/>
        <dsp:cNvSpPr/>
      </dsp:nvSpPr>
      <dsp:spPr>
        <a:xfrm>
          <a:off x="6590840" y="795899"/>
          <a:ext cx="91440" cy="880652"/>
        </a:xfrm>
        <a:custGeom>
          <a:avLst/>
          <a:gdLst/>
          <a:ahLst/>
          <a:cxnLst/>
          <a:rect l="0" t="0" r="0" b="0"/>
          <a:pathLst>
            <a:path>
              <a:moveTo>
                <a:pt x="48243" y="0"/>
              </a:moveTo>
              <a:lnTo>
                <a:pt x="48243" y="766608"/>
              </a:lnTo>
              <a:lnTo>
                <a:pt x="45720" y="766608"/>
              </a:lnTo>
              <a:lnTo>
                <a:pt x="45720" y="880652"/>
              </a:lnTo>
            </a:path>
          </a:pathLst>
        </a:custGeom>
        <a:noFill/>
        <a:ln w="12700" cap="flat" cmpd="sng" algn="ctr">
          <a:solidFill>
            <a:schemeClr val="accent1">
              <a:shade val="60000"/>
              <a:hueOff val="0"/>
              <a:satOff val="0"/>
              <a:lumOff val="0"/>
              <a:alphaOff val="0"/>
            </a:schemeClr>
          </a:solidFill>
          <a:prstDash val="solid"/>
          <a:miter lim="800000"/>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sp>
    <dsp:sp modelId="{BE1F4C53-6BF1-4A77-894F-FA6C0D065361}">
      <dsp:nvSpPr>
        <dsp:cNvPr id="0" name=""/>
        <dsp:cNvSpPr/>
      </dsp:nvSpPr>
      <dsp:spPr>
        <a:xfrm>
          <a:off x="5086214" y="2816818"/>
          <a:ext cx="91440" cy="510179"/>
        </a:xfrm>
        <a:custGeom>
          <a:avLst/>
          <a:gdLst/>
          <a:ahLst/>
          <a:cxnLst/>
          <a:rect l="0" t="0" r="0" b="0"/>
          <a:pathLst>
            <a:path>
              <a:moveTo>
                <a:pt x="45720" y="0"/>
              </a:moveTo>
              <a:lnTo>
                <a:pt x="45720" y="396135"/>
              </a:lnTo>
              <a:lnTo>
                <a:pt x="89459" y="396135"/>
              </a:lnTo>
              <a:lnTo>
                <a:pt x="89459" y="510179"/>
              </a:lnTo>
            </a:path>
          </a:pathLst>
        </a:custGeom>
        <a:noFill/>
        <a:ln w="12700" cap="flat" cmpd="sng" algn="ctr">
          <a:solidFill>
            <a:schemeClr val="accent1">
              <a:shade val="80000"/>
              <a:hueOff val="0"/>
              <a:satOff val="0"/>
              <a:lumOff val="0"/>
              <a:alphaOff val="0"/>
            </a:schemeClr>
          </a:solidFill>
          <a:prstDash val="solid"/>
          <a:miter lim="800000"/>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sp>
    <dsp:sp modelId="{5D0DAFFF-1951-48C3-B947-8FED2485DE74}">
      <dsp:nvSpPr>
        <dsp:cNvPr id="0" name=""/>
        <dsp:cNvSpPr/>
      </dsp:nvSpPr>
      <dsp:spPr>
        <a:xfrm>
          <a:off x="4044527" y="759424"/>
          <a:ext cx="1087407" cy="1275672"/>
        </a:xfrm>
        <a:custGeom>
          <a:avLst/>
          <a:gdLst/>
          <a:ahLst/>
          <a:cxnLst/>
          <a:rect l="0" t="0" r="0" b="0"/>
          <a:pathLst>
            <a:path>
              <a:moveTo>
                <a:pt x="0" y="0"/>
              </a:moveTo>
              <a:lnTo>
                <a:pt x="0" y="1161628"/>
              </a:lnTo>
              <a:lnTo>
                <a:pt x="1087407" y="1161628"/>
              </a:lnTo>
              <a:lnTo>
                <a:pt x="1087407" y="1275672"/>
              </a:lnTo>
            </a:path>
          </a:pathLst>
        </a:custGeom>
        <a:noFill/>
        <a:ln w="12700" cap="flat" cmpd="sng" algn="ctr">
          <a:solidFill>
            <a:schemeClr val="accent1">
              <a:shade val="60000"/>
              <a:hueOff val="0"/>
              <a:satOff val="0"/>
              <a:lumOff val="0"/>
              <a:alphaOff val="0"/>
            </a:schemeClr>
          </a:solidFill>
          <a:prstDash val="solid"/>
          <a:miter lim="800000"/>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sp>
    <dsp:sp modelId="{54D7D2DC-69B9-4855-A161-8EC046095101}">
      <dsp:nvSpPr>
        <dsp:cNvPr id="0" name=""/>
        <dsp:cNvSpPr/>
      </dsp:nvSpPr>
      <dsp:spPr>
        <a:xfrm>
          <a:off x="3605950" y="2816818"/>
          <a:ext cx="91440" cy="606635"/>
        </a:xfrm>
        <a:custGeom>
          <a:avLst/>
          <a:gdLst/>
          <a:ahLst/>
          <a:cxnLst/>
          <a:rect l="0" t="0" r="0" b="0"/>
          <a:pathLst>
            <a:path>
              <a:moveTo>
                <a:pt x="45720" y="0"/>
              </a:moveTo>
              <a:lnTo>
                <a:pt x="45720" y="492591"/>
              </a:lnTo>
              <a:lnTo>
                <a:pt x="121922" y="492591"/>
              </a:lnTo>
              <a:lnTo>
                <a:pt x="121922" y="606635"/>
              </a:lnTo>
            </a:path>
          </a:pathLst>
        </a:custGeom>
        <a:noFill/>
        <a:ln w="12700" cap="flat" cmpd="sng" algn="ctr">
          <a:solidFill>
            <a:schemeClr val="accent1">
              <a:shade val="80000"/>
              <a:hueOff val="0"/>
              <a:satOff val="0"/>
              <a:lumOff val="0"/>
              <a:alphaOff val="0"/>
            </a:schemeClr>
          </a:solidFill>
          <a:prstDash val="solid"/>
          <a:miter lim="800000"/>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sp>
    <dsp:sp modelId="{8545D370-FFF7-4492-9C33-FDF2F4210072}">
      <dsp:nvSpPr>
        <dsp:cNvPr id="0" name=""/>
        <dsp:cNvSpPr/>
      </dsp:nvSpPr>
      <dsp:spPr>
        <a:xfrm>
          <a:off x="3651670" y="759424"/>
          <a:ext cx="392856" cy="1275672"/>
        </a:xfrm>
        <a:custGeom>
          <a:avLst/>
          <a:gdLst/>
          <a:ahLst/>
          <a:cxnLst/>
          <a:rect l="0" t="0" r="0" b="0"/>
          <a:pathLst>
            <a:path>
              <a:moveTo>
                <a:pt x="392856" y="0"/>
              </a:moveTo>
              <a:lnTo>
                <a:pt x="392856" y="1161628"/>
              </a:lnTo>
              <a:lnTo>
                <a:pt x="0" y="1161628"/>
              </a:lnTo>
              <a:lnTo>
                <a:pt x="0" y="1275672"/>
              </a:lnTo>
            </a:path>
          </a:pathLst>
        </a:custGeom>
        <a:noFill/>
        <a:ln w="12700" cap="flat" cmpd="sng" algn="ctr">
          <a:solidFill>
            <a:schemeClr val="accent1">
              <a:shade val="60000"/>
              <a:hueOff val="0"/>
              <a:satOff val="0"/>
              <a:lumOff val="0"/>
              <a:alphaOff val="0"/>
            </a:schemeClr>
          </a:solidFill>
          <a:prstDash val="solid"/>
          <a:miter lim="800000"/>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sp>
    <dsp:sp modelId="{FDDD7284-0C40-49E4-8892-C2765E7E1C87}">
      <dsp:nvSpPr>
        <dsp:cNvPr id="0" name=""/>
        <dsp:cNvSpPr/>
      </dsp:nvSpPr>
      <dsp:spPr>
        <a:xfrm>
          <a:off x="2076961" y="2968964"/>
          <a:ext cx="91440" cy="358032"/>
        </a:xfrm>
        <a:custGeom>
          <a:avLst/>
          <a:gdLst/>
          <a:ahLst/>
          <a:cxnLst/>
          <a:rect l="0" t="0" r="0" b="0"/>
          <a:pathLst>
            <a:path>
              <a:moveTo>
                <a:pt x="45720" y="0"/>
              </a:moveTo>
              <a:lnTo>
                <a:pt x="45720" y="358032"/>
              </a:lnTo>
            </a:path>
          </a:pathLst>
        </a:custGeom>
        <a:noFill/>
        <a:ln w="12700" cap="flat" cmpd="sng" algn="ctr">
          <a:solidFill>
            <a:schemeClr val="accent1">
              <a:shade val="80000"/>
              <a:hueOff val="0"/>
              <a:satOff val="0"/>
              <a:lumOff val="0"/>
              <a:alphaOff val="0"/>
            </a:schemeClr>
          </a:solidFill>
          <a:prstDash val="solid"/>
          <a:miter lim="800000"/>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sp>
    <dsp:sp modelId="{EB2EC45B-0A49-4DA3-B814-45E1D62CEDF3}">
      <dsp:nvSpPr>
        <dsp:cNvPr id="0" name=""/>
        <dsp:cNvSpPr/>
      </dsp:nvSpPr>
      <dsp:spPr>
        <a:xfrm>
          <a:off x="1289475" y="739701"/>
          <a:ext cx="833205" cy="1447541"/>
        </a:xfrm>
        <a:custGeom>
          <a:avLst/>
          <a:gdLst/>
          <a:ahLst/>
          <a:cxnLst/>
          <a:rect l="0" t="0" r="0" b="0"/>
          <a:pathLst>
            <a:path>
              <a:moveTo>
                <a:pt x="0" y="0"/>
              </a:moveTo>
              <a:lnTo>
                <a:pt x="0" y="1333497"/>
              </a:lnTo>
              <a:lnTo>
                <a:pt x="833205" y="1333497"/>
              </a:lnTo>
              <a:lnTo>
                <a:pt x="833205" y="1447541"/>
              </a:lnTo>
            </a:path>
          </a:pathLst>
        </a:custGeom>
        <a:noFill/>
        <a:ln w="12700" cap="flat" cmpd="sng" algn="ctr">
          <a:solidFill>
            <a:schemeClr val="accent1">
              <a:shade val="60000"/>
              <a:hueOff val="0"/>
              <a:satOff val="0"/>
              <a:lumOff val="0"/>
              <a:alphaOff val="0"/>
            </a:schemeClr>
          </a:solidFill>
          <a:prstDash val="solid"/>
          <a:miter lim="800000"/>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sp>
    <dsp:sp modelId="{CD5DACF5-925E-4B6C-82F2-9680E936C220}">
      <dsp:nvSpPr>
        <dsp:cNvPr id="0" name=""/>
        <dsp:cNvSpPr/>
      </dsp:nvSpPr>
      <dsp:spPr>
        <a:xfrm>
          <a:off x="572335" y="2968964"/>
          <a:ext cx="91440" cy="358032"/>
        </a:xfrm>
        <a:custGeom>
          <a:avLst/>
          <a:gdLst/>
          <a:ahLst/>
          <a:cxnLst/>
          <a:rect l="0" t="0" r="0" b="0"/>
          <a:pathLst>
            <a:path>
              <a:moveTo>
                <a:pt x="45720" y="0"/>
              </a:moveTo>
              <a:lnTo>
                <a:pt x="45720" y="358032"/>
              </a:lnTo>
            </a:path>
          </a:pathLst>
        </a:custGeom>
        <a:noFill/>
        <a:ln w="12700" cap="flat" cmpd="sng" algn="ctr">
          <a:solidFill>
            <a:schemeClr val="accent1">
              <a:shade val="80000"/>
              <a:hueOff val="0"/>
              <a:satOff val="0"/>
              <a:lumOff val="0"/>
              <a:alphaOff val="0"/>
            </a:schemeClr>
          </a:solidFill>
          <a:prstDash val="solid"/>
          <a:miter lim="800000"/>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sp>
    <dsp:sp modelId="{457897A9-FE6A-4B6F-A96D-7FF3620E8895}">
      <dsp:nvSpPr>
        <dsp:cNvPr id="0" name=""/>
        <dsp:cNvSpPr/>
      </dsp:nvSpPr>
      <dsp:spPr>
        <a:xfrm>
          <a:off x="618055" y="739701"/>
          <a:ext cx="671420" cy="1447541"/>
        </a:xfrm>
        <a:custGeom>
          <a:avLst/>
          <a:gdLst/>
          <a:ahLst/>
          <a:cxnLst/>
          <a:rect l="0" t="0" r="0" b="0"/>
          <a:pathLst>
            <a:path>
              <a:moveTo>
                <a:pt x="671420" y="0"/>
              </a:moveTo>
              <a:lnTo>
                <a:pt x="671420" y="1333497"/>
              </a:lnTo>
              <a:lnTo>
                <a:pt x="0" y="1333497"/>
              </a:lnTo>
              <a:lnTo>
                <a:pt x="0" y="1447541"/>
              </a:lnTo>
            </a:path>
          </a:pathLst>
        </a:custGeom>
        <a:noFill/>
        <a:ln w="12700" cap="flat" cmpd="sng" algn="ctr">
          <a:solidFill>
            <a:schemeClr val="accent1">
              <a:shade val="60000"/>
              <a:hueOff val="0"/>
              <a:satOff val="0"/>
              <a:lumOff val="0"/>
              <a:alphaOff val="0"/>
            </a:schemeClr>
          </a:solidFill>
          <a:prstDash val="solid"/>
          <a:miter lim="800000"/>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sp>
    <dsp:sp modelId="{7975324D-61C5-49E1-A850-D592EBF8E400}">
      <dsp:nvSpPr>
        <dsp:cNvPr id="0" name=""/>
        <dsp:cNvSpPr/>
      </dsp:nvSpPr>
      <dsp:spPr>
        <a:xfrm>
          <a:off x="673946" y="-42020"/>
          <a:ext cx="1231057" cy="781721"/>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6F2ADDD9-6C32-4911-B6F7-45C0DB2627D5}">
      <dsp:nvSpPr>
        <dsp:cNvPr id="0" name=""/>
        <dsp:cNvSpPr/>
      </dsp:nvSpPr>
      <dsp:spPr>
        <a:xfrm>
          <a:off x="810730" y="87924"/>
          <a:ext cx="1231057" cy="781721"/>
        </a:xfrm>
        <a:prstGeom prst="roundRect">
          <a:avLst>
            <a:gd name="adj" fmla="val 10000"/>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a:scene3d>
          <a:camera prst="orthographicFront"/>
          <a:lightRig rig="threePt" dir="t">
            <a:rot lat="0" lon="0" rev="7500000"/>
          </a:lightRig>
        </a:scene3d>
        <a:sp3d z="152400" extrusionH="63500" prstMaterial="dkEdge">
          <a:bevelT w="125400" h="3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kern="1200" dirty="0">
              <a:latin typeface="Bell MT" panose="02020503060305020303" pitchFamily="18" charset="0"/>
            </a:rPr>
            <a:t>CENTRAL TAX</a:t>
          </a:r>
        </a:p>
      </dsp:txBody>
      <dsp:txXfrm>
        <a:off x="833626" y="110820"/>
        <a:ext cx="1185265" cy="735929"/>
      </dsp:txXfrm>
    </dsp:sp>
    <dsp:sp modelId="{7A4AF206-DD56-4FA4-8F3D-AA40D7DAFFB6}">
      <dsp:nvSpPr>
        <dsp:cNvPr id="0" name=""/>
        <dsp:cNvSpPr/>
      </dsp:nvSpPr>
      <dsp:spPr>
        <a:xfrm>
          <a:off x="2526" y="2187243"/>
          <a:ext cx="1231057" cy="781721"/>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1C91A048-2B76-4B96-A032-984E9AC37B95}">
      <dsp:nvSpPr>
        <dsp:cNvPr id="0" name=""/>
        <dsp:cNvSpPr/>
      </dsp:nvSpPr>
      <dsp:spPr>
        <a:xfrm>
          <a:off x="139310" y="2317188"/>
          <a:ext cx="1231057" cy="781721"/>
        </a:xfrm>
        <a:prstGeom prst="roundRect">
          <a:avLst>
            <a:gd name="adj" fmla="val 10000"/>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a:scene3d>
          <a:camera prst="orthographicFront"/>
          <a:lightRig rig="threePt" dir="t">
            <a:rot lat="0" lon="0" rev="7500000"/>
          </a:lightRig>
        </a:scene3d>
        <a:sp3d z="152400" extrusionH="63500" prstMaterial="dkEdge">
          <a:bevelT w="125400" h="3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kern="1200" dirty="0">
              <a:latin typeface="Bell MT" panose="02020503060305020303" pitchFamily="18" charset="0"/>
            </a:rPr>
            <a:t>Recipient of credit located in same state /UT as of ISD </a:t>
          </a:r>
        </a:p>
      </dsp:txBody>
      <dsp:txXfrm>
        <a:off x="162206" y="2340084"/>
        <a:ext cx="1185265" cy="735929"/>
      </dsp:txXfrm>
    </dsp:sp>
    <dsp:sp modelId="{4A0ECF2B-5FF2-4DC3-ABD9-00D0FD01BB68}">
      <dsp:nvSpPr>
        <dsp:cNvPr id="0" name=""/>
        <dsp:cNvSpPr/>
      </dsp:nvSpPr>
      <dsp:spPr>
        <a:xfrm>
          <a:off x="2526" y="3326997"/>
          <a:ext cx="1231057" cy="781721"/>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802AE172-61E5-4FDE-9453-ECFF9BAAD54B}">
      <dsp:nvSpPr>
        <dsp:cNvPr id="0" name=""/>
        <dsp:cNvSpPr/>
      </dsp:nvSpPr>
      <dsp:spPr>
        <a:xfrm>
          <a:off x="139310" y="3456942"/>
          <a:ext cx="1231057" cy="781721"/>
        </a:xfrm>
        <a:prstGeom prst="roundRect">
          <a:avLst>
            <a:gd name="adj" fmla="val 10000"/>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a:scene3d>
          <a:camera prst="orthographicFront"/>
          <a:lightRig rig="threePt" dir="t">
            <a:rot lat="0" lon="0" rev="7500000"/>
          </a:lightRig>
        </a:scene3d>
        <a:sp3d z="152400" extrusionH="63500" prstMaterial="dkEdge">
          <a:bevelT w="125400" h="3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t>CGST</a:t>
          </a:r>
        </a:p>
      </dsp:txBody>
      <dsp:txXfrm>
        <a:off x="162206" y="3479838"/>
        <a:ext cx="1185265" cy="735929"/>
      </dsp:txXfrm>
    </dsp:sp>
    <dsp:sp modelId="{EDCB11D5-606E-45E7-B0FC-D1E3D504ABB1}">
      <dsp:nvSpPr>
        <dsp:cNvPr id="0" name=""/>
        <dsp:cNvSpPr/>
      </dsp:nvSpPr>
      <dsp:spPr>
        <a:xfrm>
          <a:off x="1507152" y="2187243"/>
          <a:ext cx="1231057" cy="781721"/>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8A01B98B-658E-4B0F-BA8A-A49AD5E102AA}">
      <dsp:nvSpPr>
        <dsp:cNvPr id="0" name=""/>
        <dsp:cNvSpPr/>
      </dsp:nvSpPr>
      <dsp:spPr>
        <a:xfrm>
          <a:off x="1643936" y="2317188"/>
          <a:ext cx="1231057" cy="781721"/>
        </a:xfrm>
        <a:prstGeom prst="roundRect">
          <a:avLst>
            <a:gd name="adj" fmla="val 10000"/>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a:scene3d>
          <a:camera prst="orthographicFront"/>
          <a:lightRig rig="threePt" dir="t">
            <a:rot lat="0" lon="0" rev="7500000"/>
          </a:lightRig>
        </a:scene3d>
        <a:sp3d z="152400" extrusionH="63500" prstMaterial="dkEdge">
          <a:bevelT w="125400" h="3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Bell MT" panose="02020503060305020303" pitchFamily="18" charset="0"/>
            </a:rPr>
            <a:t>Other state/UT </a:t>
          </a:r>
        </a:p>
      </dsp:txBody>
      <dsp:txXfrm>
        <a:off x="1666832" y="2340084"/>
        <a:ext cx="1185265" cy="735929"/>
      </dsp:txXfrm>
    </dsp:sp>
    <dsp:sp modelId="{05ADCB44-9680-45FD-A0F9-64F05DB35B72}">
      <dsp:nvSpPr>
        <dsp:cNvPr id="0" name=""/>
        <dsp:cNvSpPr/>
      </dsp:nvSpPr>
      <dsp:spPr>
        <a:xfrm>
          <a:off x="1507152" y="3326997"/>
          <a:ext cx="1231057" cy="781721"/>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E41C1924-E22A-4570-A556-52F125C06E18}">
      <dsp:nvSpPr>
        <dsp:cNvPr id="0" name=""/>
        <dsp:cNvSpPr/>
      </dsp:nvSpPr>
      <dsp:spPr>
        <a:xfrm>
          <a:off x="1643936" y="3456942"/>
          <a:ext cx="1231057" cy="781721"/>
        </a:xfrm>
        <a:prstGeom prst="roundRect">
          <a:avLst>
            <a:gd name="adj" fmla="val 10000"/>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a:scene3d>
          <a:camera prst="orthographicFront"/>
          <a:lightRig rig="threePt" dir="t">
            <a:rot lat="0" lon="0" rev="7500000"/>
          </a:lightRig>
        </a:scene3d>
        <a:sp3d z="152400" extrusionH="63500" prstMaterial="dkEdge">
          <a:bevelT w="125400" h="3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t>IGST</a:t>
          </a:r>
        </a:p>
      </dsp:txBody>
      <dsp:txXfrm>
        <a:off x="1666832" y="3479838"/>
        <a:ext cx="1185265" cy="735929"/>
      </dsp:txXfrm>
    </dsp:sp>
    <dsp:sp modelId="{849C9BB2-BBD0-4F92-A0D4-D405CB0A89F1}">
      <dsp:nvSpPr>
        <dsp:cNvPr id="0" name=""/>
        <dsp:cNvSpPr/>
      </dsp:nvSpPr>
      <dsp:spPr>
        <a:xfrm>
          <a:off x="3428998" y="-22297"/>
          <a:ext cx="1231057" cy="781721"/>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02499739-06D8-454F-95B3-D55F68406B1D}">
      <dsp:nvSpPr>
        <dsp:cNvPr id="0" name=""/>
        <dsp:cNvSpPr/>
      </dsp:nvSpPr>
      <dsp:spPr>
        <a:xfrm>
          <a:off x="3565782" y="107647"/>
          <a:ext cx="1231057" cy="781721"/>
        </a:xfrm>
        <a:prstGeom prst="roundRect">
          <a:avLst>
            <a:gd name="adj" fmla="val 10000"/>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a:scene3d>
          <a:camera prst="orthographicFront"/>
          <a:lightRig rig="threePt" dir="t">
            <a:rot lat="0" lon="0" rev="7500000"/>
          </a:lightRig>
        </a:scene3d>
        <a:sp3d z="152400" extrusionH="63500" prstMaterial="dkEdge">
          <a:bevelT w="125400" h="3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Bell MT" panose="02020503060305020303" pitchFamily="18" charset="0"/>
            </a:rPr>
            <a:t>State/UT tax </a:t>
          </a:r>
        </a:p>
      </dsp:txBody>
      <dsp:txXfrm>
        <a:off x="3588678" y="130543"/>
        <a:ext cx="1185265" cy="735929"/>
      </dsp:txXfrm>
    </dsp:sp>
    <dsp:sp modelId="{19D4B8F4-7C1C-4EBC-9800-262A2ADB6185}">
      <dsp:nvSpPr>
        <dsp:cNvPr id="0" name=""/>
        <dsp:cNvSpPr/>
      </dsp:nvSpPr>
      <dsp:spPr>
        <a:xfrm>
          <a:off x="3036141" y="2035096"/>
          <a:ext cx="1231057" cy="781721"/>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65B9A217-E0F9-418C-83B0-E438F45F257A}">
      <dsp:nvSpPr>
        <dsp:cNvPr id="0" name=""/>
        <dsp:cNvSpPr/>
      </dsp:nvSpPr>
      <dsp:spPr>
        <a:xfrm>
          <a:off x="3172925" y="2165041"/>
          <a:ext cx="1231057" cy="781721"/>
        </a:xfrm>
        <a:prstGeom prst="roundRect">
          <a:avLst>
            <a:gd name="adj" fmla="val 10000"/>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a:scene3d>
          <a:camera prst="orthographicFront"/>
          <a:lightRig rig="threePt" dir="t">
            <a:rot lat="0" lon="0" rev="7500000"/>
          </a:lightRig>
        </a:scene3d>
        <a:sp3d z="152400" extrusionH="63500" prstMaterial="dkEdge">
          <a:bevelT w="125400" h="3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kern="1200" dirty="0">
              <a:latin typeface="Bell MT" panose="02020503060305020303" pitchFamily="18" charset="0"/>
            </a:rPr>
            <a:t>Recipient of credit located in same state /UT as of ISD </a:t>
          </a:r>
        </a:p>
      </dsp:txBody>
      <dsp:txXfrm>
        <a:off x="3195821" y="2187937"/>
        <a:ext cx="1185265" cy="735929"/>
      </dsp:txXfrm>
    </dsp:sp>
    <dsp:sp modelId="{2C9A1CB4-1D0E-4BD2-B9AE-8507E4FA71DB}">
      <dsp:nvSpPr>
        <dsp:cNvPr id="0" name=""/>
        <dsp:cNvSpPr/>
      </dsp:nvSpPr>
      <dsp:spPr>
        <a:xfrm>
          <a:off x="3112344" y="3423454"/>
          <a:ext cx="1231057" cy="781721"/>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EC2DDB95-854A-47DC-8A93-9215C3A48D34}">
      <dsp:nvSpPr>
        <dsp:cNvPr id="0" name=""/>
        <dsp:cNvSpPr/>
      </dsp:nvSpPr>
      <dsp:spPr>
        <a:xfrm>
          <a:off x="3249128" y="3553399"/>
          <a:ext cx="1231057" cy="781721"/>
        </a:xfrm>
        <a:prstGeom prst="roundRect">
          <a:avLst>
            <a:gd name="adj" fmla="val 10000"/>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a:scene3d>
          <a:camera prst="orthographicFront"/>
          <a:lightRig rig="threePt" dir="t">
            <a:rot lat="0" lon="0" rev="7500000"/>
          </a:lightRig>
        </a:scene3d>
        <a:sp3d z="152400" extrusionH="63500" prstMaterial="dkEdge">
          <a:bevelT w="125400" h="3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t>S/UT GST</a:t>
          </a:r>
        </a:p>
      </dsp:txBody>
      <dsp:txXfrm>
        <a:off x="3272024" y="3576295"/>
        <a:ext cx="1185265" cy="735929"/>
      </dsp:txXfrm>
    </dsp:sp>
    <dsp:sp modelId="{EB1C17F7-506B-476E-95BE-076197898962}">
      <dsp:nvSpPr>
        <dsp:cNvPr id="0" name=""/>
        <dsp:cNvSpPr/>
      </dsp:nvSpPr>
      <dsp:spPr>
        <a:xfrm>
          <a:off x="4516405" y="2035096"/>
          <a:ext cx="1231057" cy="781721"/>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37BE19A3-4FCE-4F53-B168-9DE2278CF805}">
      <dsp:nvSpPr>
        <dsp:cNvPr id="0" name=""/>
        <dsp:cNvSpPr/>
      </dsp:nvSpPr>
      <dsp:spPr>
        <a:xfrm>
          <a:off x="4653189" y="2165041"/>
          <a:ext cx="1231057" cy="781721"/>
        </a:xfrm>
        <a:prstGeom prst="roundRect">
          <a:avLst>
            <a:gd name="adj" fmla="val 10000"/>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a:scene3d>
          <a:camera prst="orthographicFront"/>
          <a:lightRig rig="threePt" dir="t">
            <a:rot lat="0" lon="0" rev="7500000"/>
          </a:lightRig>
        </a:scene3d>
        <a:sp3d z="152400" extrusionH="63500" prstMaterial="dkEdge">
          <a:bevelT w="125400" h="3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Bell MT" panose="02020503060305020303" pitchFamily="18" charset="0"/>
            </a:rPr>
            <a:t>Other state/UT</a:t>
          </a:r>
        </a:p>
      </dsp:txBody>
      <dsp:txXfrm>
        <a:off x="4676085" y="2187937"/>
        <a:ext cx="1185265" cy="735929"/>
      </dsp:txXfrm>
    </dsp:sp>
    <dsp:sp modelId="{D283C092-75A7-4F94-847E-0F97A2D5A675}">
      <dsp:nvSpPr>
        <dsp:cNvPr id="0" name=""/>
        <dsp:cNvSpPr/>
      </dsp:nvSpPr>
      <dsp:spPr>
        <a:xfrm>
          <a:off x="4560144" y="3326997"/>
          <a:ext cx="1231057" cy="781721"/>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5CBC8DCF-315C-4CCA-ADCD-E548E2283FF6}">
      <dsp:nvSpPr>
        <dsp:cNvPr id="0" name=""/>
        <dsp:cNvSpPr/>
      </dsp:nvSpPr>
      <dsp:spPr>
        <a:xfrm>
          <a:off x="4696928" y="3456942"/>
          <a:ext cx="1231057" cy="781721"/>
        </a:xfrm>
        <a:prstGeom prst="roundRect">
          <a:avLst>
            <a:gd name="adj" fmla="val 10000"/>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a:scene3d>
          <a:camera prst="orthographicFront"/>
          <a:lightRig rig="threePt" dir="t">
            <a:rot lat="0" lon="0" rev="7500000"/>
          </a:lightRig>
        </a:scene3d>
        <a:sp3d z="152400" extrusionH="63500" prstMaterial="dkEdge">
          <a:bevelT w="125400" h="3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t>IGST</a:t>
          </a:r>
        </a:p>
      </dsp:txBody>
      <dsp:txXfrm>
        <a:off x="4719824" y="3479838"/>
        <a:ext cx="1185265" cy="735929"/>
      </dsp:txXfrm>
    </dsp:sp>
    <dsp:sp modelId="{FFAC3E9C-612F-48E9-B890-3B8707EDC580}">
      <dsp:nvSpPr>
        <dsp:cNvPr id="0" name=""/>
        <dsp:cNvSpPr/>
      </dsp:nvSpPr>
      <dsp:spPr>
        <a:xfrm>
          <a:off x="6023555" y="14177"/>
          <a:ext cx="1231057" cy="781721"/>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0F5D9B22-AD58-46F9-BC68-8461CDAAF518}">
      <dsp:nvSpPr>
        <dsp:cNvPr id="0" name=""/>
        <dsp:cNvSpPr/>
      </dsp:nvSpPr>
      <dsp:spPr>
        <a:xfrm>
          <a:off x="6160339" y="144122"/>
          <a:ext cx="1231057" cy="781721"/>
        </a:xfrm>
        <a:prstGeom prst="roundRect">
          <a:avLst>
            <a:gd name="adj" fmla="val 10000"/>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a:scene3d>
          <a:camera prst="orthographicFront"/>
          <a:lightRig rig="threePt" dir="t">
            <a:rot lat="0" lon="0" rev="7500000"/>
          </a:lightRig>
        </a:scene3d>
        <a:sp3d z="152400" extrusionH="63500" prstMaterial="dkEdge">
          <a:bevelT w="125400" h="3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Bell MT" panose="02020503060305020303" pitchFamily="18" charset="0"/>
            </a:rPr>
            <a:t>Integrated</a:t>
          </a:r>
          <a:r>
            <a:rPr lang="en-US" sz="1600" kern="1200" dirty="0">
              <a:latin typeface="Bell MT" panose="02020503060305020303" pitchFamily="18" charset="0"/>
            </a:rPr>
            <a:t> tax </a:t>
          </a:r>
        </a:p>
      </dsp:txBody>
      <dsp:txXfrm>
        <a:off x="6183235" y="167018"/>
        <a:ext cx="1185265" cy="735929"/>
      </dsp:txXfrm>
    </dsp:sp>
    <dsp:sp modelId="{E479837D-DF30-43B2-8F2E-73E8BB7F9978}">
      <dsp:nvSpPr>
        <dsp:cNvPr id="0" name=""/>
        <dsp:cNvSpPr/>
      </dsp:nvSpPr>
      <dsp:spPr>
        <a:xfrm>
          <a:off x="6021031" y="1676552"/>
          <a:ext cx="1231057" cy="781721"/>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537B4A48-4CAA-404F-882F-F21009CB9807}">
      <dsp:nvSpPr>
        <dsp:cNvPr id="0" name=""/>
        <dsp:cNvSpPr/>
      </dsp:nvSpPr>
      <dsp:spPr>
        <a:xfrm>
          <a:off x="6157815" y="1806497"/>
          <a:ext cx="1231057" cy="781721"/>
        </a:xfrm>
        <a:prstGeom prst="roundRect">
          <a:avLst>
            <a:gd name="adj" fmla="val 10000"/>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a:scene3d>
          <a:camera prst="orthographicFront"/>
          <a:lightRig rig="threePt" dir="t">
            <a:rot lat="0" lon="0" rev="7500000"/>
          </a:lightRig>
        </a:scene3d>
        <a:sp3d z="152400" extrusionH="63500" prstMaterial="dkEdge">
          <a:bevelT w="125400" h="3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Bell MT" panose="02020503060305020303" pitchFamily="18" charset="0"/>
            </a:rPr>
            <a:t>IGST</a:t>
          </a:r>
        </a:p>
      </dsp:txBody>
      <dsp:txXfrm>
        <a:off x="6180711" y="1829393"/>
        <a:ext cx="1185265" cy="735929"/>
      </dsp:txXfrm>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A4F8C7E-7126-4FBE-9A57-E8456D00C8D1}">
      <dsp:nvSpPr>
        <dsp:cNvPr id="0" name=""/>
        <dsp:cNvSpPr/>
      </dsp:nvSpPr>
      <dsp:spPr>
        <a:xfrm>
          <a:off x="6541844" y="2442679"/>
          <a:ext cx="91440" cy="455081"/>
        </a:xfrm>
        <a:custGeom>
          <a:avLst/>
          <a:gdLst/>
          <a:ahLst/>
          <a:cxnLst/>
          <a:rect l="0" t="0" r="0" b="0"/>
          <a:pathLst>
            <a:path>
              <a:moveTo>
                <a:pt x="45720" y="0"/>
              </a:moveTo>
              <a:lnTo>
                <a:pt x="45720" y="455081"/>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F56CC4D-FF93-47EC-AFFD-0233FD151C24}">
      <dsp:nvSpPr>
        <dsp:cNvPr id="0" name=""/>
        <dsp:cNvSpPr/>
      </dsp:nvSpPr>
      <dsp:spPr>
        <a:xfrm>
          <a:off x="3684969" y="993982"/>
          <a:ext cx="2902594" cy="455081"/>
        </a:xfrm>
        <a:custGeom>
          <a:avLst/>
          <a:gdLst/>
          <a:ahLst/>
          <a:cxnLst/>
          <a:rect l="0" t="0" r="0" b="0"/>
          <a:pathLst>
            <a:path>
              <a:moveTo>
                <a:pt x="0" y="0"/>
              </a:moveTo>
              <a:lnTo>
                <a:pt x="0" y="310124"/>
              </a:lnTo>
              <a:lnTo>
                <a:pt x="2902594" y="310124"/>
              </a:lnTo>
              <a:lnTo>
                <a:pt x="2902594" y="455081"/>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74EA9F9-F744-467B-AFF9-6FAB3CB0404F}">
      <dsp:nvSpPr>
        <dsp:cNvPr id="0" name=""/>
        <dsp:cNvSpPr/>
      </dsp:nvSpPr>
      <dsp:spPr>
        <a:xfrm>
          <a:off x="3438586" y="2442679"/>
          <a:ext cx="91440" cy="455081"/>
        </a:xfrm>
        <a:custGeom>
          <a:avLst/>
          <a:gdLst/>
          <a:ahLst/>
          <a:cxnLst/>
          <a:rect l="0" t="0" r="0" b="0"/>
          <a:pathLst>
            <a:path>
              <a:moveTo>
                <a:pt x="45720" y="0"/>
              </a:moveTo>
              <a:lnTo>
                <a:pt x="45720" y="310124"/>
              </a:lnTo>
              <a:lnTo>
                <a:pt x="66452" y="310124"/>
              </a:lnTo>
              <a:lnTo>
                <a:pt x="66452" y="455081"/>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DD1E0D6-103A-491F-A476-06755EB3FE9B}">
      <dsp:nvSpPr>
        <dsp:cNvPr id="0" name=""/>
        <dsp:cNvSpPr/>
      </dsp:nvSpPr>
      <dsp:spPr>
        <a:xfrm>
          <a:off x="3484306" y="993982"/>
          <a:ext cx="200663" cy="455081"/>
        </a:xfrm>
        <a:custGeom>
          <a:avLst/>
          <a:gdLst/>
          <a:ahLst/>
          <a:cxnLst/>
          <a:rect l="0" t="0" r="0" b="0"/>
          <a:pathLst>
            <a:path>
              <a:moveTo>
                <a:pt x="200663" y="0"/>
              </a:moveTo>
              <a:lnTo>
                <a:pt x="200663" y="310124"/>
              </a:lnTo>
              <a:lnTo>
                <a:pt x="0" y="310124"/>
              </a:lnTo>
              <a:lnTo>
                <a:pt x="0" y="455081"/>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0612604-8032-45EA-895D-7205F6AB4757}">
      <dsp:nvSpPr>
        <dsp:cNvPr id="0" name=""/>
        <dsp:cNvSpPr/>
      </dsp:nvSpPr>
      <dsp:spPr>
        <a:xfrm>
          <a:off x="774409" y="2442679"/>
          <a:ext cx="91440" cy="455448"/>
        </a:xfrm>
        <a:custGeom>
          <a:avLst/>
          <a:gdLst/>
          <a:ahLst/>
          <a:cxnLst/>
          <a:rect l="0" t="0" r="0" b="0"/>
          <a:pathLst>
            <a:path>
              <a:moveTo>
                <a:pt x="45720" y="0"/>
              </a:moveTo>
              <a:lnTo>
                <a:pt x="45720" y="310491"/>
              </a:lnTo>
              <a:lnTo>
                <a:pt x="100220" y="310491"/>
              </a:lnTo>
              <a:lnTo>
                <a:pt x="100220" y="455448"/>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E2E9018-4167-4A5C-9E5E-360E0C96F085}">
      <dsp:nvSpPr>
        <dsp:cNvPr id="0" name=""/>
        <dsp:cNvSpPr/>
      </dsp:nvSpPr>
      <dsp:spPr>
        <a:xfrm>
          <a:off x="820129" y="993982"/>
          <a:ext cx="2864840" cy="455081"/>
        </a:xfrm>
        <a:custGeom>
          <a:avLst/>
          <a:gdLst/>
          <a:ahLst/>
          <a:cxnLst/>
          <a:rect l="0" t="0" r="0" b="0"/>
          <a:pathLst>
            <a:path>
              <a:moveTo>
                <a:pt x="2864840" y="0"/>
              </a:moveTo>
              <a:lnTo>
                <a:pt x="2864840" y="310124"/>
              </a:lnTo>
              <a:lnTo>
                <a:pt x="0" y="310124"/>
              </a:lnTo>
              <a:lnTo>
                <a:pt x="0" y="455081"/>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5741475-5674-4421-A9C0-6386B36C2861}">
      <dsp:nvSpPr>
        <dsp:cNvPr id="0" name=""/>
        <dsp:cNvSpPr/>
      </dsp:nvSpPr>
      <dsp:spPr>
        <a:xfrm>
          <a:off x="2902594" y="367"/>
          <a:ext cx="1564749" cy="993615"/>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07EA4494-D6E3-4795-AE6A-0255D124D804}">
      <dsp:nvSpPr>
        <dsp:cNvPr id="0" name=""/>
        <dsp:cNvSpPr/>
      </dsp:nvSpPr>
      <dsp:spPr>
        <a:xfrm>
          <a:off x="3076455" y="165535"/>
          <a:ext cx="1564749" cy="993615"/>
        </a:xfrm>
        <a:prstGeom prst="roundRect">
          <a:avLst>
            <a:gd name="adj" fmla="val 10000"/>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t>Total credit </a:t>
          </a:r>
        </a:p>
      </dsp:txBody>
      <dsp:txXfrm>
        <a:off x="3105557" y="194637"/>
        <a:ext cx="1506545" cy="935411"/>
      </dsp:txXfrm>
    </dsp:sp>
    <dsp:sp modelId="{DE3808E6-2187-463F-B98F-1213ACD9C0A2}">
      <dsp:nvSpPr>
        <dsp:cNvPr id="0" name=""/>
        <dsp:cNvSpPr/>
      </dsp:nvSpPr>
      <dsp:spPr>
        <a:xfrm>
          <a:off x="37754" y="1449064"/>
          <a:ext cx="1564749" cy="993615"/>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25C1E51F-20A3-41FC-A472-7313B3EE7217}">
      <dsp:nvSpPr>
        <dsp:cNvPr id="0" name=""/>
        <dsp:cNvSpPr/>
      </dsp:nvSpPr>
      <dsp:spPr>
        <a:xfrm>
          <a:off x="211615" y="1614232"/>
          <a:ext cx="1564749" cy="993615"/>
        </a:xfrm>
        <a:prstGeom prst="roundRect">
          <a:avLst>
            <a:gd name="adj" fmla="val 10000"/>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t>Specifically Attributable to a recipient </a:t>
          </a:r>
        </a:p>
      </dsp:txBody>
      <dsp:txXfrm>
        <a:off x="240717" y="1643334"/>
        <a:ext cx="1506545" cy="935411"/>
      </dsp:txXfrm>
    </dsp:sp>
    <dsp:sp modelId="{244DBE6A-3F21-4BAE-A1A3-FB379383787E}">
      <dsp:nvSpPr>
        <dsp:cNvPr id="0" name=""/>
        <dsp:cNvSpPr/>
      </dsp:nvSpPr>
      <dsp:spPr>
        <a:xfrm>
          <a:off x="92255" y="2898128"/>
          <a:ext cx="1564749" cy="993615"/>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B1A3C6C9-6DC4-4ED2-B03B-7AA2AC3F9C74}">
      <dsp:nvSpPr>
        <dsp:cNvPr id="0" name=""/>
        <dsp:cNvSpPr/>
      </dsp:nvSpPr>
      <dsp:spPr>
        <a:xfrm>
          <a:off x="266116" y="3063296"/>
          <a:ext cx="1564749" cy="993615"/>
        </a:xfrm>
        <a:prstGeom prst="roundRect">
          <a:avLst>
            <a:gd name="adj" fmla="val 10000"/>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t>Shall be distributed only to such recipient.</a:t>
          </a:r>
        </a:p>
      </dsp:txBody>
      <dsp:txXfrm>
        <a:off x="295218" y="3092398"/>
        <a:ext cx="1506545" cy="935411"/>
      </dsp:txXfrm>
    </dsp:sp>
    <dsp:sp modelId="{7B0FCE92-0BB3-4CCF-B872-D3026B6F50CA}">
      <dsp:nvSpPr>
        <dsp:cNvPr id="0" name=""/>
        <dsp:cNvSpPr/>
      </dsp:nvSpPr>
      <dsp:spPr>
        <a:xfrm>
          <a:off x="2701931" y="1449064"/>
          <a:ext cx="1564749" cy="993615"/>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420BFC3F-D253-4DD3-AEFE-22670A422453}">
      <dsp:nvSpPr>
        <dsp:cNvPr id="0" name=""/>
        <dsp:cNvSpPr/>
      </dsp:nvSpPr>
      <dsp:spPr>
        <a:xfrm>
          <a:off x="2875792" y="1614232"/>
          <a:ext cx="1564749" cy="993615"/>
        </a:xfrm>
        <a:prstGeom prst="roundRect">
          <a:avLst>
            <a:gd name="adj" fmla="val 10000"/>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t>Attributable to more than one recipient but </a:t>
          </a:r>
          <a:r>
            <a:rPr lang="en-US" sz="1400" b="1" kern="1200" dirty="0"/>
            <a:t>not all </a:t>
          </a:r>
        </a:p>
      </dsp:txBody>
      <dsp:txXfrm>
        <a:off x="2904894" y="1643334"/>
        <a:ext cx="1506545" cy="935411"/>
      </dsp:txXfrm>
    </dsp:sp>
    <dsp:sp modelId="{AFD1C2C8-6342-497C-9FC1-007C2BE2F39C}">
      <dsp:nvSpPr>
        <dsp:cNvPr id="0" name=""/>
        <dsp:cNvSpPr/>
      </dsp:nvSpPr>
      <dsp:spPr>
        <a:xfrm>
          <a:off x="2722664" y="2897761"/>
          <a:ext cx="1564749" cy="993615"/>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4785FA2A-F1E8-4F51-8FEC-18D9202C989C}">
      <dsp:nvSpPr>
        <dsp:cNvPr id="0" name=""/>
        <dsp:cNvSpPr/>
      </dsp:nvSpPr>
      <dsp:spPr>
        <a:xfrm>
          <a:off x="2896525" y="3062929"/>
          <a:ext cx="1564749" cy="993615"/>
        </a:xfrm>
        <a:prstGeom prst="roundRect">
          <a:avLst>
            <a:gd name="adj" fmla="val 10000"/>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t> Distribute on Pro rata basis of turnover of such recipients </a:t>
          </a:r>
        </a:p>
      </dsp:txBody>
      <dsp:txXfrm>
        <a:off x="2925627" y="3092031"/>
        <a:ext cx="1506545" cy="935411"/>
      </dsp:txXfrm>
    </dsp:sp>
    <dsp:sp modelId="{A26037E8-1549-4C9D-BFA4-5CA370C52979}">
      <dsp:nvSpPr>
        <dsp:cNvPr id="0" name=""/>
        <dsp:cNvSpPr/>
      </dsp:nvSpPr>
      <dsp:spPr>
        <a:xfrm>
          <a:off x="5805189" y="1449064"/>
          <a:ext cx="1564749" cy="993615"/>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4A7627FB-A371-440E-9709-C92B2E7C7C3E}">
      <dsp:nvSpPr>
        <dsp:cNvPr id="0" name=""/>
        <dsp:cNvSpPr/>
      </dsp:nvSpPr>
      <dsp:spPr>
        <a:xfrm>
          <a:off x="5979050" y="1614232"/>
          <a:ext cx="1564749" cy="993615"/>
        </a:xfrm>
        <a:prstGeom prst="roundRect">
          <a:avLst>
            <a:gd name="adj" fmla="val 10000"/>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t>Attributable to all</a:t>
          </a:r>
        </a:p>
      </dsp:txBody>
      <dsp:txXfrm>
        <a:off x="6008152" y="1643334"/>
        <a:ext cx="1506545" cy="935411"/>
      </dsp:txXfrm>
    </dsp:sp>
    <dsp:sp modelId="{6A90F5EC-6BD8-440A-80C3-B7614459B7EF}">
      <dsp:nvSpPr>
        <dsp:cNvPr id="0" name=""/>
        <dsp:cNvSpPr/>
      </dsp:nvSpPr>
      <dsp:spPr>
        <a:xfrm>
          <a:off x="5805189" y="2897761"/>
          <a:ext cx="1564749" cy="993615"/>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2C31401C-C1C8-4016-A905-5D1F1A05613A}">
      <dsp:nvSpPr>
        <dsp:cNvPr id="0" name=""/>
        <dsp:cNvSpPr/>
      </dsp:nvSpPr>
      <dsp:spPr>
        <a:xfrm>
          <a:off x="5979050" y="3062929"/>
          <a:ext cx="1564749" cy="993615"/>
        </a:xfrm>
        <a:prstGeom prst="roundRect">
          <a:avLst>
            <a:gd name="adj" fmla="val 10000"/>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t>Distribute on Pro rata basis of turnover of all recipients  </a:t>
          </a:r>
        </a:p>
      </dsp:txBody>
      <dsp:txXfrm>
        <a:off x="6008152" y="3092031"/>
        <a:ext cx="1506545" cy="93541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17.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8.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19.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1769CE8-969C-4A91-87A8-78853AE73B89}"/>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a:extLst>
              <a:ext uri="{FF2B5EF4-FFF2-40B4-BE49-F238E27FC236}">
                <a16:creationId xmlns:a16="http://schemas.microsoft.com/office/drawing/2014/main" id="{DC4BD58F-70FA-453C-9726-4D851974F3BB}"/>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094EADE-CF3A-4FF0-B04F-909A645D1307}" type="datetimeFigureOut">
              <a:rPr lang="en-IN" smtClean="0"/>
              <a:t>19-05-2024</a:t>
            </a:fld>
            <a:endParaRPr lang="en-IN"/>
          </a:p>
        </p:txBody>
      </p:sp>
      <p:sp>
        <p:nvSpPr>
          <p:cNvPr id="4" name="Footer Placeholder 3">
            <a:extLst>
              <a:ext uri="{FF2B5EF4-FFF2-40B4-BE49-F238E27FC236}">
                <a16:creationId xmlns:a16="http://schemas.microsoft.com/office/drawing/2014/main" id="{DE4FF3E6-EBE8-4786-9792-C4040F41EEF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5" name="Slide Number Placeholder 4">
            <a:extLst>
              <a:ext uri="{FF2B5EF4-FFF2-40B4-BE49-F238E27FC236}">
                <a16:creationId xmlns:a16="http://schemas.microsoft.com/office/drawing/2014/main" id="{85EAAB49-183E-4137-AAD2-BF93FC580BD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1EB2B10-0D15-4B3A-89C3-F82AC2BB4FB4}" type="slidenum">
              <a:rPr lang="en-IN" smtClean="0"/>
              <a:t>‹#›</a:t>
            </a:fld>
            <a:endParaRPr lang="en-IN"/>
          </a:p>
        </p:txBody>
      </p:sp>
    </p:spTree>
    <p:extLst>
      <p:ext uri="{BB962C8B-B14F-4D97-AF65-F5344CB8AC3E}">
        <p14:creationId xmlns:p14="http://schemas.microsoft.com/office/powerpoint/2010/main" val="210994101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9308744-1B8E-4369-9234-43662B41AC87}" type="datetimeFigureOut">
              <a:rPr lang="en-IN" smtClean="0"/>
              <a:t>19-05-2024</a:t>
            </a:fld>
            <a:endParaRPr lang="en-I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F9D3D52-B39E-41F4-A9B1-FE70A4D26437}" type="slidenum">
              <a:rPr lang="en-IN" smtClean="0"/>
              <a:t>‹#›</a:t>
            </a:fld>
            <a:endParaRPr lang="en-IN"/>
          </a:p>
        </p:txBody>
      </p:sp>
    </p:spTree>
    <p:extLst>
      <p:ext uri="{BB962C8B-B14F-4D97-AF65-F5344CB8AC3E}">
        <p14:creationId xmlns:p14="http://schemas.microsoft.com/office/powerpoint/2010/main" val="18308279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84F5BC86-D4FC-4376-B2E7-93BCC3040D23}" type="slidenum">
              <a:rPr lang="en-US" smtClean="0"/>
              <a:t>16</a:t>
            </a:fld>
            <a:endParaRPr lang="en-US" dirty="0"/>
          </a:p>
        </p:txBody>
      </p:sp>
    </p:spTree>
    <p:extLst>
      <p:ext uri="{BB962C8B-B14F-4D97-AF65-F5344CB8AC3E}">
        <p14:creationId xmlns:p14="http://schemas.microsoft.com/office/powerpoint/2010/main" val="315069980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IN"/>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N"/>
          </a:p>
        </p:txBody>
      </p:sp>
      <p:sp>
        <p:nvSpPr>
          <p:cNvPr id="4" name="Date Placeholder 3"/>
          <p:cNvSpPr>
            <a:spLocks noGrp="1"/>
          </p:cNvSpPr>
          <p:nvPr>
            <p:ph type="dt" sz="half" idx="10"/>
          </p:nvPr>
        </p:nvSpPr>
        <p:spPr/>
        <p:txBody>
          <a:bodyPr/>
          <a:lstStyle/>
          <a:p>
            <a:fld id="{C0003C0B-D1FB-CC4C-9537-B2E24137F2C1}" type="datetime1">
              <a:rPr lang="en-IN" smtClean="0"/>
              <a:t>19-05-2024</a:t>
            </a:fld>
            <a:endParaRPr lang="en-IN"/>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2" y="-1"/>
            <a:ext cx="12189237" cy="6859555"/>
          </a:xfrm>
          <a:prstGeom prst="rect">
            <a:avLst/>
          </a:prstGeom>
        </p:spPr>
      </p:pic>
      <p:sp>
        <p:nvSpPr>
          <p:cNvPr id="5" name="Footer Placeholder 4"/>
          <p:cNvSpPr>
            <a:spLocks noGrp="1"/>
          </p:cNvSpPr>
          <p:nvPr>
            <p:ph type="ftr" sz="quarter" idx="11"/>
          </p:nvPr>
        </p:nvSpPr>
        <p:spPr/>
        <p:txBody>
          <a:bodyPr/>
          <a:lstStyle/>
          <a:p>
            <a:r>
              <a:rPr lang="en-IN"/>
              <a:t>By CA Atul Gupta </a:t>
            </a:r>
            <a:endParaRPr lang="en-IN" dirty="0"/>
          </a:p>
        </p:txBody>
      </p:sp>
      <p:sp>
        <p:nvSpPr>
          <p:cNvPr id="6" name="Slide Number Placeholder 5"/>
          <p:cNvSpPr>
            <a:spLocks noGrp="1"/>
          </p:cNvSpPr>
          <p:nvPr>
            <p:ph type="sldNum" sz="quarter" idx="12"/>
          </p:nvPr>
        </p:nvSpPr>
        <p:spPr/>
        <p:txBody>
          <a:bodyPr/>
          <a:lstStyle/>
          <a:p>
            <a:fld id="{42180C9C-1281-4DB4-86D7-3E425E3ECD19}" type="slidenum">
              <a:rPr lang="en-IN" smtClean="0"/>
              <a:t>‹#›</a:t>
            </a:fld>
            <a:endParaRPr lang="en-IN" dirty="0"/>
          </a:p>
        </p:txBody>
      </p:sp>
      <p:pic>
        <p:nvPicPr>
          <p:cNvPr id="8" name="Picture 7">
            <a:extLst>
              <a:ext uri="{FF2B5EF4-FFF2-40B4-BE49-F238E27FC236}">
                <a16:creationId xmlns:a16="http://schemas.microsoft.com/office/drawing/2014/main" id="{A3ABDBEF-2103-4156-B135-25196E17473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762" y="-1"/>
            <a:ext cx="12189237" cy="6859555"/>
          </a:xfrm>
          <a:prstGeom prst="rect">
            <a:avLst/>
          </a:prstGeom>
        </p:spPr>
      </p:pic>
    </p:spTree>
    <p:extLst>
      <p:ext uri="{BB962C8B-B14F-4D97-AF65-F5344CB8AC3E}">
        <p14:creationId xmlns:p14="http://schemas.microsoft.com/office/powerpoint/2010/main" val="35488095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p:cNvSpPr>
            <a:spLocks noGrp="1"/>
          </p:cNvSpPr>
          <p:nvPr>
            <p:ph type="dt" sz="half" idx="10"/>
          </p:nvPr>
        </p:nvSpPr>
        <p:spPr/>
        <p:txBody>
          <a:bodyPr/>
          <a:lstStyle/>
          <a:p>
            <a:fld id="{0AC48895-67E0-A447-A1BB-C6AEA7ACCADD}" type="datetime1">
              <a:rPr lang="en-IN" smtClean="0"/>
              <a:t>19-05-2024</a:t>
            </a:fld>
            <a:endParaRPr lang="en-IN"/>
          </a:p>
        </p:txBody>
      </p:sp>
      <p:sp>
        <p:nvSpPr>
          <p:cNvPr id="5" name="Footer Placeholder 4"/>
          <p:cNvSpPr>
            <a:spLocks noGrp="1"/>
          </p:cNvSpPr>
          <p:nvPr>
            <p:ph type="ftr" sz="quarter" idx="11"/>
          </p:nvPr>
        </p:nvSpPr>
        <p:spPr/>
        <p:txBody>
          <a:bodyPr/>
          <a:lstStyle/>
          <a:p>
            <a:r>
              <a:rPr lang="en-IN"/>
              <a:t>By CA Atul Gupta </a:t>
            </a:r>
          </a:p>
        </p:txBody>
      </p:sp>
      <p:sp>
        <p:nvSpPr>
          <p:cNvPr id="6" name="Slide Number Placeholder 5"/>
          <p:cNvSpPr>
            <a:spLocks noGrp="1"/>
          </p:cNvSpPr>
          <p:nvPr>
            <p:ph type="sldNum" sz="quarter" idx="12"/>
          </p:nvPr>
        </p:nvSpPr>
        <p:spPr/>
        <p:txBody>
          <a:bodyPr/>
          <a:lstStyle/>
          <a:p>
            <a:fld id="{42180C9C-1281-4DB4-86D7-3E425E3ECD19}" type="slidenum">
              <a:rPr lang="en-IN" smtClean="0"/>
              <a:t>‹#›</a:t>
            </a:fld>
            <a:endParaRPr lang="en-IN"/>
          </a:p>
        </p:txBody>
      </p:sp>
    </p:spTree>
    <p:extLst>
      <p:ext uri="{BB962C8B-B14F-4D97-AF65-F5344CB8AC3E}">
        <p14:creationId xmlns:p14="http://schemas.microsoft.com/office/powerpoint/2010/main" val="38143912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IN"/>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p:cNvSpPr>
            <a:spLocks noGrp="1"/>
          </p:cNvSpPr>
          <p:nvPr>
            <p:ph type="dt" sz="half" idx="10"/>
          </p:nvPr>
        </p:nvSpPr>
        <p:spPr/>
        <p:txBody>
          <a:bodyPr/>
          <a:lstStyle/>
          <a:p>
            <a:fld id="{7E6F8627-71E6-2D4D-AB12-E87C2B46C0EB}" type="datetime1">
              <a:rPr lang="en-IN" smtClean="0"/>
              <a:t>19-05-2024</a:t>
            </a:fld>
            <a:endParaRPr lang="en-IN"/>
          </a:p>
        </p:txBody>
      </p:sp>
      <p:sp>
        <p:nvSpPr>
          <p:cNvPr id="5" name="Footer Placeholder 4"/>
          <p:cNvSpPr>
            <a:spLocks noGrp="1"/>
          </p:cNvSpPr>
          <p:nvPr>
            <p:ph type="ftr" sz="quarter" idx="11"/>
          </p:nvPr>
        </p:nvSpPr>
        <p:spPr/>
        <p:txBody>
          <a:bodyPr/>
          <a:lstStyle/>
          <a:p>
            <a:r>
              <a:rPr lang="en-IN"/>
              <a:t>By CA Atul Gupta </a:t>
            </a:r>
          </a:p>
        </p:txBody>
      </p:sp>
      <p:sp>
        <p:nvSpPr>
          <p:cNvPr id="6" name="Slide Number Placeholder 5"/>
          <p:cNvSpPr>
            <a:spLocks noGrp="1"/>
          </p:cNvSpPr>
          <p:nvPr>
            <p:ph type="sldNum" sz="quarter" idx="12"/>
          </p:nvPr>
        </p:nvSpPr>
        <p:spPr/>
        <p:txBody>
          <a:bodyPr/>
          <a:lstStyle/>
          <a:p>
            <a:fld id="{42180C9C-1281-4DB4-86D7-3E425E3ECD19}" type="slidenum">
              <a:rPr lang="en-IN" smtClean="0"/>
              <a:t>‹#›</a:t>
            </a:fld>
            <a:endParaRPr lang="en-IN"/>
          </a:p>
        </p:txBody>
      </p:sp>
    </p:spTree>
    <p:extLst>
      <p:ext uri="{BB962C8B-B14F-4D97-AF65-F5344CB8AC3E}">
        <p14:creationId xmlns:p14="http://schemas.microsoft.com/office/powerpoint/2010/main" val="9784534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p:cNvSpPr>
            <a:spLocks noGrp="1"/>
          </p:cNvSpPr>
          <p:nvPr>
            <p:ph type="dt" sz="half" idx="10"/>
          </p:nvPr>
        </p:nvSpPr>
        <p:spPr/>
        <p:txBody>
          <a:bodyPr/>
          <a:lstStyle/>
          <a:p>
            <a:fld id="{280E920D-0946-2B47-B27E-C1409813A215}" type="datetime1">
              <a:rPr lang="en-IN" smtClean="0"/>
              <a:t>19-05-2024</a:t>
            </a:fld>
            <a:endParaRPr lang="en-IN"/>
          </a:p>
        </p:txBody>
      </p:sp>
      <p:sp>
        <p:nvSpPr>
          <p:cNvPr id="5" name="Footer Placeholder 4"/>
          <p:cNvSpPr>
            <a:spLocks noGrp="1"/>
          </p:cNvSpPr>
          <p:nvPr>
            <p:ph type="ftr" sz="quarter" idx="11"/>
          </p:nvPr>
        </p:nvSpPr>
        <p:spPr/>
        <p:txBody>
          <a:bodyPr/>
          <a:lstStyle/>
          <a:p>
            <a:r>
              <a:rPr lang="en-IN"/>
              <a:t>By CA Atul Gupta </a:t>
            </a:r>
          </a:p>
        </p:txBody>
      </p:sp>
      <p:sp>
        <p:nvSpPr>
          <p:cNvPr id="6" name="Slide Number Placeholder 5"/>
          <p:cNvSpPr>
            <a:spLocks noGrp="1"/>
          </p:cNvSpPr>
          <p:nvPr>
            <p:ph type="sldNum" sz="quarter" idx="12"/>
          </p:nvPr>
        </p:nvSpPr>
        <p:spPr/>
        <p:txBody>
          <a:bodyPr/>
          <a:lstStyle/>
          <a:p>
            <a:fld id="{42180C9C-1281-4DB4-86D7-3E425E3ECD19}" type="slidenum">
              <a:rPr lang="en-IN" smtClean="0"/>
              <a:t>‹#›</a:t>
            </a:fld>
            <a:endParaRPr lang="en-IN"/>
          </a:p>
        </p:txBody>
      </p:sp>
    </p:spTree>
    <p:extLst>
      <p:ext uri="{BB962C8B-B14F-4D97-AF65-F5344CB8AC3E}">
        <p14:creationId xmlns:p14="http://schemas.microsoft.com/office/powerpoint/2010/main" val="42746675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IN"/>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794A37C-272E-8748-B857-FF0AAC08CE51}" type="datetime1">
              <a:rPr lang="en-IN" smtClean="0"/>
              <a:t>19-05-2024</a:t>
            </a:fld>
            <a:endParaRPr lang="en-IN"/>
          </a:p>
        </p:txBody>
      </p:sp>
      <p:sp>
        <p:nvSpPr>
          <p:cNvPr id="5" name="Footer Placeholder 4"/>
          <p:cNvSpPr>
            <a:spLocks noGrp="1"/>
          </p:cNvSpPr>
          <p:nvPr>
            <p:ph type="ftr" sz="quarter" idx="11"/>
          </p:nvPr>
        </p:nvSpPr>
        <p:spPr/>
        <p:txBody>
          <a:bodyPr/>
          <a:lstStyle/>
          <a:p>
            <a:r>
              <a:rPr lang="en-IN"/>
              <a:t>By CA Atul Gupta </a:t>
            </a:r>
          </a:p>
        </p:txBody>
      </p:sp>
      <p:sp>
        <p:nvSpPr>
          <p:cNvPr id="6" name="Slide Number Placeholder 5"/>
          <p:cNvSpPr>
            <a:spLocks noGrp="1"/>
          </p:cNvSpPr>
          <p:nvPr>
            <p:ph type="sldNum" sz="quarter" idx="12"/>
          </p:nvPr>
        </p:nvSpPr>
        <p:spPr/>
        <p:txBody>
          <a:bodyPr/>
          <a:lstStyle/>
          <a:p>
            <a:fld id="{42180C9C-1281-4DB4-86D7-3E425E3ECD19}" type="slidenum">
              <a:rPr lang="en-IN" smtClean="0"/>
              <a:t>‹#›</a:t>
            </a:fld>
            <a:endParaRPr lang="en-IN"/>
          </a:p>
        </p:txBody>
      </p:sp>
    </p:spTree>
    <p:extLst>
      <p:ext uri="{BB962C8B-B14F-4D97-AF65-F5344CB8AC3E}">
        <p14:creationId xmlns:p14="http://schemas.microsoft.com/office/powerpoint/2010/main" val="6503535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p:cNvSpPr>
            <a:spLocks noGrp="1"/>
          </p:cNvSpPr>
          <p:nvPr>
            <p:ph type="dt" sz="half" idx="10"/>
          </p:nvPr>
        </p:nvSpPr>
        <p:spPr/>
        <p:txBody>
          <a:bodyPr/>
          <a:lstStyle/>
          <a:p>
            <a:fld id="{C6EF2B5B-D5F9-CC44-9402-64201BC67A92}" type="datetime1">
              <a:rPr lang="en-IN" smtClean="0"/>
              <a:t>19-05-2024</a:t>
            </a:fld>
            <a:endParaRPr lang="en-IN"/>
          </a:p>
        </p:txBody>
      </p:sp>
      <p:sp>
        <p:nvSpPr>
          <p:cNvPr id="6" name="Footer Placeholder 5"/>
          <p:cNvSpPr>
            <a:spLocks noGrp="1"/>
          </p:cNvSpPr>
          <p:nvPr>
            <p:ph type="ftr" sz="quarter" idx="11"/>
          </p:nvPr>
        </p:nvSpPr>
        <p:spPr/>
        <p:txBody>
          <a:bodyPr/>
          <a:lstStyle/>
          <a:p>
            <a:r>
              <a:rPr lang="en-IN"/>
              <a:t>By CA Atul Gupta </a:t>
            </a:r>
          </a:p>
        </p:txBody>
      </p:sp>
      <p:sp>
        <p:nvSpPr>
          <p:cNvPr id="7" name="Slide Number Placeholder 6"/>
          <p:cNvSpPr>
            <a:spLocks noGrp="1"/>
          </p:cNvSpPr>
          <p:nvPr>
            <p:ph type="sldNum" sz="quarter" idx="12"/>
          </p:nvPr>
        </p:nvSpPr>
        <p:spPr/>
        <p:txBody>
          <a:bodyPr/>
          <a:lstStyle/>
          <a:p>
            <a:fld id="{42180C9C-1281-4DB4-86D7-3E425E3ECD19}" type="slidenum">
              <a:rPr lang="en-IN" smtClean="0"/>
              <a:t>‹#›</a:t>
            </a:fld>
            <a:endParaRPr lang="en-IN"/>
          </a:p>
        </p:txBody>
      </p:sp>
    </p:spTree>
    <p:extLst>
      <p:ext uri="{BB962C8B-B14F-4D97-AF65-F5344CB8AC3E}">
        <p14:creationId xmlns:p14="http://schemas.microsoft.com/office/powerpoint/2010/main" val="6240555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IN"/>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6"/>
          <p:cNvSpPr>
            <a:spLocks noGrp="1"/>
          </p:cNvSpPr>
          <p:nvPr>
            <p:ph type="dt" sz="half" idx="10"/>
          </p:nvPr>
        </p:nvSpPr>
        <p:spPr/>
        <p:txBody>
          <a:bodyPr/>
          <a:lstStyle/>
          <a:p>
            <a:fld id="{4A3196E9-1101-7345-AA96-A06B0B43383A}" type="datetime1">
              <a:rPr lang="en-IN" smtClean="0"/>
              <a:t>19-05-2024</a:t>
            </a:fld>
            <a:endParaRPr lang="en-IN"/>
          </a:p>
        </p:txBody>
      </p:sp>
      <p:sp>
        <p:nvSpPr>
          <p:cNvPr id="8" name="Footer Placeholder 7"/>
          <p:cNvSpPr>
            <a:spLocks noGrp="1"/>
          </p:cNvSpPr>
          <p:nvPr>
            <p:ph type="ftr" sz="quarter" idx="11"/>
          </p:nvPr>
        </p:nvSpPr>
        <p:spPr/>
        <p:txBody>
          <a:bodyPr/>
          <a:lstStyle/>
          <a:p>
            <a:r>
              <a:rPr lang="en-IN"/>
              <a:t>By CA Atul Gupta </a:t>
            </a:r>
          </a:p>
        </p:txBody>
      </p:sp>
      <p:sp>
        <p:nvSpPr>
          <p:cNvPr id="9" name="Slide Number Placeholder 8"/>
          <p:cNvSpPr>
            <a:spLocks noGrp="1"/>
          </p:cNvSpPr>
          <p:nvPr>
            <p:ph type="sldNum" sz="quarter" idx="12"/>
          </p:nvPr>
        </p:nvSpPr>
        <p:spPr/>
        <p:txBody>
          <a:bodyPr/>
          <a:lstStyle/>
          <a:p>
            <a:fld id="{42180C9C-1281-4DB4-86D7-3E425E3ECD19}" type="slidenum">
              <a:rPr lang="en-IN" smtClean="0"/>
              <a:t>‹#›</a:t>
            </a:fld>
            <a:endParaRPr lang="en-IN"/>
          </a:p>
        </p:txBody>
      </p:sp>
    </p:spTree>
    <p:extLst>
      <p:ext uri="{BB962C8B-B14F-4D97-AF65-F5344CB8AC3E}">
        <p14:creationId xmlns:p14="http://schemas.microsoft.com/office/powerpoint/2010/main" val="30917623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Date Placeholder 2"/>
          <p:cNvSpPr>
            <a:spLocks noGrp="1"/>
          </p:cNvSpPr>
          <p:nvPr>
            <p:ph type="dt" sz="half" idx="10"/>
          </p:nvPr>
        </p:nvSpPr>
        <p:spPr/>
        <p:txBody>
          <a:bodyPr/>
          <a:lstStyle/>
          <a:p>
            <a:fld id="{2082BB63-1825-8F40-BE14-120463CB48F2}" type="datetime1">
              <a:rPr lang="en-IN" smtClean="0"/>
              <a:t>19-05-2024</a:t>
            </a:fld>
            <a:endParaRPr lang="en-IN"/>
          </a:p>
        </p:txBody>
      </p:sp>
      <p:sp>
        <p:nvSpPr>
          <p:cNvPr id="4" name="Footer Placeholder 3"/>
          <p:cNvSpPr>
            <a:spLocks noGrp="1"/>
          </p:cNvSpPr>
          <p:nvPr>
            <p:ph type="ftr" sz="quarter" idx="11"/>
          </p:nvPr>
        </p:nvSpPr>
        <p:spPr/>
        <p:txBody>
          <a:bodyPr/>
          <a:lstStyle/>
          <a:p>
            <a:r>
              <a:rPr lang="en-IN"/>
              <a:t>By CA Atul Gupta </a:t>
            </a:r>
          </a:p>
        </p:txBody>
      </p:sp>
      <p:sp>
        <p:nvSpPr>
          <p:cNvPr id="5" name="Slide Number Placeholder 4"/>
          <p:cNvSpPr>
            <a:spLocks noGrp="1"/>
          </p:cNvSpPr>
          <p:nvPr>
            <p:ph type="sldNum" sz="quarter" idx="12"/>
          </p:nvPr>
        </p:nvSpPr>
        <p:spPr/>
        <p:txBody>
          <a:bodyPr/>
          <a:lstStyle/>
          <a:p>
            <a:fld id="{42180C9C-1281-4DB4-86D7-3E425E3ECD19}" type="slidenum">
              <a:rPr lang="en-IN" smtClean="0"/>
              <a:t>‹#›</a:t>
            </a:fld>
            <a:endParaRPr lang="en-IN"/>
          </a:p>
        </p:txBody>
      </p:sp>
    </p:spTree>
    <p:extLst>
      <p:ext uri="{BB962C8B-B14F-4D97-AF65-F5344CB8AC3E}">
        <p14:creationId xmlns:p14="http://schemas.microsoft.com/office/powerpoint/2010/main" val="37747294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92FCBDC-33AC-3D4D-898B-F2941BFB5828}" type="datetime1">
              <a:rPr lang="en-IN" smtClean="0"/>
              <a:t>19-05-2024</a:t>
            </a:fld>
            <a:endParaRPr lang="en-IN"/>
          </a:p>
        </p:txBody>
      </p:sp>
      <p:sp>
        <p:nvSpPr>
          <p:cNvPr id="3" name="Footer Placeholder 2"/>
          <p:cNvSpPr>
            <a:spLocks noGrp="1"/>
          </p:cNvSpPr>
          <p:nvPr>
            <p:ph type="ftr" sz="quarter" idx="11"/>
          </p:nvPr>
        </p:nvSpPr>
        <p:spPr/>
        <p:txBody>
          <a:bodyPr/>
          <a:lstStyle/>
          <a:p>
            <a:r>
              <a:rPr lang="en-IN"/>
              <a:t>By CA Atul Gupta </a:t>
            </a:r>
          </a:p>
        </p:txBody>
      </p:sp>
      <p:sp>
        <p:nvSpPr>
          <p:cNvPr id="4" name="Slide Number Placeholder 3"/>
          <p:cNvSpPr>
            <a:spLocks noGrp="1"/>
          </p:cNvSpPr>
          <p:nvPr>
            <p:ph type="sldNum" sz="quarter" idx="12"/>
          </p:nvPr>
        </p:nvSpPr>
        <p:spPr/>
        <p:txBody>
          <a:bodyPr/>
          <a:lstStyle/>
          <a:p>
            <a:fld id="{42180C9C-1281-4DB4-86D7-3E425E3ECD19}" type="slidenum">
              <a:rPr lang="en-IN" smtClean="0"/>
              <a:t>‹#›</a:t>
            </a:fld>
            <a:endParaRPr lang="en-IN"/>
          </a:p>
        </p:txBody>
      </p:sp>
    </p:spTree>
    <p:extLst>
      <p:ext uri="{BB962C8B-B14F-4D97-AF65-F5344CB8AC3E}">
        <p14:creationId xmlns:p14="http://schemas.microsoft.com/office/powerpoint/2010/main" val="14520087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E1C2F8C-90D8-B948-9A64-A3E4AA09AC43}" type="datetime1">
              <a:rPr lang="en-IN" smtClean="0"/>
              <a:t>19-05-2024</a:t>
            </a:fld>
            <a:endParaRPr lang="en-IN"/>
          </a:p>
        </p:txBody>
      </p:sp>
      <p:sp>
        <p:nvSpPr>
          <p:cNvPr id="6" name="Footer Placeholder 5"/>
          <p:cNvSpPr>
            <a:spLocks noGrp="1"/>
          </p:cNvSpPr>
          <p:nvPr>
            <p:ph type="ftr" sz="quarter" idx="11"/>
          </p:nvPr>
        </p:nvSpPr>
        <p:spPr/>
        <p:txBody>
          <a:bodyPr/>
          <a:lstStyle/>
          <a:p>
            <a:r>
              <a:rPr lang="en-IN"/>
              <a:t>By CA Atul Gupta </a:t>
            </a:r>
          </a:p>
        </p:txBody>
      </p:sp>
      <p:sp>
        <p:nvSpPr>
          <p:cNvPr id="7" name="Slide Number Placeholder 6"/>
          <p:cNvSpPr>
            <a:spLocks noGrp="1"/>
          </p:cNvSpPr>
          <p:nvPr>
            <p:ph type="sldNum" sz="quarter" idx="12"/>
          </p:nvPr>
        </p:nvSpPr>
        <p:spPr/>
        <p:txBody>
          <a:bodyPr/>
          <a:lstStyle/>
          <a:p>
            <a:fld id="{42180C9C-1281-4DB4-86D7-3E425E3ECD19}" type="slidenum">
              <a:rPr lang="en-IN" smtClean="0"/>
              <a:t>‹#›</a:t>
            </a:fld>
            <a:endParaRPr lang="en-IN"/>
          </a:p>
        </p:txBody>
      </p:sp>
    </p:spTree>
    <p:extLst>
      <p:ext uri="{BB962C8B-B14F-4D97-AF65-F5344CB8AC3E}">
        <p14:creationId xmlns:p14="http://schemas.microsoft.com/office/powerpoint/2010/main" val="9154316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IN"/>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C28EAD7-FF36-D747-A940-8944FBB91055}" type="datetime1">
              <a:rPr lang="en-IN" smtClean="0"/>
              <a:t>19-05-2024</a:t>
            </a:fld>
            <a:endParaRPr lang="en-IN"/>
          </a:p>
        </p:txBody>
      </p:sp>
      <p:sp>
        <p:nvSpPr>
          <p:cNvPr id="6" name="Footer Placeholder 5"/>
          <p:cNvSpPr>
            <a:spLocks noGrp="1"/>
          </p:cNvSpPr>
          <p:nvPr>
            <p:ph type="ftr" sz="quarter" idx="11"/>
          </p:nvPr>
        </p:nvSpPr>
        <p:spPr/>
        <p:txBody>
          <a:bodyPr/>
          <a:lstStyle/>
          <a:p>
            <a:r>
              <a:rPr lang="en-IN"/>
              <a:t>By CA Atul Gupta </a:t>
            </a:r>
          </a:p>
        </p:txBody>
      </p:sp>
      <p:sp>
        <p:nvSpPr>
          <p:cNvPr id="7" name="Slide Number Placeholder 6"/>
          <p:cNvSpPr>
            <a:spLocks noGrp="1"/>
          </p:cNvSpPr>
          <p:nvPr>
            <p:ph type="sldNum" sz="quarter" idx="12"/>
          </p:nvPr>
        </p:nvSpPr>
        <p:spPr/>
        <p:txBody>
          <a:bodyPr/>
          <a:lstStyle/>
          <a:p>
            <a:fld id="{42180C9C-1281-4DB4-86D7-3E425E3ECD19}" type="slidenum">
              <a:rPr lang="en-IN" smtClean="0"/>
              <a:t>‹#›</a:t>
            </a:fld>
            <a:endParaRPr lang="en-IN"/>
          </a:p>
        </p:txBody>
      </p:sp>
    </p:spTree>
    <p:extLst>
      <p:ext uri="{BB962C8B-B14F-4D97-AF65-F5344CB8AC3E}">
        <p14:creationId xmlns:p14="http://schemas.microsoft.com/office/powerpoint/2010/main" val="42652730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47149AC-5ACF-E641-873F-293FD32349FE}" type="datetime1">
              <a:rPr lang="en-IN" smtClean="0"/>
              <a:t>19-05-2024</a:t>
            </a:fld>
            <a:endParaRPr lang="en-IN"/>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IN"/>
              <a:t>By CA Atul Gupta </a:t>
            </a:r>
          </a:p>
        </p:txBody>
      </p:sp>
      <p:sp>
        <p:nvSpPr>
          <p:cNvPr id="6" name="Slide Number Placeholder 5"/>
          <p:cNvSpPr>
            <a:spLocks noGrp="1"/>
          </p:cNvSpPr>
          <p:nvPr>
            <p:ph type="sldNum" sz="quarter" idx="4"/>
          </p:nvPr>
        </p:nvSpPr>
        <p:spPr>
          <a:xfrm>
            <a:off x="4038600" y="6356349"/>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fld id="{42180C9C-1281-4DB4-86D7-3E425E3ECD19}" type="slidenum">
              <a:rPr lang="en-IN" smtClean="0"/>
              <a:pPr/>
              <a:t>‹#›</a:t>
            </a:fld>
            <a:endParaRPr lang="en-IN" dirty="0"/>
          </a:p>
        </p:txBody>
      </p:sp>
    </p:spTree>
    <p:extLst>
      <p:ext uri="{BB962C8B-B14F-4D97-AF65-F5344CB8AC3E}">
        <p14:creationId xmlns:p14="http://schemas.microsoft.com/office/powerpoint/2010/main" val="2605712051"/>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Layout" Target="../slideLayouts/slideLayout7.xml"/><Relationship Id="rId5" Type="http://schemas.openxmlformats.org/officeDocument/2006/relationships/image" Target="../media/image12.png"/><Relationship Id="rId4" Type="http://schemas.openxmlformats.org/officeDocument/2006/relationships/image" Target="../media/image11.png"/></Relationships>
</file>

<file path=ppt/slides/_rels/slide2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25.xml.rels><?xml version="1.0" encoding="UTF-8" standalone="yes"?>
<Relationships xmlns="http://schemas.openxmlformats.org/package/2006/relationships"><Relationship Id="rId3" Type="http://schemas.openxmlformats.org/officeDocument/2006/relationships/diagramData" Target="../diagrams/data12.xml"/><Relationship Id="rId7" Type="http://schemas.microsoft.com/office/2007/relationships/diagramDrawing" Target="../diagrams/drawing12.xml"/><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diagramColors" Target="../diagrams/colors12.xml"/><Relationship Id="rId5" Type="http://schemas.openxmlformats.org/officeDocument/2006/relationships/diagramQuickStyle" Target="../diagrams/quickStyle12.xml"/><Relationship Id="rId4" Type="http://schemas.openxmlformats.org/officeDocument/2006/relationships/diagramLayout" Target="../diagrams/layout12.xml"/></Relationships>
</file>

<file path=ppt/slides/_rels/slide26.xml.rels><?xml version="1.0" encoding="UTF-8" standalone="yes"?>
<Relationships xmlns="http://schemas.openxmlformats.org/package/2006/relationships"><Relationship Id="rId3" Type="http://schemas.openxmlformats.org/officeDocument/2006/relationships/diagramData" Target="../diagrams/data13.xml"/><Relationship Id="rId7" Type="http://schemas.microsoft.com/office/2007/relationships/diagramDrawing" Target="../diagrams/drawing13.xml"/><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diagramColors" Target="../diagrams/colors13.xml"/><Relationship Id="rId5" Type="http://schemas.openxmlformats.org/officeDocument/2006/relationships/diagramQuickStyle" Target="../diagrams/quickStyle13.xml"/><Relationship Id="rId4" Type="http://schemas.openxmlformats.org/officeDocument/2006/relationships/diagramLayout" Target="../diagrams/layout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8" Type="http://schemas.openxmlformats.org/officeDocument/2006/relationships/diagramData" Target="../diagrams/data3.xml"/><Relationship Id="rId13" Type="http://schemas.openxmlformats.org/officeDocument/2006/relationships/diagramData" Target="../diagrams/data4.xml"/><Relationship Id="rId18" Type="http://schemas.openxmlformats.org/officeDocument/2006/relationships/diagramData" Target="../diagrams/data5.xml"/><Relationship Id="rId26" Type="http://schemas.openxmlformats.org/officeDocument/2006/relationships/image" Target="../media/image9.svg"/><Relationship Id="rId3" Type="http://schemas.openxmlformats.org/officeDocument/2006/relationships/diagramData" Target="../diagrams/data2.xml"/><Relationship Id="rId21" Type="http://schemas.openxmlformats.org/officeDocument/2006/relationships/diagramColors" Target="../diagrams/colors5.xml"/><Relationship Id="rId7" Type="http://schemas.microsoft.com/office/2007/relationships/diagramDrawing" Target="../diagrams/drawing2.xml"/><Relationship Id="rId12" Type="http://schemas.microsoft.com/office/2007/relationships/diagramDrawing" Target="../diagrams/drawing3.xml"/><Relationship Id="rId17" Type="http://schemas.microsoft.com/office/2007/relationships/diagramDrawing" Target="../diagrams/drawing4.xml"/><Relationship Id="rId25" Type="http://schemas.openxmlformats.org/officeDocument/2006/relationships/image" Target="../media/image8.png"/><Relationship Id="rId2" Type="http://schemas.openxmlformats.org/officeDocument/2006/relationships/image" Target="../media/image4.png"/><Relationship Id="rId16" Type="http://schemas.openxmlformats.org/officeDocument/2006/relationships/diagramColors" Target="../diagrams/colors4.xml"/><Relationship Id="rId20" Type="http://schemas.openxmlformats.org/officeDocument/2006/relationships/diagramQuickStyle" Target="../diagrams/quickStyle5.xml"/><Relationship Id="rId1" Type="http://schemas.openxmlformats.org/officeDocument/2006/relationships/slideLayout" Target="../slideLayouts/slideLayout7.xml"/><Relationship Id="rId6" Type="http://schemas.openxmlformats.org/officeDocument/2006/relationships/diagramColors" Target="../diagrams/colors2.xml"/><Relationship Id="rId11" Type="http://schemas.openxmlformats.org/officeDocument/2006/relationships/diagramColors" Target="../diagrams/colors3.xml"/><Relationship Id="rId24" Type="http://schemas.openxmlformats.org/officeDocument/2006/relationships/image" Target="../media/image7.svg"/><Relationship Id="rId5" Type="http://schemas.openxmlformats.org/officeDocument/2006/relationships/diagramQuickStyle" Target="../diagrams/quickStyle2.xml"/><Relationship Id="rId15" Type="http://schemas.openxmlformats.org/officeDocument/2006/relationships/diagramQuickStyle" Target="../diagrams/quickStyle4.xml"/><Relationship Id="rId23" Type="http://schemas.openxmlformats.org/officeDocument/2006/relationships/image" Target="../media/image6.png"/><Relationship Id="rId10" Type="http://schemas.openxmlformats.org/officeDocument/2006/relationships/diagramQuickStyle" Target="../diagrams/quickStyle3.xml"/><Relationship Id="rId19" Type="http://schemas.openxmlformats.org/officeDocument/2006/relationships/diagramLayout" Target="../diagrams/layout5.xml"/><Relationship Id="rId4" Type="http://schemas.openxmlformats.org/officeDocument/2006/relationships/diagramLayout" Target="../diagrams/layout2.xml"/><Relationship Id="rId9" Type="http://schemas.openxmlformats.org/officeDocument/2006/relationships/diagramLayout" Target="../diagrams/layout3.xml"/><Relationship Id="rId14" Type="http://schemas.openxmlformats.org/officeDocument/2006/relationships/diagramLayout" Target="../diagrams/layout4.xml"/><Relationship Id="rId22" Type="http://schemas.microsoft.com/office/2007/relationships/diagramDrawing" Target="../diagrams/drawing5.xml"/></Relationships>
</file>

<file path=ppt/slides/_rels/slide6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diagramData" Target="../diagrams/data14.xml"/><Relationship Id="rId7" Type="http://schemas.microsoft.com/office/2007/relationships/diagramDrawing" Target="../diagrams/drawing14.xml"/><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diagramColors" Target="../diagrams/colors14.xml"/><Relationship Id="rId5" Type="http://schemas.openxmlformats.org/officeDocument/2006/relationships/diagramQuickStyle" Target="../diagrams/quickStyle14.xml"/><Relationship Id="rId4" Type="http://schemas.openxmlformats.org/officeDocument/2006/relationships/diagramLayout" Target="../diagrams/layout14.xml"/></Relationships>
</file>

<file path=ppt/slides/_rels/slide6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8" Type="http://schemas.openxmlformats.org/officeDocument/2006/relationships/diagramData" Target="../diagrams/data16.xml"/><Relationship Id="rId3" Type="http://schemas.openxmlformats.org/officeDocument/2006/relationships/diagramData" Target="../diagrams/data15.xml"/><Relationship Id="rId7" Type="http://schemas.microsoft.com/office/2007/relationships/diagramDrawing" Target="../diagrams/drawing15.xml"/><Relationship Id="rId12" Type="http://schemas.microsoft.com/office/2007/relationships/diagramDrawing" Target="../diagrams/drawing16.xml"/><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diagramColors" Target="../diagrams/colors15.xml"/><Relationship Id="rId11" Type="http://schemas.openxmlformats.org/officeDocument/2006/relationships/diagramColors" Target="../diagrams/colors16.xml"/><Relationship Id="rId5" Type="http://schemas.openxmlformats.org/officeDocument/2006/relationships/diagramQuickStyle" Target="../diagrams/quickStyle15.xml"/><Relationship Id="rId10" Type="http://schemas.openxmlformats.org/officeDocument/2006/relationships/diagramQuickStyle" Target="../diagrams/quickStyle16.xml"/><Relationship Id="rId4" Type="http://schemas.openxmlformats.org/officeDocument/2006/relationships/diagramLayout" Target="../diagrams/layout15.xml"/><Relationship Id="rId9" Type="http://schemas.openxmlformats.org/officeDocument/2006/relationships/diagramLayout" Target="../diagrams/layout16.xml"/></Relationships>
</file>

<file path=ppt/slides/_rels/slide7.xml.rels><?xml version="1.0" encoding="UTF-8" standalone="yes"?>
<Relationships xmlns="http://schemas.openxmlformats.org/package/2006/relationships"><Relationship Id="rId8" Type="http://schemas.openxmlformats.org/officeDocument/2006/relationships/diagramData" Target="../diagrams/data7.xml"/><Relationship Id="rId13" Type="http://schemas.openxmlformats.org/officeDocument/2006/relationships/diagramData" Target="../diagrams/data8.xml"/><Relationship Id="rId18" Type="http://schemas.openxmlformats.org/officeDocument/2006/relationships/diagramData" Target="../diagrams/data9.xml"/><Relationship Id="rId26" Type="http://schemas.openxmlformats.org/officeDocument/2006/relationships/image" Target="../media/image7.svg"/><Relationship Id="rId3" Type="http://schemas.openxmlformats.org/officeDocument/2006/relationships/diagramData" Target="../diagrams/data6.xml"/><Relationship Id="rId21" Type="http://schemas.openxmlformats.org/officeDocument/2006/relationships/diagramColors" Target="../diagrams/colors9.xml"/><Relationship Id="rId7" Type="http://schemas.microsoft.com/office/2007/relationships/diagramDrawing" Target="../diagrams/drawing6.xml"/><Relationship Id="rId12" Type="http://schemas.microsoft.com/office/2007/relationships/diagramDrawing" Target="../diagrams/drawing7.xml"/><Relationship Id="rId17" Type="http://schemas.microsoft.com/office/2007/relationships/diagramDrawing" Target="../diagrams/drawing8.xml"/><Relationship Id="rId25" Type="http://schemas.openxmlformats.org/officeDocument/2006/relationships/image" Target="../media/image6.png"/><Relationship Id="rId2" Type="http://schemas.openxmlformats.org/officeDocument/2006/relationships/image" Target="../media/image4.png"/><Relationship Id="rId16" Type="http://schemas.openxmlformats.org/officeDocument/2006/relationships/diagramColors" Target="../diagrams/colors8.xml"/><Relationship Id="rId20" Type="http://schemas.openxmlformats.org/officeDocument/2006/relationships/diagramQuickStyle" Target="../diagrams/quickStyle9.xml"/><Relationship Id="rId1" Type="http://schemas.openxmlformats.org/officeDocument/2006/relationships/slideLayout" Target="../slideLayouts/slideLayout7.xml"/><Relationship Id="rId6" Type="http://schemas.openxmlformats.org/officeDocument/2006/relationships/diagramColors" Target="../diagrams/colors6.xml"/><Relationship Id="rId11" Type="http://schemas.openxmlformats.org/officeDocument/2006/relationships/diagramColors" Target="../diagrams/colors7.xml"/><Relationship Id="rId24" Type="http://schemas.openxmlformats.org/officeDocument/2006/relationships/image" Target="../media/image9.svg"/><Relationship Id="rId5" Type="http://schemas.openxmlformats.org/officeDocument/2006/relationships/diagramQuickStyle" Target="../diagrams/quickStyle6.xml"/><Relationship Id="rId15" Type="http://schemas.openxmlformats.org/officeDocument/2006/relationships/diagramQuickStyle" Target="../diagrams/quickStyle8.xml"/><Relationship Id="rId23" Type="http://schemas.openxmlformats.org/officeDocument/2006/relationships/image" Target="../media/image8.png"/><Relationship Id="rId10" Type="http://schemas.openxmlformats.org/officeDocument/2006/relationships/diagramQuickStyle" Target="../diagrams/quickStyle7.xml"/><Relationship Id="rId19" Type="http://schemas.openxmlformats.org/officeDocument/2006/relationships/diagramLayout" Target="../diagrams/layout9.xml"/><Relationship Id="rId4" Type="http://schemas.openxmlformats.org/officeDocument/2006/relationships/diagramLayout" Target="../diagrams/layout6.xml"/><Relationship Id="rId9" Type="http://schemas.openxmlformats.org/officeDocument/2006/relationships/diagramLayout" Target="../diagrams/layout7.xml"/><Relationship Id="rId14" Type="http://schemas.openxmlformats.org/officeDocument/2006/relationships/diagramLayout" Target="../diagrams/layout8.xml"/><Relationship Id="rId22" Type="http://schemas.microsoft.com/office/2007/relationships/diagramDrawing" Target="../diagrams/drawing9.xml"/></Relationships>
</file>

<file path=ppt/slides/_rels/slide70.xml.rels><?xml version="1.0" encoding="UTF-8" standalone="yes"?>
<Relationships xmlns="http://schemas.openxmlformats.org/package/2006/relationships"><Relationship Id="rId3" Type="http://schemas.openxmlformats.org/officeDocument/2006/relationships/diagramData" Target="../diagrams/data17.xml"/><Relationship Id="rId7" Type="http://schemas.microsoft.com/office/2007/relationships/diagramDrawing" Target="../diagrams/drawing17.xml"/><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diagramColors" Target="../diagrams/colors17.xml"/><Relationship Id="rId5" Type="http://schemas.openxmlformats.org/officeDocument/2006/relationships/diagramQuickStyle" Target="../diagrams/quickStyle17.xml"/><Relationship Id="rId4" Type="http://schemas.openxmlformats.org/officeDocument/2006/relationships/diagramLayout" Target="../diagrams/layout17.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3" Type="http://schemas.openxmlformats.org/officeDocument/2006/relationships/diagramData" Target="../diagrams/data18.xml"/><Relationship Id="rId7" Type="http://schemas.microsoft.com/office/2007/relationships/diagramDrawing" Target="../diagrams/drawing18.xml"/><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diagramColors" Target="../diagrams/colors18.xml"/><Relationship Id="rId5" Type="http://schemas.openxmlformats.org/officeDocument/2006/relationships/diagramQuickStyle" Target="../diagrams/quickStyle18.xml"/><Relationship Id="rId4" Type="http://schemas.openxmlformats.org/officeDocument/2006/relationships/diagramLayout" Target="../diagrams/layout18.xml"/></Relationships>
</file>

<file path=ppt/slides/_rels/slide77.xml.rels><?xml version="1.0" encoding="UTF-8" standalone="yes"?>
<Relationships xmlns="http://schemas.openxmlformats.org/package/2006/relationships"><Relationship Id="rId3" Type="http://schemas.openxmlformats.org/officeDocument/2006/relationships/diagramData" Target="../diagrams/data19.xml"/><Relationship Id="rId7" Type="http://schemas.microsoft.com/office/2007/relationships/diagramDrawing" Target="../diagrams/drawing19.xml"/><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diagramColors" Target="../diagrams/colors19.xml"/><Relationship Id="rId5" Type="http://schemas.openxmlformats.org/officeDocument/2006/relationships/diagramQuickStyle" Target="../diagrams/quickStyle19.xml"/><Relationship Id="rId4" Type="http://schemas.openxmlformats.org/officeDocument/2006/relationships/diagramLayout" Target="../diagrams/layout19.xml"/></Relationships>
</file>

<file path=ppt/slides/_rels/slide7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118929" y="1107529"/>
            <a:ext cx="7830413" cy="2810127"/>
          </a:xfrm>
        </p:spPr>
        <p:txBody>
          <a:bodyPr>
            <a:noAutofit/>
          </a:bodyPr>
          <a:lstStyle/>
          <a:p>
            <a:r>
              <a:rPr lang="en-US" sz="4400" dirty="0">
                <a:latin typeface="Century Gothic (Body)"/>
              </a:rPr>
              <a:t>Input Tax Credit</a:t>
            </a:r>
            <a:br>
              <a:rPr lang="en-US" sz="4400" dirty="0">
                <a:latin typeface="Century Gothic (Body)"/>
              </a:rPr>
            </a:br>
            <a:r>
              <a:rPr lang="en-US" sz="4400" dirty="0">
                <a:latin typeface="Century Gothic (Body)"/>
              </a:rPr>
              <a:t> under GST</a:t>
            </a:r>
            <a:endParaRPr lang="en-IN" sz="4400" b="1" dirty="0">
              <a:latin typeface="Century Gothic (Body)"/>
            </a:endParaRPr>
          </a:p>
        </p:txBody>
      </p:sp>
    </p:spTree>
    <p:extLst>
      <p:ext uri="{BB962C8B-B14F-4D97-AF65-F5344CB8AC3E}">
        <p14:creationId xmlns:p14="http://schemas.microsoft.com/office/powerpoint/2010/main" val="785127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F2B6A8-BFA5-B541-106C-D1B782B09CAC}"/>
              </a:ext>
            </a:extLst>
          </p:cNvPr>
          <p:cNvSpPr>
            <a:spLocks noGrp="1"/>
          </p:cNvSpPr>
          <p:nvPr>
            <p:ph type="title"/>
          </p:nvPr>
        </p:nvSpPr>
        <p:spPr/>
        <p:txBody>
          <a:bodyPr/>
          <a:lstStyle/>
          <a:p>
            <a:r>
              <a:rPr lang="en-IN" dirty="0"/>
              <a:t>Case Laws</a:t>
            </a:r>
          </a:p>
        </p:txBody>
      </p:sp>
      <p:sp>
        <p:nvSpPr>
          <p:cNvPr id="3" name="Content Placeholder 2">
            <a:extLst>
              <a:ext uri="{FF2B5EF4-FFF2-40B4-BE49-F238E27FC236}">
                <a16:creationId xmlns:a16="http://schemas.microsoft.com/office/drawing/2014/main" id="{5BC762ED-78D5-B94A-388F-DB0F1889864C}"/>
              </a:ext>
            </a:extLst>
          </p:cNvPr>
          <p:cNvSpPr>
            <a:spLocks noGrp="1"/>
          </p:cNvSpPr>
          <p:nvPr>
            <p:ph idx="1"/>
          </p:nvPr>
        </p:nvSpPr>
        <p:spPr/>
        <p:txBody>
          <a:bodyPr>
            <a:normAutofit fontScale="85000" lnSpcReduction="20000"/>
          </a:bodyPr>
          <a:lstStyle/>
          <a:p>
            <a:r>
              <a:rPr lang="en-IN" dirty="0"/>
              <a:t>Balaji Exim 2023 </a:t>
            </a:r>
            <a:r>
              <a:rPr lang="en-IN" dirty="0" err="1"/>
              <a:t>Taxo.online</a:t>
            </a:r>
            <a:r>
              <a:rPr lang="en-IN" dirty="0"/>
              <a:t> 280 (Delhi HC)</a:t>
            </a:r>
          </a:p>
          <a:p>
            <a:r>
              <a:rPr lang="en-IN" dirty="0" err="1"/>
              <a:t>Suncraft</a:t>
            </a:r>
            <a:r>
              <a:rPr lang="en-IN" dirty="0"/>
              <a:t> Energy Pvt Ltd 2023 </a:t>
            </a:r>
            <a:r>
              <a:rPr lang="en-IN" dirty="0" err="1"/>
              <a:t>Taxo.online</a:t>
            </a:r>
            <a:r>
              <a:rPr lang="en-IN" dirty="0"/>
              <a:t> 721</a:t>
            </a:r>
          </a:p>
          <a:p>
            <a:r>
              <a:rPr lang="en-IN" dirty="0"/>
              <a:t>Quest Merchandising </a:t>
            </a:r>
            <a:r>
              <a:rPr lang="en-IN" b="0" i="0" dirty="0">
                <a:solidFill>
                  <a:srgbClr val="35415B"/>
                </a:solidFill>
                <a:effectLst/>
                <a:highlight>
                  <a:srgbClr val="FAFAFA"/>
                </a:highlight>
                <a:latin typeface="Open Sans" panose="020B0606030504020204" pitchFamily="34" charset="0"/>
              </a:rPr>
              <a:t>MANU/DE/3276/2017; Delhi HC</a:t>
            </a:r>
          </a:p>
          <a:p>
            <a:r>
              <a:rPr lang="en-IN" b="0" i="0" dirty="0" err="1">
                <a:solidFill>
                  <a:srgbClr val="35415B"/>
                </a:solidFill>
                <a:effectLst/>
                <a:highlight>
                  <a:srgbClr val="FAFAFA"/>
                </a:highlight>
                <a:latin typeface="Open Sans" panose="020B0606030504020204" pitchFamily="34" charset="0"/>
              </a:rPr>
              <a:t>Ecom</a:t>
            </a:r>
            <a:r>
              <a:rPr lang="en-IN" b="0" i="0" dirty="0">
                <a:solidFill>
                  <a:srgbClr val="35415B"/>
                </a:solidFill>
                <a:effectLst/>
                <a:highlight>
                  <a:srgbClr val="FAFAFA"/>
                </a:highlight>
                <a:latin typeface="Open Sans" panose="020B0606030504020204" pitchFamily="34" charset="0"/>
              </a:rPr>
              <a:t> Gill Coffee Trading 2023 </a:t>
            </a:r>
            <a:r>
              <a:rPr lang="en-IN" b="0" i="0" dirty="0" err="1">
                <a:solidFill>
                  <a:srgbClr val="35415B"/>
                </a:solidFill>
                <a:effectLst/>
                <a:highlight>
                  <a:srgbClr val="FAFAFA"/>
                </a:highlight>
                <a:latin typeface="Open Sans" panose="020B0606030504020204" pitchFamily="34" charset="0"/>
              </a:rPr>
              <a:t>Taxo.online</a:t>
            </a:r>
            <a:r>
              <a:rPr lang="en-IN" b="0" i="0" dirty="0">
                <a:solidFill>
                  <a:srgbClr val="35415B"/>
                </a:solidFill>
                <a:effectLst/>
                <a:highlight>
                  <a:srgbClr val="FAFAFA"/>
                </a:highlight>
                <a:latin typeface="Open Sans" panose="020B0606030504020204" pitchFamily="34" charset="0"/>
              </a:rPr>
              <a:t> 1556 (SC)</a:t>
            </a:r>
          </a:p>
          <a:p>
            <a:pPr marL="0" indent="0">
              <a:buNone/>
            </a:pPr>
            <a:endParaRPr lang="en-IN" b="0" i="0" dirty="0">
              <a:solidFill>
                <a:srgbClr val="35415B"/>
              </a:solidFill>
              <a:effectLst/>
              <a:highlight>
                <a:srgbClr val="FAFAFA"/>
              </a:highlight>
              <a:latin typeface="Open Sans" panose="020B0606030504020204" pitchFamily="34" charset="0"/>
            </a:endParaRPr>
          </a:p>
          <a:p>
            <a:r>
              <a:rPr lang="en-IN" dirty="0">
                <a:solidFill>
                  <a:srgbClr val="35415B"/>
                </a:solidFill>
                <a:highlight>
                  <a:srgbClr val="FAFAFA"/>
                </a:highlight>
                <a:latin typeface="Open Sans" panose="020B0606030504020204" pitchFamily="34" charset="0"/>
              </a:rPr>
              <a:t>Burden to prove</a:t>
            </a:r>
          </a:p>
          <a:p>
            <a:pPr lvl="1"/>
            <a:r>
              <a:rPr lang="en-IN" dirty="0">
                <a:solidFill>
                  <a:srgbClr val="35415B"/>
                </a:solidFill>
                <a:highlight>
                  <a:srgbClr val="FAFAFA"/>
                </a:highlight>
                <a:latin typeface="Open Sans" panose="020B0606030504020204" pitchFamily="34" charset="0"/>
              </a:rPr>
              <a:t>Invoice </a:t>
            </a:r>
          </a:p>
          <a:p>
            <a:pPr lvl="1"/>
            <a:r>
              <a:rPr lang="en-IN" dirty="0">
                <a:solidFill>
                  <a:srgbClr val="35415B"/>
                </a:solidFill>
                <a:highlight>
                  <a:srgbClr val="FAFAFA"/>
                </a:highlight>
                <a:latin typeface="Open Sans" panose="020B0606030504020204" pitchFamily="34" charset="0"/>
              </a:rPr>
              <a:t>Name and address of Supplier</a:t>
            </a:r>
          </a:p>
          <a:p>
            <a:pPr lvl="1"/>
            <a:r>
              <a:rPr lang="en-IN" dirty="0">
                <a:solidFill>
                  <a:srgbClr val="35415B"/>
                </a:solidFill>
                <a:highlight>
                  <a:srgbClr val="FAFAFA"/>
                </a:highlight>
                <a:latin typeface="Open Sans" panose="020B0606030504020204" pitchFamily="34" charset="0"/>
              </a:rPr>
              <a:t>Details of vehicle + E way Bill</a:t>
            </a:r>
          </a:p>
          <a:p>
            <a:pPr lvl="1"/>
            <a:r>
              <a:rPr lang="en-IN" dirty="0">
                <a:solidFill>
                  <a:srgbClr val="35415B"/>
                </a:solidFill>
                <a:highlight>
                  <a:srgbClr val="FAFAFA"/>
                </a:highlight>
                <a:latin typeface="Open Sans" panose="020B0606030504020204" pitchFamily="34" charset="0"/>
              </a:rPr>
              <a:t>Payment to transporter</a:t>
            </a:r>
          </a:p>
          <a:p>
            <a:pPr lvl="1"/>
            <a:r>
              <a:rPr lang="en-IN" dirty="0">
                <a:solidFill>
                  <a:srgbClr val="35415B"/>
                </a:solidFill>
                <a:highlight>
                  <a:srgbClr val="FAFAFA"/>
                </a:highlight>
                <a:latin typeface="Open Sans" panose="020B0606030504020204" pitchFamily="34" charset="0"/>
              </a:rPr>
              <a:t>Acknowledgement of taking delivery</a:t>
            </a:r>
          </a:p>
          <a:p>
            <a:pPr lvl="1"/>
            <a:r>
              <a:rPr lang="en-IN" dirty="0">
                <a:solidFill>
                  <a:srgbClr val="35415B"/>
                </a:solidFill>
                <a:highlight>
                  <a:srgbClr val="FAFAFA"/>
                </a:highlight>
                <a:latin typeface="Open Sans" panose="020B0606030504020204" pitchFamily="34" charset="0"/>
              </a:rPr>
              <a:t>Payment to supplier</a:t>
            </a:r>
          </a:p>
          <a:p>
            <a:pPr lvl="1"/>
            <a:r>
              <a:rPr lang="en-IN" dirty="0">
                <a:solidFill>
                  <a:srgbClr val="35415B"/>
                </a:solidFill>
                <a:highlight>
                  <a:srgbClr val="FAFAFA"/>
                </a:highlight>
                <a:latin typeface="Open Sans" panose="020B0606030504020204" pitchFamily="34" charset="0"/>
              </a:rPr>
              <a:t>Weighment slip</a:t>
            </a:r>
          </a:p>
          <a:p>
            <a:pPr lvl="1"/>
            <a:endParaRPr lang="en-IN" dirty="0">
              <a:solidFill>
                <a:srgbClr val="35415B"/>
              </a:solidFill>
              <a:highlight>
                <a:srgbClr val="FAFAFA"/>
              </a:highlight>
              <a:latin typeface="Open Sans" panose="020B0606030504020204" pitchFamily="34" charset="0"/>
            </a:endParaRPr>
          </a:p>
        </p:txBody>
      </p:sp>
      <p:sp>
        <p:nvSpPr>
          <p:cNvPr id="4" name="Footer Placeholder 3">
            <a:extLst>
              <a:ext uri="{FF2B5EF4-FFF2-40B4-BE49-F238E27FC236}">
                <a16:creationId xmlns:a16="http://schemas.microsoft.com/office/drawing/2014/main" id="{B4785ECE-3D12-2B4E-C993-58DC4D1FB8CE}"/>
              </a:ext>
            </a:extLst>
          </p:cNvPr>
          <p:cNvSpPr>
            <a:spLocks noGrp="1"/>
          </p:cNvSpPr>
          <p:nvPr>
            <p:ph type="ftr" sz="quarter" idx="11"/>
          </p:nvPr>
        </p:nvSpPr>
        <p:spPr/>
        <p:txBody>
          <a:bodyPr/>
          <a:lstStyle/>
          <a:p>
            <a:r>
              <a:rPr lang="en-IN"/>
              <a:t>By CA Atul Gupta </a:t>
            </a:r>
          </a:p>
        </p:txBody>
      </p:sp>
    </p:spTree>
    <p:extLst>
      <p:ext uri="{BB962C8B-B14F-4D97-AF65-F5344CB8AC3E}">
        <p14:creationId xmlns:p14="http://schemas.microsoft.com/office/powerpoint/2010/main" val="5816324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1535510" y="1613138"/>
            <a:ext cx="8865079" cy="6704701"/>
          </a:xfrm>
          <a:prstGeom prst="rect">
            <a:avLst/>
          </a:prstGeom>
          <a:noFill/>
          <a:ln>
            <a:noFill/>
          </a:ln>
        </p:spPr>
        <p:style>
          <a:lnRef idx="0">
            <a:scrgbClr r="0" g="0" b="0"/>
          </a:lnRef>
          <a:fillRef idx="0">
            <a:scrgbClr r="0" g="0" b="0"/>
          </a:fillRef>
          <a:effectRef idx="0">
            <a:scrgbClr r="0" g="0" b="0"/>
          </a:effectRef>
          <a:fontRef idx="minor">
            <a:schemeClr val="dk1"/>
          </a:fontRef>
        </p:style>
        <p:txBody>
          <a:bodyPr tIns="548640" rtlCol="0" anchor="t"/>
          <a:lstStyle/>
          <a:p>
            <a:pPr marL="285750" indent="-285750">
              <a:buFont typeface="Arial" panose="020B0604020202020204" pitchFamily="34" charset="0"/>
              <a:buChar char="•"/>
            </a:pPr>
            <a:endParaRPr lang="en-US" i="1" dirty="0">
              <a:latin typeface="Tw Cen MT" panose="020B0602020104020603" pitchFamily="34" charset="0"/>
            </a:endParaRPr>
          </a:p>
          <a:p>
            <a:endParaRPr lang="en-US" i="1" dirty="0">
              <a:latin typeface="Tw Cen MT" panose="020B0602020104020603" pitchFamily="34" charset="0"/>
            </a:endParaRPr>
          </a:p>
          <a:p>
            <a:endParaRPr lang="en-US" i="1" dirty="0">
              <a:latin typeface="Tw Cen MT" panose="020B0602020104020603" pitchFamily="34" charset="0"/>
            </a:endParaRPr>
          </a:p>
          <a:p>
            <a:r>
              <a:rPr lang="en-US" i="1" dirty="0">
                <a:solidFill>
                  <a:schemeClr val="tx1"/>
                </a:solidFill>
                <a:latin typeface="Tw Cen MT" panose="020B0602020104020603" pitchFamily="34" charset="0"/>
              </a:rPr>
              <a:t>4. Tax charged on goods and services have been actually paid to the government (16(2)(c)).</a:t>
            </a:r>
          </a:p>
          <a:p>
            <a:pPr marL="285750" indent="-285750">
              <a:buFont typeface="Arial" panose="020B0604020202020204" pitchFamily="34" charset="0"/>
              <a:buChar char="•"/>
            </a:pPr>
            <a:endParaRPr lang="en-US" i="1" dirty="0">
              <a:solidFill>
                <a:schemeClr val="tx1"/>
              </a:solidFill>
              <a:latin typeface="Tw Cen MT" panose="020B0602020104020603" pitchFamily="34" charset="0"/>
            </a:endParaRPr>
          </a:p>
          <a:p>
            <a:r>
              <a:rPr lang="en-US" i="1" dirty="0">
                <a:solidFill>
                  <a:schemeClr val="tx1"/>
                </a:solidFill>
                <a:latin typeface="Tw Cen MT" panose="020B0602020104020603" pitchFamily="34" charset="0"/>
              </a:rPr>
              <a:t>5. Return prescribed u/s 39 has been furnished i.e. GSTR-3B (16(2)(d)).</a:t>
            </a:r>
          </a:p>
          <a:p>
            <a:pPr marL="285750" indent="-285750">
              <a:buFont typeface="Arial" panose="020B0604020202020204" pitchFamily="34" charset="0"/>
              <a:buChar char="•"/>
            </a:pPr>
            <a:endParaRPr lang="en-US" i="1" dirty="0">
              <a:latin typeface="Tw Cen MT" panose="020B0602020104020603" pitchFamily="34" charset="0"/>
            </a:endParaRPr>
          </a:p>
          <a:p>
            <a:endParaRPr lang="en-US" i="1" dirty="0">
              <a:latin typeface="Tw Cen MT" panose="020B0602020104020603" pitchFamily="34" charset="0"/>
            </a:endParaRPr>
          </a:p>
          <a:p>
            <a:pPr marL="285750" indent="-285750">
              <a:buFont typeface="Arial" panose="020B0604020202020204" pitchFamily="34" charset="0"/>
              <a:buChar char="•"/>
            </a:pPr>
            <a:endParaRPr lang="en-US" i="1" dirty="0">
              <a:latin typeface="Tw Cen MT" panose="020B0602020104020603" pitchFamily="34" charset="0"/>
            </a:endParaRPr>
          </a:p>
          <a:p>
            <a:pPr marL="285750" indent="-285750">
              <a:buFont typeface="Arial" panose="020B0604020202020204" pitchFamily="34" charset="0"/>
              <a:buChar char="•"/>
            </a:pPr>
            <a:endParaRPr lang="en-US" i="1" dirty="0">
              <a:latin typeface="Tw Cen MT" panose="020B0602020104020603" pitchFamily="34" charset="0"/>
            </a:endParaRPr>
          </a:p>
          <a:p>
            <a:pPr algn="ctr"/>
            <a:endParaRPr lang="en-US" i="1" u="sng" dirty="0">
              <a:latin typeface="Tw Cen MT" panose="020B0602020104020603" pitchFamily="34" charset="0"/>
            </a:endParaRPr>
          </a:p>
          <a:p>
            <a:pPr marL="285750" indent="-285750" algn="ctr">
              <a:buFont typeface="Arial" panose="020B0604020202020204" pitchFamily="34" charset="0"/>
              <a:buChar char="•"/>
            </a:pPr>
            <a:endParaRPr lang="en-US" i="1" u="sng" dirty="0">
              <a:latin typeface="Tw Cen MT" panose="020B0602020104020603" pitchFamily="34" charset="0"/>
            </a:endParaRPr>
          </a:p>
          <a:p>
            <a:endParaRPr lang="en-US" i="1" dirty="0">
              <a:latin typeface="Tw Cen MT" panose="020B0602020104020603" pitchFamily="34" charset="0"/>
            </a:endParaRPr>
          </a:p>
          <a:p>
            <a:pPr marL="285750" indent="-285750">
              <a:buFont typeface="Arial" panose="020B0604020202020204" pitchFamily="34" charset="0"/>
              <a:buChar char="•"/>
            </a:pPr>
            <a:endParaRPr lang="en-US" i="1" dirty="0">
              <a:latin typeface="Tw Cen MT" panose="020B0602020104020603" pitchFamily="34" charset="0"/>
            </a:endParaRPr>
          </a:p>
          <a:p>
            <a:pPr marL="285750" indent="-285750">
              <a:buFont typeface="Arial" panose="020B0604020202020204" pitchFamily="34" charset="0"/>
              <a:buChar char="•"/>
            </a:pPr>
            <a:endParaRPr lang="en-US" i="1" dirty="0">
              <a:latin typeface="Tw Cen MT" panose="020B0602020104020603" pitchFamily="34" charset="0"/>
            </a:endParaRPr>
          </a:p>
          <a:p>
            <a:pPr marL="285750" indent="-285750">
              <a:buFont typeface="Arial" panose="020B0604020202020204" pitchFamily="34" charset="0"/>
              <a:buChar char="•"/>
            </a:pPr>
            <a:endParaRPr lang="en-US" i="1" dirty="0">
              <a:latin typeface="Tw Cen MT" panose="020B0602020104020603" pitchFamily="34" charset="0"/>
            </a:endParaRPr>
          </a:p>
          <a:p>
            <a:pPr marL="285750" indent="-285750">
              <a:buFont typeface="Arial" panose="020B0604020202020204" pitchFamily="34" charset="0"/>
              <a:buChar char="•"/>
            </a:pPr>
            <a:endParaRPr lang="en-US" i="1" dirty="0">
              <a:latin typeface="Tw Cen MT" panose="020B0602020104020603" pitchFamily="34" charset="0"/>
            </a:endParaRPr>
          </a:p>
          <a:p>
            <a:endParaRPr lang="en-US" i="1" dirty="0">
              <a:latin typeface="Tw Cen MT" panose="020B0602020104020603" pitchFamily="34" charset="0"/>
            </a:endParaRPr>
          </a:p>
        </p:txBody>
      </p:sp>
      <p:sp>
        <p:nvSpPr>
          <p:cNvPr id="3" name="TextBox 2"/>
          <p:cNvSpPr txBox="1"/>
          <p:nvPr/>
        </p:nvSpPr>
        <p:spPr>
          <a:xfrm>
            <a:off x="2122416" y="1317072"/>
            <a:ext cx="7339270" cy="667789"/>
          </a:xfrm>
          <a:prstGeom prst="rect">
            <a:avLst/>
          </a:prstGeom>
          <a:noFill/>
        </p:spPr>
        <p:txBody>
          <a:bodyPr wrap="square" rtlCol="0">
            <a:spAutoFit/>
          </a:bodyPr>
          <a:lstStyle/>
          <a:p>
            <a:r>
              <a:rPr lang="en-US" sz="3600" b="1" dirty="0">
                <a:latin typeface="Century Gothic" panose="020B0502020202020204" pitchFamily="34" charset="0"/>
              </a:rPr>
              <a:t>Eligibility of Input Tax Credit</a:t>
            </a:r>
          </a:p>
        </p:txBody>
      </p:sp>
      <p:sp>
        <p:nvSpPr>
          <p:cNvPr id="4" name="Footer Placeholder 3">
            <a:extLst>
              <a:ext uri="{FF2B5EF4-FFF2-40B4-BE49-F238E27FC236}">
                <a16:creationId xmlns:a16="http://schemas.microsoft.com/office/drawing/2014/main" id="{E64D0DA5-754D-0D4F-A310-D67096AE3D74}"/>
              </a:ext>
            </a:extLst>
          </p:cNvPr>
          <p:cNvSpPr>
            <a:spLocks noGrp="1"/>
          </p:cNvSpPr>
          <p:nvPr>
            <p:ph type="ftr" sz="quarter" idx="11"/>
          </p:nvPr>
        </p:nvSpPr>
        <p:spPr/>
        <p:txBody>
          <a:bodyPr/>
          <a:lstStyle/>
          <a:p>
            <a:r>
              <a:rPr lang="en-IN"/>
              <a:t>By CA Atul Gupta </a:t>
            </a:r>
          </a:p>
        </p:txBody>
      </p:sp>
    </p:spTree>
    <p:extLst>
      <p:ext uri="{BB962C8B-B14F-4D97-AF65-F5344CB8AC3E}">
        <p14:creationId xmlns:p14="http://schemas.microsoft.com/office/powerpoint/2010/main" val="2992156610"/>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1719743" y="1786855"/>
            <a:ext cx="8780477" cy="4685251"/>
          </a:xfrm>
          <a:prstGeom prst="rect">
            <a:avLst/>
          </a:prstGeom>
          <a:noFill/>
          <a:ln>
            <a:noFill/>
          </a:ln>
        </p:spPr>
        <p:style>
          <a:lnRef idx="0">
            <a:scrgbClr r="0" g="0" b="0"/>
          </a:lnRef>
          <a:fillRef idx="0">
            <a:scrgbClr r="0" g="0" b="0"/>
          </a:fillRef>
          <a:effectRef idx="0">
            <a:scrgbClr r="0" g="0" b="0"/>
          </a:effectRef>
          <a:fontRef idx="minor">
            <a:schemeClr val="dk1"/>
          </a:fontRef>
        </p:style>
        <p:txBody>
          <a:bodyPr tIns="548640" rtlCol="0" anchor="t"/>
          <a:lstStyle/>
          <a:p>
            <a:pPr marL="285750" indent="-285750">
              <a:buFont typeface="Arial" panose="020B0604020202020204" pitchFamily="34" charset="0"/>
              <a:buChar char="•"/>
            </a:pPr>
            <a:endParaRPr lang="en-US" b="1" i="1" dirty="0"/>
          </a:p>
          <a:p>
            <a:pPr algn="ctr"/>
            <a:r>
              <a:rPr lang="en-US" b="1" i="1" u="sng" dirty="0"/>
              <a:t>Goods received in lots and installments</a:t>
            </a:r>
            <a:r>
              <a:rPr lang="en-US" b="1" i="1" dirty="0"/>
              <a:t> (1</a:t>
            </a:r>
            <a:r>
              <a:rPr lang="en-US" b="1" i="1" baseline="30000" dirty="0"/>
              <a:t>st</a:t>
            </a:r>
            <a:r>
              <a:rPr lang="en-US" b="1" i="1" dirty="0"/>
              <a:t> Proviso)</a:t>
            </a:r>
          </a:p>
          <a:p>
            <a:pPr marL="285750" indent="-285750">
              <a:buFont typeface="Arial" panose="020B0604020202020204" pitchFamily="34" charset="0"/>
              <a:buChar char="•"/>
            </a:pPr>
            <a:endParaRPr lang="en-US" b="1" i="1" dirty="0"/>
          </a:p>
          <a:p>
            <a:pPr marL="285750" indent="-285750" algn="just">
              <a:buFont typeface="Arial" panose="020B0604020202020204" pitchFamily="34" charset="0"/>
              <a:buChar char="•"/>
            </a:pPr>
            <a:r>
              <a:rPr lang="en-US" i="1" dirty="0"/>
              <a:t>In the case of goods which are sold in lots or in installments, starting lots are send to the receiver under the cover of delivery challan. Invoice is being sent along with the last lot or installment.</a:t>
            </a:r>
          </a:p>
          <a:p>
            <a:pPr marL="285750" indent="-285750" algn="just">
              <a:buFont typeface="Arial" panose="020B0604020202020204" pitchFamily="34" charset="0"/>
              <a:buChar char="•"/>
            </a:pPr>
            <a:endParaRPr lang="en-US" b="1" i="1" dirty="0"/>
          </a:p>
          <a:p>
            <a:pPr marL="285750" indent="-285750" algn="just">
              <a:buFont typeface="Arial" panose="020B0604020202020204" pitchFamily="34" charset="0"/>
              <a:buChar char="•"/>
            </a:pPr>
            <a:r>
              <a:rPr lang="en-US" i="1" dirty="0"/>
              <a:t>Therefore, ITC on such goods can be availed only when last lot or installment has been received</a:t>
            </a:r>
            <a:r>
              <a:rPr lang="en-US" b="1" i="1" dirty="0"/>
              <a:t>.</a:t>
            </a:r>
          </a:p>
          <a:p>
            <a:pPr marL="285750" indent="-285750">
              <a:buFont typeface="Arial" panose="020B0604020202020204" pitchFamily="34" charset="0"/>
              <a:buChar char="•"/>
            </a:pPr>
            <a:endParaRPr lang="en-US" b="1" i="1" dirty="0"/>
          </a:p>
          <a:p>
            <a:pPr marL="285750" indent="-285750">
              <a:buFont typeface="Arial" panose="020B0604020202020204" pitchFamily="34" charset="0"/>
              <a:buChar char="•"/>
            </a:pPr>
            <a:endParaRPr lang="en-US" b="1" i="1" dirty="0"/>
          </a:p>
          <a:p>
            <a:pPr algn="ctr"/>
            <a:endParaRPr lang="en-US" b="1" i="1" u="sng" dirty="0"/>
          </a:p>
          <a:p>
            <a:pPr marL="285750" indent="-285750" algn="ctr">
              <a:buFont typeface="Arial" panose="020B0604020202020204" pitchFamily="34" charset="0"/>
              <a:buChar char="•"/>
            </a:pPr>
            <a:endParaRPr lang="en-US" b="1" i="1" u="sng" dirty="0"/>
          </a:p>
          <a:p>
            <a:pPr marL="285750" indent="-285750">
              <a:buFont typeface="Arial" panose="020B0604020202020204" pitchFamily="34" charset="0"/>
              <a:buChar char="•"/>
            </a:pPr>
            <a:endParaRPr lang="en-US" i="1" dirty="0"/>
          </a:p>
          <a:p>
            <a:pPr marL="285750" indent="-285750">
              <a:buFont typeface="Arial" panose="020B0604020202020204" pitchFamily="34" charset="0"/>
              <a:buChar char="•"/>
            </a:pPr>
            <a:endParaRPr lang="en-US" i="1" dirty="0"/>
          </a:p>
          <a:p>
            <a:endParaRPr lang="en-US" i="1" dirty="0"/>
          </a:p>
          <a:p>
            <a:pPr marL="285750" indent="-285750">
              <a:buFont typeface="Arial" panose="020B0604020202020204" pitchFamily="34" charset="0"/>
              <a:buChar char="•"/>
            </a:pPr>
            <a:endParaRPr lang="en-US" i="1" dirty="0"/>
          </a:p>
          <a:p>
            <a:pPr marL="285750" indent="-285750">
              <a:buFont typeface="Arial" panose="020B0604020202020204" pitchFamily="34" charset="0"/>
              <a:buChar char="•"/>
            </a:pPr>
            <a:endParaRPr lang="en-US" i="1" dirty="0"/>
          </a:p>
          <a:p>
            <a:pPr marL="285750" indent="-285750">
              <a:buFont typeface="Arial" panose="020B0604020202020204" pitchFamily="34" charset="0"/>
              <a:buChar char="•"/>
            </a:pPr>
            <a:endParaRPr lang="en-US" i="1" dirty="0"/>
          </a:p>
          <a:p>
            <a:pPr marL="285750" indent="-285750">
              <a:buFont typeface="Arial" panose="020B0604020202020204" pitchFamily="34" charset="0"/>
              <a:buChar char="•"/>
            </a:pPr>
            <a:endParaRPr lang="en-US" i="1" dirty="0"/>
          </a:p>
          <a:p>
            <a:endParaRPr lang="en-US" i="1" dirty="0"/>
          </a:p>
        </p:txBody>
      </p:sp>
      <p:sp>
        <p:nvSpPr>
          <p:cNvPr id="3" name="TextBox 2"/>
          <p:cNvSpPr txBox="1"/>
          <p:nvPr/>
        </p:nvSpPr>
        <p:spPr>
          <a:xfrm>
            <a:off x="2818701" y="1073791"/>
            <a:ext cx="7768206" cy="670799"/>
          </a:xfrm>
          <a:prstGeom prst="rect">
            <a:avLst/>
          </a:prstGeom>
          <a:noFill/>
        </p:spPr>
        <p:txBody>
          <a:bodyPr wrap="square" rtlCol="0">
            <a:spAutoFit/>
          </a:bodyPr>
          <a:lstStyle/>
          <a:p>
            <a:r>
              <a:rPr lang="en-US" sz="3600" b="1" dirty="0">
                <a:latin typeface="Century Gothic" panose="020B0502020202020204" pitchFamily="34" charset="0"/>
              </a:rPr>
              <a:t>Eligibility of Input Tax Credit</a:t>
            </a:r>
          </a:p>
        </p:txBody>
      </p:sp>
      <p:sp>
        <p:nvSpPr>
          <p:cNvPr id="4" name="Footer Placeholder 3">
            <a:extLst>
              <a:ext uri="{FF2B5EF4-FFF2-40B4-BE49-F238E27FC236}">
                <a16:creationId xmlns:a16="http://schemas.microsoft.com/office/drawing/2014/main" id="{5D64D030-7221-204B-8E21-2227F0B6B717}"/>
              </a:ext>
            </a:extLst>
          </p:cNvPr>
          <p:cNvSpPr>
            <a:spLocks noGrp="1"/>
          </p:cNvSpPr>
          <p:nvPr>
            <p:ph type="ftr" sz="quarter" idx="11"/>
          </p:nvPr>
        </p:nvSpPr>
        <p:spPr/>
        <p:txBody>
          <a:bodyPr/>
          <a:lstStyle/>
          <a:p>
            <a:r>
              <a:rPr lang="en-IN"/>
              <a:t>By CA Atul Gupta </a:t>
            </a:r>
          </a:p>
        </p:txBody>
      </p:sp>
    </p:spTree>
    <p:extLst>
      <p:ext uri="{BB962C8B-B14F-4D97-AF65-F5344CB8AC3E}">
        <p14:creationId xmlns:p14="http://schemas.microsoft.com/office/powerpoint/2010/main" val="1926921272"/>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2776756" y="1476462"/>
            <a:ext cx="5950240" cy="6866391"/>
          </a:xfrm>
          <a:prstGeom prst="rect">
            <a:avLst/>
          </a:prstGeom>
          <a:noFill/>
          <a:ln>
            <a:noFill/>
          </a:ln>
        </p:spPr>
        <p:style>
          <a:lnRef idx="0">
            <a:scrgbClr r="0" g="0" b="0"/>
          </a:lnRef>
          <a:fillRef idx="0">
            <a:scrgbClr r="0" g="0" b="0"/>
          </a:fillRef>
          <a:effectRef idx="0">
            <a:scrgbClr r="0" g="0" b="0"/>
          </a:effectRef>
          <a:fontRef idx="minor">
            <a:schemeClr val="dk1"/>
          </a:fontRef>
        </p:style>
        <p:txBody>
          <a:bodyPr tIns="548640" rtlCol="0" anchor="t"/>
          <a:lstStyle/>
          <a:p>
            <a:pPr algn="ctr"/>
            <a:r>
              <a:rPr lang="en-US" b="1" u="sng" dirty="0">
                <a:latin typeface="Tw Cen MT" panose="020B0602020104020603" pitchFamily="34" charset="0"/>
              </a:rPr>
              <a:t>ITC Claimed before the Goods have been received</a:t>
            </a:r>
            <a:r>
              <a:rPr lang="en-US" b="1" dirty="0">
                <a:latin typeface="Tw Cen MT" panose="020B0602020104020603" pitchFamily="34" charset="0"/>
              </a:rPr>
              <a:t> </a:t>
            </a:r>
          </a:p>
          <a:p>
            <a:pPr marL="285750" indent="-285750">
              <a:buFont typeface="Arial" panose="020B0604020202020204" pitchFamily="34" charset="0"/>
              <a:buChar char="•"/>
            </a:pPr>
            <a:endParaRPr lang="en-US" b="1" dirty="0">
              <a:latin typeface="Tw Cen MT" panose="020B0602020104020603" pitchFamily="34" charset="0"/>
            </a:endParaRPr>
          </a:p>
          <a:p>
            <a:pPr marL="285750" indent="-285750" algn="just">
              <a:buFont typeface="Arial" panose="020B0604020202020204" pitchFamily="34" charset="0"/>
              <a:buChar char="•"/>
            </a:pPr>
            <a:r>
              <a:rPr lang="en-US" i="1" dirty="0">
                <a:latin typeface="Tw Cen MT" panose="020B0602020104020603" pitchFamily="34" charset="0"/>
              </a:rPr>
              <a:t>In the case the Invoice has been issued by the vendor and ITC has been claimed correspondingly for such invoice but the material is still in transit then such credit need to be reversed until the compliance is made .</a:t>
            </a:r>
          </a:p>
          <a:p>
            <a:pPr marL="285750" indent="-285750" algn="just">
              <a:buFont typeface="Arial" panose="020B0604020202020204" pitchFamily="34" charset="0"/>
              <a:buChar char="•"/>
            </a:pPr>
            <a:endParaRPr lang="en-US" b="1" i="1" dirty="0">
              <a:latin typeface="Tw Cen MT" panose="020B0602020104020603" pitchFamily="34" charset="0"/>
            </a:endParaRPr>
          </a:p>
          <a:p>
            <a:pPr marL="285750" indent="-285750" algn="just">
              <a:buFont typeface="Arial" panose="020B0604020202020204" pitchFamily="34" charset="0"/>
              <a:buChar char="•"/>
            </a:pPr>
            <a:r>
              <a:rPr lang="en-US" i="1" dirty="0">
                <a:latin typeface="Tw Cen MT" panose="020B0602020104020603" pitchFamily="34" charset="0"/>
              </a:rPr>
              <a:t>Interest Liability on such credit depends upon the utilization of the Credit .</a:t>
            </a:r>
            <a:endParaRPr lang="en-US" b="1" i="1" dirty="0">
              <a:latin typeface="Tw Cen MT" panose="020B0602020104020603" pitchFamily="34" charset="0"/>
            </a:endParaRPr>
          </a:p>
          <a:p>
            <a:pPr marL="285750" indent="-285750">
              <a:buFont typeface="Arial" panose="020B0604020202020204" pitchFamily="34" charset="0"/>
              <a:buChar char="•"/>
            </a:pPr>
            <a:endParaRPr lang="en-US" b="1" dirty="0">
              <a:latin typeface="Tw Cen MT" panose="020B0602020104020603" pitchFamily="34" charset="0"/>
            </a:endParaRPr>
          </a:p>
          <a:p>
            <a:pPr marL="285750" indent="-285750">
              <a:buFont typeface="Arial" panose="020B0604020202020204" pitchFamily="34" charset="0"/>
              <a:buChar char="•"/>
            </a:pPr>
            <a:endParaRPr lang="en-US" b="1" dirty="0">
              <a:latin typeface="Tw Cen MT" panose="020B0602020104020603" pitchFamily="34" charset="0"/>
            </a:endParaRPr>
          </a:p>
          <a:p>
            <a:pPr algn="ctr"/>
            <a:endParaRPr lang="en-US" b="1" u="sng" dirty="0">
              <a:latin typeface="Tw Cen MT" panose="020B0602020104020603" pitchFamily="34" charset="0"/>
            </a:endParaRPr>
          </a:p>
          <a:p>
            <a:pPr marL="285750" indent="-285750" algn="ctr">
              <a:buFont typeface="Arial" panose="020B0604020202020204" pitchFamily="34" charset="0"/>
              <a:buChar char="•"/>
            </a:pPr>
            <a:endParaRPr lang="en-US" b="1" u="sng" dirty="0">
              <a:latin typeface="Tw Cen MT" panose="020B0602020104020603" pitchFamily="34" charset="0"/>
            </a:endParaRPr>
          </a:p>
          <a:p>
            <a:pPr marL="285750" indent="-285750">
              <a:buFont typeface="Arial" panose="020B0604020202020204" pitchFamily="34" charset="0"/>
              <a:buChar char="•"/>
            </a:pPr>
            <a:endParaRPr lang="en-US" dirty="0">
              <a:latin typeface="Tw Cen MT" panose="020B0602020104020603" pitchFamily="34" charset="0"/>
            </a:endParaRPr>
          </a:p>
          <a:p>
            <a:pPr marL="285750" indent="-285750">
              <a:buFont typeface="Arial" panose="020B0604020202020204" pitchFamily="34" charset="0"/>
              <a:buChar char="•"/>
            </a:pPr>
            <a:endParaRPr lang="en-US" dirty="0">
              <a:latin typeface="Tw Cen MT" panose="020B0602020104020603" pitchFamily="34" charset="0"/>
            </a:endParaRPr>
          </a:p>
          <a:p>
            <a:endParaRPr lang="en-US" dirty="0">
              <a:latin typeface="Tw Cen MT" panose="020B0602020104020603" pitchFamily="34" charset="0"/>
            </a:endParaRPr>
          </a:p>
          <a:p>
            <a:pPr marL="285750" indent="-285750">
              <a:buFont typeface="Arial" panose="020B0604020202020204" pitchFamily="34" charset="0"/>
              <a:buChar char="•"/>
            </a:pPr>
            <a:endParaRPr lang="en-US" dirty="0">
              <a:latin typeface="Tw Cen MT" panose="020B0602020104020603" pitchFamily="34" charset="0"/>
            </a:endParaRPr>
          </a:p>
          <a:p>
            <a:pPr marL="285750" indent="-285750">
              <a:buFont typeface="Arial" panose="020B0604020202020204" pitchFamily="34" charset="0"/>
              <a:buChar char="•"/>
            </a:pPr>
            <a:endParaRPr lang="en-US" dirty="0">
              <a:latin typeface="Tw Cen MT" panose="020B0602020104020603" pitchFamily="34" charset="0"/>
            </a:endParaRPr>
          </a:p>
          <a:p>
            <a:pPr marL="285750" indent="-285750">
              <a:buFont typeface="Arial" panose="020B0604020202020204" pitchFamily="34" charset="0"/>
              <a:buChar char="•"/>
            </a:pPr>
            <a:endParaRPr lang="en-US" dirty="0">
              <a:latin typeface="Tw Cen MT" panose="020B0602020104020603" pitchFamily="34" charset="0"/>
            </a:endParaRPr>
          </a:p>
          <a:p>
            <a:pPr marL="285750" indent="-285750">
              <a:buFont typeface="Arial" panose="020B0604020202020204" pitchFamily="34" charset="0"/>
              <a:buChar char="•"/>
            </a:pPr>
            <a:endParaRPr lang="en-US" dirty="0">
              <a:latin typeface="Tw Cen MT" panose="020B0602020104020603" pitchFamily="34" charset="0"/>
            </a:endParaRPr>
          </a:p>
          <a:p>
            <a:endParaRPr lang="en-US" dirty="0">
              <a:latin typeface="Tw Cen MT" panose="020B0602020104020603" pitchFamily="34" charset="0"/>
            </a:endParaRPr>
          </a:p>
        </p:txBody>
      </p:sp>
      <p:sp>
        <p:nvSpPr>
          <p:cNvPr id="3" name="TextBox 2"/>
          <p:cNvSpPr txBox="1"/>
          <p:nvPr/>
        </p:nvSpPr>
        <p:spPr>
          <a:xfrm>
            <a:off x="2374084" y="151002"/>
            <a:ext cx="7348758" cy="662409"/>
          </a:xfrm>
          <a:prstGeom prst="rect">
            <a:avLst/>
          </a:prstGeom>
          <a:noFill/>
        </p:spPr>
        <p:txBody>
          <a:bodyPr wrap="square" rtlCol="0">
            <a:spAutoFit/>
          </a:bodyPr>
          <a:lstStyle/>
          <a:p>
            <a:r>
              <a:rPr lang="en-US" sz="3600" b="1" dirty="0">
                <a:latin typeface="Century Gothic" panose="020B0502020202020204" pitchFamily="34" charset="0"/>
              </a:rPr>
              <a:t>Eligibility of Input Tax Credit</a:t>
            </a:r>
          </a:p>
        </p:txBody>
      </p:sp>
      <p:sp>
        <p:nvSpPr>
          <p:cNvPr id="4" name="Footer Placeholder 3">
            <a:extLst>
              <a:ext uri="{FF2B5EF4-FFF2-40B4-BE49-F238E27FC236}">
                <a16:creationId xmlns:a16="http://schemas.microsoft.com/office/drawing/2014/main" id="{B3AF67EF-CCC6-8145-A565-1B47B61233F4}"/>
              </a:ext>
            </a:extLst>
          </p:cNvPr>
          <p:cNvSpPr>
            <a:spLocks noGrp="1"/>
          </p:cNvSpPr>
          <p:nvPr>
            <p:ph type="ftr" sz="quarter" idx="11"/>
          </p:nvPr>
        </p:nvSpPr>
        <p:spPr/>
        <p:txBody>
          <a:bodyPr/>
          <a:lstStyle/>
          <a:p>
            <a:r>
              <a:rPr lang="en-IN"/>
              <a:t>By CA Atul Gupta </a:t>
            </a:r>
          </a:p>
        </p:txBody>
      </p:sp>
    </p:spTree>
    <p:extLst>
      <p:ext uri="{BB962C8B-B14F-4D97-AF65-F5344CB8AC3E}">
        <p14:creationId xmlns:p14="http://schemas.microsoft.com/office/powerpoint/2010/main" val="4284330513"/>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2972379" y="2181137"/>
            <a:ext cx="5943600" cy="6858000"/>
          </a:xfrm>
          <a:prstGeom prst="rect">
            <a:avLst/>
          </a:prstGeom>
          <a:noFill/>
          <a:ln>
            <a:noFill/>
          </a:ln>
        </p:spPr>
        <p:style>
          <a:lnRef idx="0">
            <a:scrgbClr r="0" g="0" b="0"/>
          </a:lnRef>
          <a:fillRef idx="0">
            <a:scrgbClr r="0" g="0" b="0"/>
          </a:fillRef>
          <a:effectRef idx="0">
            <a:scrgbClr r="0" g="0" b="0"/>
          </a:effectRef>
          <a:fontRef idx="minor">
            <a:schemeClr val="dk1"/>
          </a:fontRef>
        </p:style>
        <p:txBody>
          <a:bodyPr tIns="548640" rtlCol="0" anchor="t"/>
          <a:lstStyle/>
          <a:p>
            <a:endParaRPr lang="en-US" dirty="0"/>
          </a:p>
          <a:p>
            <a:endParaRPr lang="en-US" dirty="0"/>
          </a:p>
          <a:p>
            <a:pPr algn="just"/>
            <a:r>
              <a:rPr lang="en-US" dirty="0"/>
              <a:t>If the recipient fails to pay the amount towards the value and tax thereon to the supplier of goods or services within 180 days, the amount of credit availed to the non-payment by the recipient will be added to its output tax liability along with interest thereon in the manner as prescribed.</a:t>
            </a:r>
          </a:p>
          <a:p>
            <a:endParaRPr lang="en-US" dirty="0"/>
          </a:p>
          <a:p>
            <a:r>
              <a:rPr lang="en-US" dirty="0"/>
              <a:t>180 days are to be calculated from the date of invoice.</a:t>
            </a:r>
          </a:p>
          <a:p>
            <a:endParaRPr lang="en-US" dirty="0"/>
          </a:p>
          <a:p>
            <a:r>
              <a:rPr lang="en-US" dirty="0"/>
              <a:t>Reversal of credit will be made along with the interest @ 18% and the interest will be applicable from the date of Availment till the date such amount has been reversed.   </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b="1" dirty="0"/>
          </a:p>
          <a:p>
            <a:pPr algn="ctr"/>
            <a:endParaRPr lang="en-US" b="1" u="sng" dirty="0"/>
          </a:p>
          <a:p>
            <a:pPr marL="285750" indent="-285750" algn="ctr">
              <a:buFont typeface="Arial" panose="020B0604020202020204" pitchFamily="34" charset="0"/>
              <a:buChar char="•"/>
            </a:pPr>
            <a:endParaRPr lang="en-US" b="1" u="sng"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endParaRPr lang="en-US" dirty="0"/>
          </a:p>
        </p:txBody>
      </p:sp>
      <p:sp>
        <p:nvSpPr>
          <p:cNvPr id="5" name="TextBox 4">
            <a:extLst>
              <a:ext uri="{FF2B5EF4-FFF2-40B4-BE49-F238E27FC236}">
                <a16:creationId xmlns:a16="http://schemas.microsoft.com/office/drawing/2014/main" id="{C5DEEE58-57C8-404A-8011-5480F53FB73B}"/>
              </a:ext>
            </a:extLst>
          </p:cNvPr>
          <p:cNvSpPr txBox="1"/>
          <p:nvPr/>
        </p:nvSpPr>
        <p:spPr>
          <a:xfrm>
            <a:off x="2390862" y="343949"/>
            <a:ext cx="7248090" cy="646331"/>
          </a:xfrm>
          <a:prstGeom prst="rect">
            <a:avLst/>
          </a:prstGeom>
          <a:noFill/>
        </p:spPr>
        <p:txBody>
          <a:bodyPr wrap="square" rtlCol="0">
            <a:spAutoFit/>
          </a:bodyPr>
          <a:lstStyle/>
          <a:p>
            <a:r>
              <a:rPr lang="en-US" sz="3600" b="1" dirty="0">
                <a:latin typeface="Century Gothic" panose="020B0502020202020204" pitchFamily="34" charset="0"/>
              </a:rPr>
              <a:t>Eligibility of Input Tax Credit</a:t>
            </a:r>
          </a:p>
        </p:txBody>
      </p:sp>
      <p:sp>
        <p:nvSpPr>
          <p:cNvPr id="4" name="TextBox 3">
            <a:extLst>
              <a:ext uri="{FF2B5EF4-FFF2-40B4-BE49-F238E27FC236}">
                <a16:creationId xmlns:a16="http://schemas.microsoft.com/office/drawing/2014/main" id="{0F71E95B-4520-4D90-A31A-33C337A282C5}"/>
              </a:ext>
            </a:extLst>
          </p:cNvPr>
          <p:cNvSpPr txBox="1"/>
          <p:nvPr/>
        </p:nvSpPr>
        <p:spPr>
          <a:xfrm>
            <a:off x="3114675" y="2491533"/>
            <a:ext cx="4966630" cy="369332"/>
          </a:xfrm>
          <a:prstGeom prst="rect">
            <a:avLst/>
          </a:prstGeom>
          <a:noFill/>
        </p:spPr>
        <p:txBody>
          <a:bodyPr wrap="square" rtlCol="0">
            <a:spAutoFit/>
          </a:bodyPr>
          <a:lstStyle/>
          <a:p>
            <a:r>
              <a:rPr lang="en-IN" b="1" dirty="0"/>
              <a:t>Non payment of tax within 180 days (2</a:t>
            </a:r>
            <a:r>
              <a:rPr lang="en-IN" b="1" baseline="30000" dirty="0"/>
              <a:t>nd</a:t>
            </a:r>
            <a:r>
              <a:rPr lang="en-IN" b="1" dirty="0"/>
              <a:t> Proviso)</a:t>
            </a:r>
          </a:p>
        </p:txBody>
      </p:sp>
      <p:sp>
        <p:nvSpPr>
          <p:cNvPr id="3" name="Footer Placeholder 2">
            <a:extLst>
              <a:ext uri="{FF2B5EF4-FFF2-40B4-BE49-F238E27FC236}">
                <a16:creationId xmlns:a16="http://schemas.microsoft.com/office/drawing/2014/main" id="{04236D49-3044-6746-833D-287E3F48BF8D}"/>
              </a:ext>
            </a:extLst>
          </p:cNvPr>
          <p:cNvSpPr>
            <a:spLocks noGrp="1"/>
          </p:cNvSpPr>
          <p:nvPr>
            <p:ph type="ftr" sz="quarter" idx="11"/>
          </p:nvPr>
        </p:nvSpPr>
        <p:spPr/>
        <p:txBody>
          <a:bodyPr/>
          <a:lstStyle/>
          <a:p>
            <a:r>
              <a:rPr lang="en-IN"/>
              <a:t>By CA Atul Gupta </a:t>
            </a:r>
          </a:p>
        </p:txBody>
      </p:sp>
    </p:spTree>
    <p:extLst>
      <p:ext uri="{BB962C8B-B14F-4D97-AF65-F5344CB8AC3E}">
        <p14:creationId xmlns:p14="http://schemas.microsoft.com/office/powerpoint/2010/main" val="3317472309"/>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aphicFrame>
        <p:nvGraphicFramePr>
          <p:cNvPr id="7" name="Diagram 6">
            <a:extLst>
              <a:ext uri="{FF2B5EF4-FFF2-40B4-BE49-F238E27FC236}">
                <a16:creationId xmlns:a16="http://schemas.microsoft.com/office/drawing/2014/main" id="{5C13D602-02BB-4E4C-AE98-D43827CB06A6}"/>
              </a:ext>
            </a:extLst>
          </p:cNvPr>
          <p:cNvGraphicFramePr/>
          <p:nvPr>
            <p:extLst>
              <p:ext uri="{D42A27DB-BD31-4B8C-83A1-F6EECF244321}">
                <p14:modId xmlns:p14="http://schemas.microsoft.com/office/powerpoint/2010/main" val="1852775678"/>
              </p:ext>
            </p:extLst>
          </p:nvPr>
        </p:nvGraphicFramePr>
        <p:xfrm>
          <a:off x="1539261" y="852253"/>
          <a:ext cx="9355123" cy="473132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Footer Placeholder 1">
            <a:extLst>
              <a:ext uri="{FF2B5EF4-FFF2-40B4-BE49-F238E27FC236}">
                <a16:creationId xmlns:a16="http://schemas.microsoft.com/office/drawing/2014/main" id="{E3BE0EE6-1544-F942-823B-67483284FE20}"/>
              </a:ext>
            </a:extLst>
          </p:cNvPr>
          <p:cNvSpPr>
            <a:spLocks noGrp="1"/>
          </p:cNvSpPr>
          <p:nvPr>
            <p:ph type="ftr" sz="quarter" idx="11"/>
          </p:nvPr>
        </p:nvSpPr>
        <p:spPr/>
        <p:txBody>
          <a:bodyPr/>
          <a:lstStyle/>
          <a:p>
            <a:r>
              <a:rPr lang="en-IN"/>
              <a:t>By CA Atul Gupta </a:t>
            </a:r>
          </a:p>
        </p:txBody>
      </p:sp>
    </p:spTree>
    <p:extLst>
      <p:ext uri="{BB962C8B-B14F-4D97-AF65-F5344CB8AC3E}">
        <p14:creationId xmlns:p14="http://schemas.microsoft.com/office/powerpoint/2010/main" val="3337447046"/>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D9135E2-A5AA-48D6-A4F9-BAE94EFA165F}"/>
              </a:ext>
            </a:extLst>
          </p:cNvPr>
          <p:cNvSpPr>
            <a:spLocks noGrp="1"/>
          </p:cNvSpPr>
          <p:nvPr>
            <p:ph type="title"/>
          </p:nvPr>
        </p:nvSpPr>
        <p:spPr>
          <a:xfrm>
            <a:off x="87998" y="-96269"/>
            <a:ext cx="3509967" cy="1406524"/>
          </a:xfrm>
        </p:spPr>
        <p:txBody>
          <a:bodyPr>
            <a:normAutofit/>
          </a:bodyPr>
          <a:lstStyle/>
          <a:p>
            <a:r>
              <a:rPr lang="en-IN" b="1" u="sng" dirty="0">
                <a:latin typeface="Century Gothic" panose="020B0502020202020204" pitchFamily="34" charset="0"/>
              </a:rPr>
              <a:t>Lets Explore</a:t>
            </a:r>
          </a:p>
        </p:txBody>
      </p:sp>
      <p:sp>
        <p:nvSpPr>
          <p:cNvPr id="2" name="Content Placeholder 1">
            <a:extLst>
              <a:ext uri="{FF2B5EF4-FFF2-40B4-BE49-F238E27FC236}">
                <a16:creationId xmlns:a16="http://schemas.microsoft.com/office/drawing/2014/main" id="{6BE42D98-E940-4502-A155-3E780474670C}"/>
              </a:ext>
            </a:extLst>
          </p:cNvPr>
          <p:cNvSpPr>
            <a:spLocks noGrp="1"/>
          </p:cNvSpPr>
          <p:nvPr>
            <p:ph idx="1"/>
          </p:nvPr>
        </p:nvSpPr>
        <p:spPr>
          <a:xfrm>
            <a:off x="1951348" y="1470581"/>
            <a:ext cx="8234285" cy="4013022"/>
          </a:xfrm>
        </p:spPr>
        <p:txBody>
          <a:bodyPr>
            <a:noAutofit/>
          </a:bodyPr>
          <a:lstStyle/>
          <a:p>
            <a:pPr marL="0" indent="0" algn="just">
              <a:buNone/>
            </a:pPr>
            <a:r>
              <a:rPr lang="en-US" sz="1800" b="1" i="1" dirty="0">
                <a:solidFill>
                  <a:srgbClr val="475055"/>
                </a:solidFill>
                <a:latin typeface="Tw Cen MT" panose="020B0602020104020603" pitchFamily="34" charset="0"/>
              </a:rPr>
              <a:t>Q) </a:t>
            </a:r>
            <a:r>
              <a:rPr lang="en-US" sz="1800" i="1" dirty="0">
                <a:solidFill>
                  <a:srgbClr val="475055"/>
                </a:solidFill>
                <a:latin typeface="Tw Cen MT" panose="020B0602020104020603" pitchFamily="34" charset="0"/>
              </a:rPr>
              <a:t>Mr. A purchased goods and /or availed services worth Rs 1,18,000 (1,00,000+ 18000 GST) from Mr. Y on 01 Mar 2019 and received invoice on the same date and avail the credit in the month of Mar 2019 He paid to Mr. Y against this bill on 01.12.2019 .</a:t>
            </a:r>
          </a:p>
          <a:p>
            <a:pPr marL="0" indent="0" algn="just">
              <a:buNone/>
            </a:pPr>
            <a:endParaRPr lang="en-IN" sz="1800" i="1" dirty="0">
              <a:latin typeface="Tw Cen MT" panose="020B0602020104020603" pitchFamily="34" charset="0"/>
            </a:endParaRPr>
          </a:p>
          <a:p>
            <a:pPr marL="0" indent="0" algn="just">
              <a:buNone/>
            </a:pPr>
            <a:r>
              <a:rPr lang="en-US" sz="1800" b="1" i="1" dirty="0">
                <a:solidFill>
                  <a:srgbClr val="475055"/>
                </a:solidFill>
                <a:latin typeface="Tw Cen MT" panose="020B0602020104020603" pitchFamily="34" charset="0"/>
              </a:rPr>
              <a:t>A) </a:t>
            </a:r>
            <a:r>
              <a:rPr lang="en-US" sz="1800" i="1" dirty="0">
                <a:solidFill>
                  <a:srgbClr val="475055"/>
                </a:solidFill>
                <a:latin typeface="Tw Cen MT" panose="020B0602020104020603" pitchFamily="34" charset="0"/>
              </a:rPr>
              <a:t>180 days from the date of invoice is 30</a:t>
            </a:r>
            <a:r>
              <a:rPr lang="en-US" sz="1800" i="1" baseline="30000" dirty="0">
                <a:solidFill>
                  <a:srgbClr val="475055"/>
                </a:solidFill>
                <a:latin typeface="Tw Cen MT" panose="020B0602020104020603" pitchFamily="34" charset="0"/>
              </a:rPr>
              <a:t>th</a:t>
            </a:r>
            <a:r>
              <a:rPr lang="en-US" sz="1800" i="1" dirty="0">
                <a:solidFill>
                  <a:srgbClr val="475055"/>
                </a:solidFill>
                <a:latin typeface="Tw Cen MT" panose="020B0602020104020603" pitchFamily="34" charset="0"/>
              </a:rPr>
              <a:t> Aug 2019 . Since he has not paid to the supplier in 180           days , Rs 18000/- shall be added in his outward liability in GSTR 3B for the month of Sep 2019 along with interest @18% calculated from </a:t>
            </a:r>
            <a:r>
              <a:rPr lang="en-US" sz="1800" b="1" i="1" u="sng" dirty="0">
                <a:solidFill>
                  <a:srgbClr val="475055"/>
                </a:solidFill>
                <a:latin typeface="Tw Cen MT" panose="020B0602020104020603" pitchFamily="34" charset="0"/>
              </a:rPr>
              <a:t>the date of ITC availed</a:t>
            </a:r>
            <a:r>
              <a:rPr lang="en-US" sz="1800" i="1" dirty="0">
                <a:solidFill>
                  <a:srgbClr val="475055"/>
                </a:solidFill>
                <a:latin typeface="Tw Cen MT" panose="020B0602020104020603" pitchFamily="34" charset="0"/>
              </a:rPr>
              <a:t> i.e.. 01.03 .2019 to the date of payment 01.12.2019</a:t>
            </a:r>
            <a:endParaRPr lang="en-US" sz="1800" i="1" dirty="0">
              <a:solidFill>
                <a:schemeClr val="accent1"/>
              </a:solidFill>
              <a:latin typeface="Tw Cen MT" panose="020B0602020104020603" pitchFamily="34" charset="0"/>
            </a:endParaRPr>
          </a:p>
          <a:p>
            <a:pPr marL="0" indent="0" algn="just">
              <a:buNone/>
            </a:pPr>
            <a:r>
              <a:rPr lang="en-IN" sz="1800" b="1" i="1" dirty="0">
                <a:solidFill>
                  <a:schemeClr val="accent1"/>
                </a:solidFill>
                <a:latin typeface="Tw Cen MT" panose="020B0602020104020603" pitchFamily="34" charset="0"/>
              </a:rPr>
              <a:t>Days on which interest liability to be calculated = 1</a:t>
            </a:r>
            <a:r>
              <a:rPr lang="en-IN" sz="1800" b="1" i="1" baseline="30000" dirty="0">
                <a:solidFill>
                  <a:schemeClr val="accent1"/>
                </a:solidFill>
                <a:latin typeface="Tw Cen MT" panose="020B0602020104020603" pitchFamily="34" charset="0"/>
              </a:rPr>
              <a:t>st</a:t>
            </a:r>
            <a:r>
              <a:rPr lang="en-IN" sz="1800" b="1" i="1" dirty="0">
                <a:solidFill>
                  <a:schemeClr val="accent1"/>
                </a:solidFill>
                <a:latin typeface="Tw Cen MT" panose="020B0602020104020603" pitchFamily="34" charset="0"/>
              </a:rPr>
              <a:t> March 2019- 30</a:t>
            </a:r>
            <a:r>
              <a:rPr lang="en-IN" sz="1800" b="1" i="1" baseline="30000" dirty="0">
                <a:solidFill>
                  <a:schemeClr val="accent1"/>
                </a:solidFill>
                <a:latin typeface="Tw Cen MT" panose="020B0602020104020603" pitchFamily="34" charset="0"/>
              </a:rPr>
              <a:t>th</a:t>
            </a:r>
            <a:r>
              <a:rPr lang="en-IN" sz="1800" b="1" i="1" dirty="0">
                <a:solidFill>
                  <a:schemeClr val="accent1"/>
                </a:solidFill>
                <a:latin typeface="Tw Cen MT" panose="020B0602020104020603" pitchFamily="34" charset="0"/>
              </a:rPr>
              <a:t> Nov 2019</a:t>
            </a:r>
          </a:p>
          <a:p>
            <a:pPr marL="0" indent="0" algn="just">
              <a:buNone/>
            </a:pPr>
            <a:r>
              <a:rPr lang="en-IN" sz="1800" i="1" dirty="0">
                <a:solidFill>
                  <a:srgbClr val="FF0000"/>
                </a:solidFill>
                <a:latin typeface="Tw Cen MT" panose="020B0602020104020603" pitchFamily="34" charset="0"/>
              </a:rPr>
              <a:t>Interest Liability = 18000*18%*9/12 = 2430</a:t>
            </a:r>
          </a:p>
          <a:p>
            <a:pPr marL="0" indent="0" algn="just">
              <a:buNone/>
            </a:pPr>
            <a:r>
              <a:rPr lang="en-IN" sz="1800" b="1" i="1" dirty="0">
                <a:solidFill>
                  <a:schemeClr val="accent1"/>
                </a:solidFill>
                <a:latin typeface="Tw Cen MT" panose="020B0602020104020603" pitchFamily="34" charset="0"/>
              </a:rPr>
              <a:t>Total Liability = 18000+810 = 20430/-</a:t>
            </a:r>
          </a:p>
          <a:p>
            <a:pPr marL="0" indent="0" algn="just">
              <a:buNone/>
            </a:pPr>
            <a:endParaRPr lang="en-IN" sz="1800" i="1" dirty="0">
              <a:latin typeface="Tw Cen MT" panose="020B0602020104020603" pitchFamily="34" charset="0"/>
            </a:endParaRPr>
          </a:p>
        </p:txBody>
      </p:sp>
      <p:sp>
        <p:nvSpPr>
          <p:cNvPr id="4" name="Footer Placeholder 3">
            <a:extLst>
              <a:ext uri="{FF2B5EF4-FFF2-40B4-BE49-F238E27FC236}">
                <a16:creationId xmlns:a16="http://schemas.microsoft.com/office/drawing/2014/main" id="{827DEB95-A734-FE4B-BED8-3753AC4A742E}"/>
              </a:ext>
            </a:extLst>
          </p:cNvPr>
          <p:cNvSpPr>
            <a:spLocks noGrp="1"/>
          </p:cNvSpPr>
          <p:nvPr>
            <p:ph type="ftr" sz="quarter" idx="11"/>
          </p:nvPr>
        </p:nvSpPr>
        <p:spPr/>
        <p:txBody>
          <a:bodyPr/>
          <a:lstStyle/>
          <a:p>
            <a:r>
              <a:rPr lang="en-IN"/>
              <a:t>By CA Atul Gupta </a:t>
            </a:r>
          </a:p>
        </p:txBody>
      </p:sp>
    </p:spTree>
    <p:extLst>
      <p:ext uri="{BB962C8B-B14F-4D97-AF65-F5344CB8AC3E}">
        <p14:creationId xmlns:p14="http://schemas.microsoft.com/office/powerpoint/2010/main" val="282859330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4035105" y="142494"/>
            <a:ext cx="5956620" cy="6249069"/>
          </a:xfrm>
          <a:prstGeom prst="rect">
            <a:avLst/>
          </a:prstGeom>
          <a:noFill/>
          <a:ln>
            <a:noFill/>
          </a:ln>
        </p:spPr>
        <p:style>
          <a:lnRef idx="0">
            <a:scrgbClr r="0" g="0" b="0"/>
          </a:lnRef>
          <a:fillRef idx="0">
            <a:scrgbClr r="0" g="0" b="0"/>
          </a:fillRef>
          <a:effectRef idx="0">
            <a:scrgbClr r="0" g="0" b="0"/>
          </a:effectRef>
          <a:fontRef idx="minor">
            <a:schemeClr val="dk1"/>
          </a:fontRef>
        </p:style>
        <p:txBody>
          <a:bodyPr tIns="548640" rtlCol="0" anchor="t"/>
          <a:lstStyle/>
          <a:p>
            <a:r>
              <a:rPr lang="en-US" sz="2000" b="1" dirty="0">
                <a:latin typeface="Tw Cen MT" panose="020B0602020104020603" pitchFamily="34" charset="0"/>
                <a:ea typeface="Cambria" panose="02040503050406030204" pitchFamily="18" charset="0"/>
              </a:rPr>
              <a:t>The credit reversed earlier can be re- claimed once the payment has been made to the supplier. </a:t>
            </a:r>
          </a:p>
          <a:p>
            <a:endParaRPr lang="en-US" sz="2000" b="1" dirty="0">
              <a:latin typeface="Tw Cen MT" panose="020B0602020104020603" pitchFamily="34" charset="0"/>
              <a:ea typeface="Cambria" panose="02040503050406030204" pitchFamily="18" charset="0"/>
            </a:endParaRPr>
          </a:p>
          <a:p>
            <a:r>
              <a:rPr lang="en-US" sz="2000" b="1" dirty="0">
                <a:latin typeface="Tw Cen MT" panose="020B0602020104020603" pitchFamily="34" charset="0"/>
                <a:ea typeface="Cambria" panose="02040503050406030204" pitchFamily="18" charset="0"/>
              </a:rPr>
              <a:t>No time limit has been prescribed to re-claim the credit</a:t>
            </a:r>
          </a:p>
          <a:p>
            <a:endParaRPr lang="en-US" sz="2400" b="1" dirty="0">
              <a:latin typeface="Tw Cen MT" panose="020B0602020104020603" pitchFamily="34" charset="0"/>
              <a:ea typeface="Cambria" panose="02040503050406030204" pitchFamily="18" charset="0"/>
            </a:endParaRPr>
          </a:p>
          <a:p>
            <a:pPr algn="ctr"/>
            <a:endParaRPr lang="en-US" b="1" u="sng" dirty="0">
              <a:latin typeface="Tw Cen MT" panose="020B0602020104020603" pitchFamily="34" charset="0"/>
              <a:ea typeface="Cambria" panose="02040503050406030204" pitchFamily="18" charset="0"/>
            </a:endParaRPr>
          </a:p>
          <a:p>
            <a:pPr marL="285750" indent="-285750" algn="ctr">
              <a:buFont typeface="Arial" panose="020B0604020202020204" pitchFamily="34" charset="0"/>
              <a:buChar char="•"/>
            </a:pPr>
            <a:endParaRPr lang="en-US" b="1" u="sng" dirty="0">
              <a:latin typeface="Tw Cen MT" panose="020B0602020104020603" pitchFamily="34" charset="0"/>
              <a:ea typeface="Cambria" panose="02040503050406030204" pitchFamily="18" charset="0"/>
            </a:endParaRPr>
          </a:p>
          <a:p>
            <a:pPr marL="285750" indent="-285750">
              <a:buFont typeface="Arial" panose="020B0604020202020204" pitchFamily="34" charset="0"/>
              <a:buChar char="•"/>
            </a:pPr>
            <a:endParaRPr lang="en-US" sz="2400" dirty="0">
              <a:latin typeface="Tw Cen MT" panose="020B0602020104020603" pitchFamily="34" charset="0"/>
              <a:ea typeface="Cambria" panose="02040503050406030204" pitchFamily="18" charset="0"/>
            </a:endParaRPr>
          </a:p>
          <a:p>
            <a:pPr marL="285750" indent="-285750">
              <a:buFont typeface="Arial" panose="020B0604020202020204" pitchFamily="34" charset="0"/>
              <a:buChar char="•"/>
            </a:pPr>
            <a:endParaRPr lang="en-US" sz="2400" dirty="0">
              <a:latin typeface="Tw Cen MT" panose="020B0602020104020603" pitchFamily="34" charset="0"/>
              <a:ea typeface="Cambria" panose="02040503050406030204" pitchFamily="18" charset="0"/>
            </a:endParaRPr>
          </a:p>
          <a:p>
            <a:endParaRPr lang="en-US" sz="2400" dirty="0">
              <a:latin typeface="Tw Cen MT" panose="020B0602020104020603" pitchFamily="34" charset="0"/>
              <a:ea typeface="Cambria" panose="02040503050406030204" pitchFamily="18" charset="0"/>
            </a:endParaRPr>
          </a:p>
          <a:p>
            <a:pPr marL="285750" indent="-285750">
              <a:buFont typeface="Arial" panose="020B0604020202020204" pitchFamily="34" charset="0"/>
              <a:buChar char="•"/>
            </a:pPr>
            <a:endParaRPr lang="en-US" sz="2400" dirty="0">
              <a:latin typeface="Tw Cen MT" panose="020B0602020104020603" pitchFamily="34" charset="0"/>
              <a:ea typeface="Cambria" panose="02040503050406030204" pitchFamily="18" charset="0"/>
            </a:endParaRPr>
          </a:p>
          <a:p>
            <a:pPr marL="285750" indent="-285750">
              <a:buFont typeface="Arial" panose="020B0604020202020204" pitchFamily="34" charset="0"/>
              <a:buChar char="•"/>
            </a:pPr>
            <a:endParaRPr lang="en-US" sz="2400" dirty="0">
              <a:latin typeface="Tw Cen MT" panose="020B0602020104020603" pitchFamily="34" charset="0"/>
              <a:ea typeface="Cambria" panose="02040503050406030204" pitchFamily="18" charset="0"/>
            </a:endParaRPr>
          </a:p>
          <a:p>
            <a:pPr marL="285750" indent="-285750">
              <a:buFont typeface="Arial" panose="020B0604020202020204" pitchFamily="34" charset="0"/>
              <a:buChar char="•"/>
            </a:pPr>
            <a:endParaRPr lang="en-US" sz="2400" dirty="0">
              <a:latin typeface="Tw Cen MT" panose="020B0602020104020603" pitchFamily="34" charset="0"/>
              <a:ea typeface="Cambria" panose="02040503050406030204" pitchFamily="18" charset="0"/>
            </a:endParaRPr>
          </a:p>
          <a:p>
            <a:pPr marL="285750" indent="-285750">
              <a:buFont typeface="Arial" panose="020B0604020202020204" pitchFamily="34" charset="0"/>
              <a:buChar char="•"/>
            </a:pPr>
            <a:endParaRPr lang="en-US" sz="2400" dirty="0">
              <a:latin typeface="Tw Cen MT" panose="020B0602020104020603" pitchFamily="34" charset="0"/>
              <a:ea typeface="Cambria" panose="02040503050406030204" pitchFamily="18" charset="0"/>
            </a:endParaRPr>
          </a:p>
          <a:p>
            <a:endParaRPr lang="en-US" sz="2400" dirty="0">
              <a:latin typeface="Tw Cen MT" panose="020B0602020104020603" pitchFamily="34" charset="0"/>
              <a:ea typeface="Cambria" panose="02040503050406030204" pitchFamily="18" charset="0"/>
            </a:endParaRPr>
          </a:p>
        </p:txBody>
      </p:sp>
      <p:sp>
        <p:nvSpPr>
          <p:cNvPr id="3" name="TextBox 2"/>
          <p:cNvSpPr txBox="1"/>
          <p:nvPr/>
        </p:nvSpPr>
        <p:spPr>
          <a:xfrm>
            <a:off x="0" y="625761"/>
            <a:ext cx="3657600" cy="1508105"/>
          </a:xfrm>
          <a:prstGeom prst="rect">
            <a:avLst/>
          </a:prstGeom>
          <a:noFill/>
        </p:spPr>
        <p:txBody>
          <a:bodyPr wrap="square" rtlCol="0">
            <a:spAutoFit/>
          </a:bodyPr>
          <a:lstStyle/>
          <a:p>
            <a:r>
              <a:rPr lang="en-US" sz="3600" b="1" dirty="0">
                <a:latin typeface="Century Gothic" panose="020B0502020202020204" pitchFamily="34" charset="0"/>
              </a:rPr>
              <a:t>Re - Availment of Credit</a:t>
            </a:r>
          </a:p>
          <a:p>
            <a:r>
              <a:rPr lang="en-US" sz="2000" b="1" dirty="0">
                <a:latin typeface="Century Gothic" panose="020B0502020202020204" pitchFamily="34" charset="0"/>
              </a:rPr>
              <a:t>(3</a:t>
            </a:r>
            <a:r>
              <a:rPr lang="en-US" sz="2000" b="1" baseline="30000" dirty="0">
                <a:latin typeface="Century Gothic" panose="020B0502020202020204" pitchFamily="34" charset="0"/>
              </a:rPr>
              <a:t>rd</a:t>
            </a:r>
            <a:r>
              <a:rPr lang="en-US" sz="2000" b="1" dirty="0">
                <a:latin typeface="Century Gothic" panose="020B0502020202020204" pitchFamily="34" charset="0"/>
              </a:rPr>
              <a:t> Proviso to Sec 16)</a:t>
            </a:r>
          </a:p>
        </p:txBody>
      </p:sp>
      <p:sp>
        <p:nvSpPr>
          <p:cNvPr id="5" name="Rectangle 4"/>
          <p:cNvSpPr/>
          <p:nvPr/>
        </p:nvSpPr>
        <p:spPr>
          <a:xfrm>
            <a:off x="461819" y="2743200"/>
            <a:ext cx="5793212" cy="3447098"/>
          </a:xfrm>
          <a:prstGeom prst="rect">
            <a:avLst/>
          </a:prstGeom>
        </p:spPr>
        <p:txBody>
          <a:bodyPr wrap="square">
            <a:spAutoFit/>
          </a:bodyPr>
          <a:lstStyle/>
          <a:p>
            <a:r>
              <a:rPr lang="en-US" sz="2000" b="1" dirty="0">
                <a:latin typeface="Tw Cen MT" panose="020B0602020104020603" pitchFamily="34" charset="0"/>
                <a:ea typeface="Cambria" panose="02040503050406030204" pitchFamily="18" charset="0"/>
              </a:rPr>
              <a:t>Question: </a:t>
            </a:r>
            <a:r>
              <a:rPr lang="en-US" b="1" dirty="0">
                <a:latin typeface="Tw Cen MT" panose="020B0602020104020603" pitchFamily="34" charset="0"/>
                <a:ea typeface="Cambria" panose="02040503050406030204" pitchFamily="18" charset="0"/>
              </a:rPr>
              <a:t> </a:t>
            </a:r>
          </a:p>
          <a:p>
            <a:endParaRPr lang="en-US" b="1" dirty="0">
              <a:latin typeface="Tw Cen MT" panose="020B0602020104020603" pitchFamily="34" charset="0"/>
              <a:ea typeface="Cambria" panose="02040503050406030204" pitchFamily="18" charset="0"/>
            </a:endParaRPr>
          </a:p>
          <a:p>
            <a:r>
              <a:rPr lang="en-US" b="1" dirty="0">
                <a:latin typeface="Tw Cen MT" panose="020B0602020104020603" pitchFamily="34" charset="0"/>
                <a:ea typeface="Cambria" panose="02040503050406030204" pitchFamily="18" charset="0"/>
              </a:rPr>
              <a:t>Mr. A has received goods worth Rs. 1,18,000 (inclusive of GST) from Mr. B on 1st February 2018. Invoice date is 31</a:t>
            </a:r>
            <a:r>
              <a:rPr lang="en-US" b="1" baseline="30000" dirty="0">
                <a:latin typeface="Tw Cen MT" panose="020B0602020104020603" pitchFamily="34" charset="0"/>
                <a:ea typeface="Cambria" panose="02040503050406030204" pitchFamily="18" charset="0"/>
              </a:rPr>
              <a:t>st</a:t>
            </a:r>
            <a:r>
              <a:rPr lang="en-US" b="1" dirty="0">
                <a:latin typeface="Tw Cen MT" panose="020B0602020104020603" pitchFamily="34" charset="0"/>
                <a:ea typeface="Cambria" panose="02040503050406030204" pitchFamily="18" charset="0"/>
              </a:rPr>
              <a:t> January, 2018. Credit availed on 2</a:t>
            </a:r>
            <a:r>
              <a:rPr lang="en-US" b="1" baseline="30000" dirty="0">
                <a:latin typeface="Tw Cen MT" panose="020B0602020104020603" pitchFamily="34" charset="0"/>
                <a:ea typeface="Cambria" panose="02040503050406030204" pitchFamily="18" charset="0"/>
              </a:rPr>
              <a:t>nd</a:t>
            </a:r>
            <a:r>
              <a:rPr lang="en-US" b="1" dirty="0">
                <a:latin typeface="Tw Cen MT" panose="020B0602020104020603" pitchFamily="34" charset="0"/>
                <a:ea typeface="Cambria" panose="02040503050406030204" pitchFamily="18" charset="0"/>
              </a:rPr>
              <a:t> February, 2018</a:t>
            </a:r>
          </a:p>
          <a:p>
            <a:endParaRPr lang="en-US" b="1" dirty="0">
              <a:latin typeface="Tw Cen MT" panose="020B0602020104020603" pitchFamily="34" charset="0"/>
              <a:ea typeface="Cambria" panose="02040503050406030204" pitchFamily="18" charset="0"/>
            </a:endParaRPr>
          </a:p>
          <a:p>
            <a:r>
              <a:rPr lang="en-US" b="1" dirty="0">
                <a:latin typeface="Tw Cen MT" panose="020B0602020104020603" pitchFamily="34" charset="0"/>
                <a:ea typeface="Cambria" panose="02040503050406030204" pitchFamily="18" charset="0"/>
              </a:rPr>
              <a:t>Mr. A has paid Rs. 59,000 to Mr. B on 31</a:t>
            </a:r>
            <a:r>
              <a:rPr lang="en-US" b="1" baseline="30000" dirty="0">
                <a:latin typeface="Tw Cen MT" panose="020B0602020104020603" pitchFamily="34" charset="0"/>
                <a:ea typeface="Cambria" panose="02040503050406030204" pitchFamily="18" charset="0"/>
              </a:rPr>
              <a:t>st</a:t>
            </a:r>
            <a:r>
              <a:rPr lang="en-US" b="1" dirty="0">
                <a:latin typeface="Tw Cen MT" panose="020B0602020104020603" pitchFamily="34" charset="0"/>
                <a:ea typeface="Cambria" panose="02040503050406030204" pitchFamily="18" charset="0"/>
              </a:rPr>
              <a:t> March, 2018.</a:t>
            </a:r>
          </a:p>
          <a:p>
            <a:endParaRPr lang="en-US" b="1" dirty="0">
              <a:latin typeface="Tw Cen MT" panose="020B0602020104020603" pitchFamily="34" charset="0"/>
              <a:ea typeface="Cambria" panose="02040503050406030204" pitchFamily="18" charset="0"/>
            </a:endParaRPr>
          </a:p>
          <a:p>
            <a:r>
              <a:rPr lang="en-US" b="1" dirty="0">
                <a:latin typeface="Tw Cen MT" panose="020B0602020104020603" pitchFamily="34" charset="0"/>
                <a:ea typeface="Cambria" panose="02040503050406030204" pitchFamily="18" charset="0"/>
              </a:rPr>
              <a:t>Rest of the payment has not been made till date. </a:t>
            </a:r>
          </a:p>
          <a:p>
            <a:r>
              <a:rPr lang="en-US" b="1" dirty="0">
                <a:latin typeface="Tw Cen MT" panose="020B0602020104020603" pitchFamily="34" charset="0"/>
                <a:ea typeface="Cambria" panose="02040503050406030204" pitchFamily="18" charset="0"/>
              </a:rPr>
              <a:t>In which return reversal will be made, and what will be the amount of reversal.</a:t>
            </a:r>
          </a:p>
          <a:p>
            <a:pPr lvl="0"/>
            <a:endParaRPr lang="en-US" dirty="0">
              <a:solidFill>
                <a:schemeClr val="bg1"/>
              </a:solidFill>
              <a:latin typeface="Tw Cen MT" panose="020B0602020104020603" pitchFamily="34" charset="0"/>
              <a:ea typeface="Cambria" panose="02040503050406030204" pitchFamily="18" charset="0"/>
            </a:endParaRPr>
          </a:p>
        </p:txBody>
      </p:sp>
      <p:sp>
        <p:nvSpPr>
          <p:cNvPr id="7" name="Rectangle 6">
            <a:extLst>
              <a:ext uri="{FF2B5EF4-FFF2-40B4-BE49-F238E27FC236}">
                <a16:creationId xmlns:a16="http://schemas.microsoft.com/office/drawing/2014/main" id="{74AA053A-A351-45AA-A624-3730BBE387AD}"/>
              </a:ext>
            </a:extLst>
          </p:cNvPr>
          <p:cNvSpPr/>
          <p:nvPr/>
        </p:nvSpPr>
        <p:spPr>
          <a:xfrm>
            <a:off x="6388675" y="3004456"/>
            <a:ext cx="5341506" cy="2950797"/>
          </a:xfrm>
          <a:prstGeom prst="rect">
            <a:avLst/>
          </a:prstGeom>
          <a:solidFill>
            <a:schemeClr val="bg1">
              <a:lumMod val="85000"/>
            </a:schemeClr>
          </a:solidFill>
          <a:ln>
            <a:noFill/>
          </a:ln>
        </p:spPr>
        <p:style>
          <a:lnRef idx="0">
            <a:scrgbClr r="0" g="0" b="0"/>
          </a:lnRef>
          <a:fillRef idx="0">
            <a:scrgbClr r="0" g="0" b="0"/>
          </a:fillRef>
          <a:effectRef idx="0">
            <a:scrgbClr r="0" g="0" b="0"/>
          </a:effectRef>
          <a:fontRef idx="minor">
            <a:schemeClr val="dk1"/>
          </a:fontRef>
        </p:style>
        <p:txBody>
          <a:bodyPr tIns="548640" rtlCol="0" anchor="t"/>
          <a:lstStyle/>
          <a:p>
            <a:r>
              <a:rPr lang="en-US" b="1" u="sng" dirty="0">
                <a:solidFill>
                  <a:schemeClr val="accent6">
                    <a:lumMod val="50000"/>
                  </a:schemeClr>
                </a:solidFill>
                <a:latin typeface="Cambria" panose="02040503050406030204" pitchFamily="18" charset="0"/>
                <a:ea typeface="Cambria" panose="02040503050406030204" pitchFamily="18" charset="0"/>
              </a:rPr>
              <a:t>Solution</a:t>
            </a:r>
          </a:p>
          <a:p>
            <a:pPr marL="342900" indent="-342900">
              <a:buFont typeface="Arial" panose="020B0604020202020204" pitchFamily="34" charset="0"/>
              <a:buChar char="•"/>
            </a:pPr>
            <a:endParaRPr lang="en-US" dirty="0">
              <a:solidFill>
                <a:schemeClr val="accent6">
                  <a:lumMod val="50000"/>
                </a:schemeClr>
              </a:solidFill>
              <a:latin typeface="Cambria" panose="02040503050406030204" pitchFamily="18" charset="0"/>
              <a:ea typeface="Cambria" panose="02040503050406030204" pitchFamily="18" charset="0"/>
            </a:endParaRPr>
          </a:p>
          <a:p>
            <a:pPr marL="342900" indent="-342900">
              <a:buFont typeface="Arial" panose="020B0604020202020204" pitchFamily="34" charset="0"/>
              <a:buChar char="•"/>
            </a:pPr>
            <a:r>
              <a:rPr lang="en-US" dirty="0">
                <a:solidFill>
                  <a:schemeClr val="accent6">
                    <a:lumMod val="50000"/>
                  </a:schemeClr>
                </a:solidFill>
                <a:latin typeface="Cambria" panose="02040503050406030204" pitchFamily="18" charset="0"/>
                <a:ea typeface="Cambria" panose="02040503050406030204" pitchFamily="18" charset="0"/>
              </a:rPr>
              <a:t>Reversal will be made in the month of July</a:t>
            </a:r>
          </a:p>
          <a:p>
            <a:pPr marL="342900" indent="-342900">
              <a:buFont typeface="Arial" panose="020B0604020202020204" pitchFamily="34" charset="0"/>
              <a:buChar char="•"/>
            </a:pPr>
            <a:r>
              <a:rPr lang="en-US" dirty="0">
                <a:solidFill>
                  <a:schemeClr val="accent6">
                    <a:lumMod val="50000"/>
                  </a:schemeClr>
                </a:solidFill>
                <a:latin typeface="Cambria" panose="02040503050406030204" pitchFamily="18" charset="0"/>
                <a:ea typeface="Cambria" panose="02040503050406030204" pitchFamily="18" charset="0"/>
              </a:rPr>
              <a:t>Amount of reversal will be </a:t>
            </a:r>
          </a:p>
          <a:p>
            <a:pPr algn="ctr"/>
            <a:r>
              <a:rPr lang="en-US" dirty="0">
                <a:solidFill>
                  <a:schemeClr val="accent6">
                    <a:lumMod val="50000"/>
                  </a:schemeClr>
                </a:solidFill>
                <a:latin typeface="Cambria" panose="02040503050406030204" pitchFamily="18" charset="0"/>
                <a:ea typeface="Cambria" panose="02040503050406030204" pitchFamily="18" charset="0"/>
              </a:rPr>
              <a:t> 59000*18/118 = 9000</a:t>
            </a:r>
          </a:p>
          <a:p>
            <a:pPr marL="342900" indent="-342900">
              <a:buFont typeface="Arial" panose="020B0604020202020204" pitchFamily="34" charset="0"/>
              <a:buChar char="•"/>
            </a:pPr>
            <a:r>
              <a:rPr lang="en-US" dirty="0">
                <a:solidFill>
                  <a:schemeClr val="accent6">
                    <a:lumMod val="50000"/>
                  </a:schemeClr>
                </a:solidFill>
                <a:latin typeface="Cambria" panose="02040503050406030204" pitchFamily="18" charset="0"/>
                <a:ea typeface="Cambria" panose="02040503050406030204" pitchFamily="18" charset="0"/>
              </a:rPr>
              <a:t>Interest amount will be:</a:t>
            </a:r>
          </a:p>
          <a:p>
            <a:r>
              <a:rPr lang="en-US" dirty="0">
                <a:solidFill>
                  <a:schemeClr val="accent6">
                    <a:lumMod val="50000"/>
                  </a:schemeClr>
                </a:solidFill>
                <a:latin typeface="Cambria" panose="02040503050406030204" pitchFamily="18" charset="0"/>
                <a:ea typeface="Cambria" panose="02040503050406030204" pitchFamily="18" charset="0"/>
              </a:rPr>
              <a:t>No. of days = (2</a:t>
            </a:r>
            <a:r>
              <a:rPr lang="en-US" baseline="30000" dirty="0">
                <a:solidFill>
                  <a:schemeClr val="accent6">
                    <a:lumMod val="50000"/>
                  </a:schemeClr>
                </a:solidFill>
                <a:latin typeface="Cambria" panose="02040503050406030204" pitchFamily="18" charset="0"/>
                <a:ea typeface="Cambria" panose="02040503050406030204" pitchFamily="18" charset="0"/>
              </a:rPr>
              <a:t>nd</a:t>
            </a:r>
            <a:r>
              <a:rPr lang="en-US" dirty="0">
                <a:solidFill>
                  <a:schemeClr val="accent6">
                    <a:lumMod val="50000"/>
                  </a:schemeClr>
                </a:solidFill>
                <a:latin typeface="Cambria" panose="02040503050406030204" pitchFamily="18" charset="0"/>
                <a:ea typeface="Cambria" panose="02040503050406030204" pitchFamily="18" charset="0"/>
              </a:rPr>
              <a:t> Feb – 20</a:t>
            </a:r>
            <a:r>
              <a:rPr lang="en-US" baseline="30000" dirty="0">
                <a:solidFill>
                  <a:schemeClr val="accent6">
                    <a:lumMod val="50000"/>
                  </a:schemeClr>
                </a:solidFill>
                <a:latin typeface="Cambria" panose="02040503050406030204" pitchFamily="18" charset="0"/>
                <a:ea typeface="Cambria" panose="02040503050406030204" pitchFamily="18" charset="0"/>
              </a:rPr>
              <a:t>th</a:t>
            </a:r>
            <a:r>
              <a:rPr lang="en-US" dirty="0">
                <a:solidFill>
                  <a:schemeClr val="accent6">
                    <a:lumMod val="50000"/>
                  </a:schemeClr>
                </a:solidFill>
                <a:latin typeface="Cambria" panose="02040503050406030204" pitchFamily="18" charset="0"/>
                <a:ea typeface="Cambria" panose="02040503050406030204" pitchFamily="18" charset="0"/>
              </a:rPr>
              <a:t> Aug) = 199</a:t>
            </a:r>
          </a:p>
          <a:p>
            <a:r>
              <a:rPr lang="en-US" dirty="0">
                <a:solidFill>
                  <a:schemeClr val="accent6">
                    <a:lumMod val="50000"/>
                  </a:schemeClr>
                </a:solidFill>
                <a:latin typeface="Cambria" panose="02040503050406030204" pitchFamily="18" charset="0"/>
                <a:ea typeface="Cambria" panose="02040503050406030204" pitchFamily="18" charset="0"/>
              </a:rPr>
              <a:t>Interest = 9000*199/365*18% = 883.23</a:t>
            </a:r>
          </a:p>
        </p:txBody>
      </p:sp>
      <p:sp>
        <p:nvSpPr>
          <p:cNvPr id="4" name="Footer Placeholder 3">
            <a:extLst>
              <a:ext uri="{FF2B5EF4-FFF2-40B4-BE49-F238E27FC236}">
                <a16:creationId xmlns:a16="http://schemas.microsoft.com/office/drawing/2014/main" id="{810D092F-6739-EE44-9E5D-280EA78C5B51}"/>
              </a:ext>
            </a:extLst>
          </p:cNvPr>
          <p:cNvSpPr>
            <a:spLocks noGrp="1"/>
          </p:cNvSpPr>
          <p:nvPr>
            <p:ph type="ftr" sz="quarter" idx="11"/>
          </p:nvPr>
        </p:nvSpPr>
        <p:spPr/>
        <p:txBody>
          <a:bodyPr/>
          <a:lstStyle/>
          <a:p>
            <a:r>
              <a:rPr lang="en-IN"/>
              <a:t>By CA Atul Gupta </a:t>
            </a:r>
          </a:p>
        </p:txBody>
      </p:sp>
    </p:spTree>
    <p:extLst>
      <p:ext uri="{BB962C8B-B14F-4D97-AF65-F5344CB8AC3E}">
        <p14:creationId xmlns:p14="http://schemas.microsoft.com/office/powerpoint/2010/main" val="280046973"/>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aphicFrame>
        <p:nvGraphicFramePr>
          <p:cNvPr id="11" name="Table 10">
            <a:extLst>
              <a:ext uri="{FF2B5EF4-FFF2-40B4-BE49-F238E27FC236}">
                <a16:creationId xmlns:a16="http://schemas.microsoft.com/office/drawing/2014/main" id="{DEBB67EE-0CDF-4769-8429-1E5E09175A05}"/>
              </a:ext>
            </a:extLst>
          </p:cNvPr>
          <p:cNvGraphicFramePr>
            <a:graphicFrameLocks noGrp="1"/>
          </p:cNvGraphicFramePr>
          <p:nvPr>
            <p:extLst>
              <p:ext uri="{D42A27DB-BD31-4B8C-83A1-F6EECF244321}">
                <p14:modId xmlns:p14="http://schemas.microsoft.com/office/powerpoint/2010/main" val="1232128152"/>
              </p:ext>
            </p:extLst>
          </p:nvPr>
        </p:nvGraphicFramePr>
        <p:xfrm>
          <a:off x="2239861" y="1904300"/>
          <a:ext cx="8336972" cy="3300770"/>
        </p:xfrm>
        <a:graphic>
          <a:graphicData uri="http://schemas.openxmlformats.org/drawingml/2006/table">
            <a:tbl>
              <a:tblPr firstRow="1" bandRow="1">
                <a:tableStyleId>{8A107856-5554-42FB-B03E-39F5DBC370BA}</a:tableStyleId>
              </a:tblPr>
              <a:tblGrid>
                <a:gridCol w="4168486">
                  <a:extLst>
                    <a:ext uri="{9D8B030D-6E8A-4147-A177-3AD203B41FA5}">
                      <a16:colId xmlns:a16="http://schemas.microsoft.com/office/drawing/2014/main" val="20000"/>
                    </a:ext>
                  </a:extLst>
                </a:gridCol>
                <a:gridCol w="4168486">
                  <a:extLst>
                    <a:ext uri="{9D8B030D-6E8A-4147-A177-3AD203B41FA5}">
                      <a16:colId xmlns:a16="http://schemas.microsoft.com/office/drawing/2014/main" val="20001"/>
                    </a:ext>
                  </a:extLst>
                </a:gridCol>
              </a:tblGrid>
              <a:tr h="793856">
                <a:tc gridSpan="2">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dirty="0">
                          <a:latin typeface="Tw Cen MT" panose="020B0602020104020603" pitchFamily="34" charset="0"/>
                          <a:ea typeface="Cambria" panose="02040503050406030204" pitchFamily="18" charset="0"/>
                        </a:rPr>
                        <a:t>Depreciation claimed on Tax component of the cost of capital goods under IT Act </a:t>
                      </a:r>
                      <a:r>
                        <a:rPr lang="en-US" sz="1800" kern="1200" dirty="0">
                          <a:solidFill>
                            <a:srgbClr val="FF0000"/>
                          </a:solidFill>
                          <a:latin typeface="Tw Cen MT" panose="020B0602020104020603" pitchFamily="34" charset="0"/>
                          <a:ea typeface="Cambria" panose="02040503050406030204" pitchFamily="18" charset="0"/>
                        </a:rPr>
                        <a:t>ITC not Available</a:t>
                      </a:r>
                      <a:endParaRPr lang="en-IN" sz="1800" b="1" kern="1200" dirty="0">
                        <a:solidFill>
                          <a:srgbClr val="FF0000"/>
                        </a:solidFill>
                        <a:latin typeface="Tw Cen MT" panose="020B0602020104020603" pitchFamily="34" charset="0"/>
                        <a:ea typeface="Cambria" panose="02040503050406030204" pitchFamily="18" charset="0"/>
                        <a:cs typeface="Times New Roman" panose="02020603050405020304" pitchFamily="18" charset="0"/>
                      </a:endParaRPr>
                    </a:p>
                  </a:txBody>
                  <a:tcPr>
                    <a:noFill/>
                  </a:tcPr>
                </a:tc>
                <a:tc hMerge="1">
                  <a:txBody>
                    <a:bodyPr/>
                    <a:lstStyle/>
                    <a:p>
                      <a:endParaRPr lang="en-US" dirty="0"/>
                    </a:p>
                  </a:txBody>
                  <a:tcPr/>
                </a:tc>
                <a:extLst>
                  <a:ext uri="{0D108BD9-81ED-4DB2-BD59-A6C34878D82A}">
                    <a16:rowId xmlns:a16="http://schemas.microsoft.com/office/drawing/2014/main" val="10000"/>
                  </a:ext>
                </a:extLst>
              </a:tr>
              <a:tr h="1462366">
                <a:tc gridSpan="2">
                  <a:txBody>
                    <a:bodyPr/>
                    <a:lstStyle/>
                    <a:p>
                      <a:pPr algn="ctr"/>
                      <a:r>
                        <a:rPr lang="en-US" sz="1800" dirty="0">
                          <a:latin typeface="Tw Cen MT" panose="020B0602020104020603" pitchFamily="34" charset="0"/>
                          <a:ea typeface="Cambria" panose="02040503050406030204" pitchFamily="18" charset="0"/>
                        </a:rPr>
                        <a:t>Example:</a:t>
                      </a:r>
                    </a:p>
                    <a:p>
                      <a:pPr algn="ctr"/>
                      <a:r>
                        <a:rPr lang="en-US" sz="1800" dirty="0">
                          <a:latin typeface="Tw Cen MT" panose="020B0602020104020603" pitchFamily="34" charset="0"/>
                          <a:ea typeface="Cambria" panose="02040503050406030204" pitchFamily="18" charset="0"/>
                        </a:rPr>
                        <a:t>Cost of asset =  Rs. 1,00,000</a:t>
                      </a:r>
                    </a:p>
                    <a:p>
                      <a:pPr algn="ctr"/>
                      <a:r>
                        <a:rPr lang="en-US" sz="1800" u="none" dirty="0">
                          <a:latin typeface="Tw Cen MT" panose="020B0602020104020603" pitchFamily="34" charset="0"/>
                          <a:ea typeface="Cambria" panose="02040503050406030204" pitchFamily="18" charset="0"/>
                        </a:rPr>
                        <a:t>     </a:t>
                      </a:r>
                      <a:r>
                        <a:rPr lang="en-US" sz="1800" u="sng" dirty="0">
                          <a:latin typeface="Tw Cen MT" panose="020B0602020104020603" pitchFamily="34" charset="0"/>
                          <a:ea typeface="Cambria" panose="02040503050406030204" pitchFamily="18" charset="0"/>
                        </a:rPr>
                        <a:t>Tax-10% =  Rs. 10,000</a:t>
                      </a:r>
                    </a:p>
                    <a:p>
                      <a:pPr algn="ctr"/>
                      <a:r>
                        <a:rPr lang="en-US" sz="1800" dirty="0">
                          <a:latin typeface="Tw Cen MT" panose="020B0602020104020603" pitchFamily="34" charset="0"/>
                          <a:ea typeface="Cambria" panose="02040503050406030204" pitchFamily="18" charset="0"/>
                        </a:rPr>
                        <a:t>       Total Cost = Rs. 110,000</a:t>
                      </a:r>
                    </a:p>
                  </a:txBody>
                  <a:tcPr>
                    <a:noFill/>
                  </a:tcPr>
                </a:tc>
                <a:tc hMerge="1">
                  <a:txBody>
                    <a:bodyPr/>
                    <a:lstStyle/>
                    <a:p>
                      <a:endParaRPr lang="en-US" dirty="0"/>
                    </a:p>
                  </a:txBody>
                  <a:tcPr/>
                </a:tc>
                <a:extLst>
                  <a:ext uri="{0D108BD9-81ED-4DB2-BD59-A6C34878D82A}">
                    <a16:rowId xmlns:a16="http://schemas.microsoft.com/office/drawing/2014/main" val="10001"/>
                  </a:ext>
                </a:extLst>
              </a:tr>
              <a:tr h="522274">
                <a:tc>
                  <a:txBody>
                    <a:bodyPr/>
                    <a:lstStyle/>
                    <a:p>
                      <a:r>
                        <a:rPr lang="en-US" sz="1800" dirty="0">
                          <a:latin typeface="Tw Cen MT" panose="020B0602020104020603" pitchFamily="34" charset="0"/>
                          <a:ea typeface="Cambria" panose="02040503050406030204" pitchFamily="18" charset="0"/>
                        </a:rPr>
                        <a:t>If Depreciation charged on Rs.1,00,000</a:t>
                      </a:r>
                    </a:p>
                  </a:txBody>
                  <a:tcPr>
                    <a:noFill/>
                  </a:tcPr>
                </a:tc>
                <a:tc>
                  <a:txBody>
                    <a:bodyPr/>
                    <a:lstStyle/>
                    <a:p>
                      <a:r>
                        <a:rPr lang="en-US" sz="1800" dirty="0">
                          <a:latin typeface="Tw Cen MT" panose="020B0602020104020603" pitchFamily="34" charset="0"/>
                          <a:ea typeface="Cambria" panose="02040503050406030204" pitchFamily="18" charset="0"/>
                        </a:rPr>
                        <a:t>If Depreciation charged on Rs.1,10,000</a:t>
                      </a:r>
                    </a:p>
                  </a:txBody>
                  <a:tcPr>
                    <a:noFill/>
                  </a:tcPr>
                </a:tc>
                <a:extLst>
                  <a:ext uri="{0D108BD9-81ED-4DB2-BD59-A6C34878D82A}">
                    <a16:rowId xmlns:a16="http://schemas.microsoft.com/office/drawing/2014/main" val="10002"/>
                  </a:ext>
                </a:extLst>
              </a:tr>
              <a:tr h="522274">
                <a:tc>
                  <a:txBody>
                    <a:bodyPr/>
                    <a:lstStyle/>
                    <a:p>
                      <a:pPr algn="ctr"/>
                      <a:r>
                        <a:rPr lang="en-US" sz="1800" b="1" dirty="0">
                          <a:solidFill>
                            <a:srgbClr val="00B050"/>
                          </a:solidFill>
                          <a:latin typeface="Tw Cen MT" panose="020B0602020104020603" pitchFamily="34" charset="0"/>
                          <a:ea typeface="Cambria" panose="02040503050406030204" pitchFamily="18" charset="0"/>
                        </a:rPr>
                        <a:t>ITC is available</a:t>
                      </a:r>
                    </a:p>
                  </a:txBody>
                  <a:tcPr>
                    <a:noFill/>
                  </a:tcPr>
                </a:tc>
                <a:tc>
                  <a:txBody>
                    <a:bodyPr/>
                    <a:lstStyle/>
                    <a:p>
                      <a:pPr algn="ctr"/>
                      <a:r>
                        <a:rPr lang="en-US" sz="1800" b="1" dirty="0">
                          <a:solidFill>
                            <a:srgbClr val="FF0000"/>
                          </a:solidFill>
                          <a:latin typeface="Tw Cen MT" panose="020B0602020104020603" pitchFamily="34" charset="0"/>
                          <a:ea typeface="Cambria" panose="02040503050406030204" pitchFamily="18" charset="0"/>
                        </a:rPr>
                        <a:t>ITC is not available</a:t>
                      </a:r>
                    </a:p>
                  </a:txBody>
                  <a:tcPr>
                    <a:noFill/>
                  </a:tcPr>
                </a:tc>
                <a:extLst>
                  <a:ext uri="{0D108BD9-81ED-4DB2-BD59-A6C34878D82A}">
                    <a16:rowId xmlns:a16="http://schemas.microsoft.com/office/drawing/2014/main" val="10003"/>
                  </a:ext>
                </a:extLst>
              </a:tr>
            </a:tbl>
          </a:graphicData>
        </a:graphic>
      </p:graphicFrame>
      <p:sp>
        <p:nvSpPr>
          <p:cNvPr id="17" name="TextBox 16">
            <a:extLst>
              <a:ext uri="{FF2B5EF4-FFF2-40B4-BE49-F238E27FC236}">
                <a16:creationId xmlns:a16="http://schemas.microsoft.com/office/drawing/2014/main" id="{3C739EE1-23E0-4FEA-A50D-12E49A208CCE}"/>
              </a:ext>
            </a:extLst>
          </p:cNvPr>
          <p:cNvSpPr txBox="1"/>
          <p:nvPr/>
        </p:nvSpPr>
        <p:spPr>
          <a:xfrm>
            <a:off x="0" y="0"/>
            <a:ext cx="2791661" cy="2062103"/>
          </a:xfrm>
          <a:prstGeom prst="rect">
            <a:avLst/>
          </a:prstGeom>
          <a:noFill/>
        </p:spPr>
        <p:txBody>
          <a:bodyPr wrap="square" rtlCol="0">
            <a:spAutoFit/>
          </a:bodyPr>
          <a:lstStyle/>
          <a:p>
            <a:r>
              <a:rPr lang="en-US" sz="3600" b="1" dirty="0">
                <a:latin typeface="Century Gothic" panose="020B0502020202020204" pitchFamily="34" charset="0"/>
              </a:rPr>
              <a:t>ITC on Capital Goods</a:t>
            </a:r>
          </a:p>
          <a:p>
            <a:r>
              <a:rPr lang="en-US" sz="2000" b="1" dirty="0">
                <a:latin typeface="Century Gothic" panose="020B0502020202020204" pitchFamily="34" charset="0"/>
              </a:rPr>
              <a:t>(Section 16(3))</a:t>
            </a:r>
          </a:p>
        </p:txBody>
      </p:sp>
      <p:sp>
        <p:nvSpPr>
          <p:cNvPr id="2" name="Footer Placeholder 1">
            <a:extLst>
              <a:ext uri="{FF2B5EF4-FFF2-40B4-BE49-F238E27FC236}">
                <a16:creationId xmlns:a16="http://schemas.microsoft.com/office/drawing/2014/main" id="{DECBDF52-5E1A-1F43-AE11-70D5424DA45D}"/>
              </a:ext>
            </a:extLst>
          </p:cNvPr>
          <p:cNvSpPr>
            <a:spLocks noGrp="1"/>
          </p:cNvSpPr>
          <p:nvPr>
            <p:ph type="ftr" sz="quarter" idx="11"/>
          </p:nvPr>
        </p:nvSpPr>
        <p:spPr/>
        <p:txBody>
          <a:bodyPr/>
          <a:lstStyle/>
          <a:p>
            <a:r>
              <a:rPr lang="en-IN"/>
              <a:t>By CA Atul Gupta </a:t>
            </a:r>
          </a:p>
        </p:txBody>
      </p:sp>
    </p:spTree>
    <p:extLst>
      <p:ext uri="{BB962C8B-B14F-4D97-AF65-F5344CB8AC3E}">
        <p14:creationId xmlns:p14="http://schemas.microsoft.com/office/powerpoint/2010/main" val="4136092836"/>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4724400" y="0"/>
            <a:ext cx="5943600" cy="6858000"/>
          </a:xfrm>
          <a:prstGeom prst="rect">
            <a:avLst/>
          </a:prstGeom>
          <a:noFill/>
          <a:ln>
            <a:noFill/>
          </a:ln>
        </p:spPr>
        <p:style>
          <a:lnRef idx="0">
            <a:scrgbClr r="0" g="0" b="0"/>
          </a:lnRef>
          <a:fillRef idx="0">
            <a:scrgbClr r="0" g="0" b="0"/>
          </a:fillRef>
          <a:effectRef idx="0">
            <a:scrgbClr r="0" g="0" b="0"/>
          </a:effectRef>
          <a:fontRef idx="minor">
            <a:schemeClr val="dk1"/>
          </a:fontRef>
        </p:style>
        <p:txBody>
          <a:bodyPr tIns="548640" rtlCol="0" anchor="t"/>
          <a:lstStyle/>
          <a:p>
            <a:pPr marL="285750" indent="-285750" algn="ctr">
              <a:buFont typeface="Arial" panose="020B0604020202020204" pitchFamily="34" charset="0"/>
              <a:buChar char="•"/>
            </a:pPr>
            <a:endParaRPr lang="en-US" b="1" u="sng" dirty="0"/>
          </a:p>
          <a:p>
            <a:pPr marL="285750" indent="-285750">
              <a:buFont typeface="Arial" panose="020B0604020202020204" pitchFamily="34" charset="0"/>
              <a:buChar char="•"/>
            </a:pPr>
            <a:endParaRPr lang="en-US" sz="2400" dirty="0"/>
          </a:p>
          <a:p>
            <a:pPr marL="285750" indent="-285750">
              <a:buFont typeface="Arial" panose="020B0604020202020204" pitchFamily="34" charset="0"/>
              <a:buChar char="•"/>
            </a:pPr>
            <a:endParaRPr lang="en-US" sz="2400" dirty="0"/>
          </a:p>
          <a:p>
            <a:endParaRPr lang="en-US" sz="2400" dirty="0"/>
          </a:p>
          <a:p>
            <a:pPr marL="285750" indent="-285750">
              <a:buFont typeface="Arial" panose="020B0604020202020204" pitchFamily="34" charset="0"/>
              <a:buChar char="•"/>
            </a:pPr>
            <a:endParaRPr lang="en-US" sz="2400" dirty="0"/>
          </a:p>
          <a:p>
            <a:pPr marL="285750" indent="-285750">
              <a:buFont typeface="Arial" panose="020B0604020202020204" pitchFamily="34" charset="0"/>
              <a:buChar char="•"/>
            </a:pPr>
            <a:endParaRPr lang="en-US" sz="2400" dirty="0"/>
          </a:p>
          <a:p>
            <a:pPr marL="285750" indent="-285750">
              <a:buFont typeface="Arial" panose="020B0604020202020204" pitchFamily="34" charset="0"/>
              <a:buChar char="•"/>
            </a:pPr>
            <a:endParaRPr lang="en-US" sz="2400" dirty="0"/>
          </a:p>
          <a:p>
            <a:pPr marL="285750" indent="-285750">
              <a:buFont typeface="Arial" panose="020B0604020202020204" pitchFamily="34" charset="0"/>
              <a:buChar char="•"/>
            </a:pPr>
            <a:endParaRPr lang="en-US" sz="2400" dirty="0"/>
          </a:p>
          <a:p>
            <a:endParaRPr lang="en-US" sz="2400" dirty="0"/>
          </a:p>
        </p:txBody>
      </p:sp>
      <p:sp>
        <p:nvSpPr>
          <p:cNvPr id="3" name="TextBox 2"/>
          <p:cNvSpPr txBox="1"/>
          <p:nvPr/>
        </p:nvSpPr>
        <p:spPr>
          <a:xfrm>
            <a:off x="805344" y="0"/>
            <a:ext cx="9412449" cy="584775"/>
          </a:xfrm>
          <a:prstGeom prst="rect">
            <a:avLst/>
          </a:prstGeom>
          <a:noFill/>
        </p:spPr>
        <p:txBody>
          <a:bodyPr wrap="square" rtlCol="0">
            <a:spAutoFit/>
          </a:bodyPr>
          <a:lstStyle/>
          <a:p>
            <a:pPr algn="just"/>
            <a:r>
              <a:rPr lang="en-US" sz="3200" b="1" dirty="0">
                <a:latin typeface="Century Gothic" panose="020B0502020202020204" pitchFamily="34" charset="0"/>
              </a:rPr>
              <a:t>Time Limit for availing the credit Section 16(4)</a:t>
            </a:r>
          </a:p>
        </p:txBody>
      </p:sp>
      <p:sp>
        <p:nvSpPr>
          <p:cNvPr id="4" name="Footer Placeholder 3">
            <a:extLst>
              <a:ext uri="{FF2B5EF4-FFF2-40B4-BE49-F238E27FC236}">
                <a16:creationId xmlns:a16="http://schemas.microsoft.com/office/drawing/2014/main" id="{EBFEE7A1-F370-2F4C-B843-2DEA97D430DD}"/>
              </a:ext>
            </a:extLst>
          </p:cNvPr>
          <p:cNvSpPr>
            <a:spLocks noGrp="1"/>
          </p:cNvSpPr>
          <p:nvPr>
            <p:ph type="ftr" sz="quarter" idx="11"/>
          </p:nvPr>
        </p:nvSpPr>
        <p:spPr/>
        <p:txBody>
          <a:bodyPr/>
          <a:lstStyle/>
          <a:p>
            <a:r>
              <a:rPr lang="en-IN"/>
              <a:t>By CA Atul Gupta </a:t>
            </a:r>
          </a:p>
        </p:txBody>
      </p:sp>
      <p:sp>
        <p:nvSpPr>
          <p:cNvPr id="12" name="TextBox 11">
            <a:extLst>
              <a:ext uri="{FF2B5EF4-FFF2-40B4-BE49-F238E27FC236}">
                <a16:creationId xmlns:a16="http://schemas.microsoft.com/office/drawing/2014/main" id="{67BEB8D5-6FB7-EAE7-2B46-C4E5D5DC9A47}"/>
              </a:ext>
            </a:extLst>
          </p:cNvPr>
          <p:cNvSpPr txBox="1"/>
          <p:nvPr/>
        </p:nvSpPr>
        <p:spPr>
          <a:xfrm>
            <a:off x="832852" y="914006"/>
            <a:ext cx="9167795" cy="1785104"/>
          </a:xfrm>
          <a:prstGeom prst="rect">
            <a:avLst/>
          </a:prstGeom>
          <a:noFill/>
        </p:spPr>
        <p:txBody>
          <a:bodyPr wrap="square">
            <a:spAutoFit/>
          </a:bodyPr>
          <a:lstStyle/>
          <a:p>
            <a:pPr algn="just"/>
            <a:r>
              <a:rPr lang="en-US" sz="2200" b="0" i="0" dirty="0">
                <a:solidFill>
                  <a:srgbClr val="35415B"/>
                </a:solidFill>
                <a:effectLst/>
                <a:highlight>
                  <a:srgbClr val="FAFAFA"/>
                </a:highlight>
                <a:latin typeface="georgia" panose="02040502050405020303" pitchFamily="18" charset="0"/>
              </a:rPr>
              <a:t>(4) A registered person shall not be entitled to take input tax credit in respect of any invoice or debit note for supply of goods or services or both after the </a:t>
            </a:r>
            <a:r>
              <a:rPr lang="en-US" sz="2200" b="1" i="0" dirty="0">
                <a:solidFill>
                  <a:srgbClr val="870000"/>
                </a:solidFill>
                <a:effectLst/>
                <a:highlight>
                  <a:srgbClr val="FAFAFA"/>
                </a:highlight>
                <a:latin typeface="georgia" panose="02040502050405020303" pitchFamily="18" charset="0"/>
              </a:rPr>
              <a:t>[</a:t>
            </a:r>
            <a:r>
              <a:rPr lang="en-US" sz="2200" b="1" i="0" dirty="0">
                <a:solidFill>
                  <a:srgbClr val="993300"/>
                </a:solidFill>
                <a:effectLst/>
                <a:highlight>
                  <a:srgbClr val="FAFAFA"/>
                </a:highlight>
                <a:latin typeface="georgia" panose="02040502050405020303" pitchFamily="18" charset="0"/>
              </a:rPr>
              <a:t>thirtieth day of November]</a:t>
            </a:r>
            <a:r>
              <a:rPr lang="en-US" sz="2200" b="0" i="0" dirty="0">
                <a:solidFill>
                  <a:srgbClr val="35415B"/>
                </a:solidFill>
                <a:effectLst/>
                <a:highlight>
                  <a:srgbClr val="FAFAFA"/>
                </a:highlight>
                <a:latin typeface="georgia" panose="02040502050405020303" pitchFamily="18" charset="0"/>
              </a:rPr>
              <a:t>following the end of financial year to which such invoice or  debit note pertains or furnishing of the relevant annual return, whichever is earlier.</a:t>
            </a:r>
            <a:endParaRPr lang="en-IN" sz="2200" dirty="0"/>
          </a:p>
        </p:txBody>
      </p:sp>
      <p:sp>
        <p:nvSpPr>
          <p:cNvPr id="14" name="TextBox 13">
            <a:extLst>
              <a:ext uri="{FF2B5EF4-FFF2-40B4-BE49-F238E27FC236}">
                <a16:creationId xmlns:a16="http://schemas.microsoft.com/office/drawing/2014/main" id="{FAFF80BA-3D8E-B4D8-829A-0DAB7BAAA5E3}"/>
              </a:ext>
            </a:extLst>
          </p:cNvPr>
          <p:cNvSpPr txBox="1"/>
          <p:nvPr/>
        </p:nvSpPr>
        <p:spPr>
          <a:xfrm>
            <a:off x="981777" y="3108960"/>
            <a:ext cx="9236016" cy="3139321"/>
          </a:xfrm>
          <a:prstGeom prst="rect">
            <a:avLst/>
          </a:prstGeom>
          <a:noFill/>
        </p:spPr>
        <p:txBody>
          <a:bodyPr wrap="square" rtlCol="0">
            <a:spAutoFit/>
          </a:bodyPr>
          <a:lstStyle/>
          <a:p>
            <a:pPr marL="285750" indent="-285750">
              <a:buFont typeface="Arial" panose="020B0604020202020204" pitchFamily="34" charset="0"/>
              <a:buChar char="•"/>
            </a:pPr>
            <a:r>
              <a:rPr lang="en-IN" b="1" dirty="0"/>
              <a:t>GSTR 3B is meant for Availing credit not for claiming credit. Hence No time barred under Section 16(4)</a:t>
            </a:r>
          </a:p>
          <a:p>
            <a:endParaRPr lang="en-IN" dirty="0"/>
          </a:p>
          <a:p>
            <a:r>
              <a:rPr lang="en-IN" dirty="0"/>
              <a:t>TVL </a:t>
            </a:r>
            <a:r>
              <a:rPr lang="en-IN" dirty="0" err="1"/>
              <a:t>Kavin</a:t>
            </a:r>
            <a:r>
              <a:rPr lang="en-IN" dirty="0"/>
              <a:t> HP Gas 2023 </a:t>
            </a:r>
            <a:r>
              <a:rPr lang="en-IN" dirty="0" err="1"/>
              <a:t>Taxoonline</a:t>
            </a:r>
            <a:r>
              <a:rPr lang="en-IN" dirty="0"/>
              <a:t> 1425 </a:t>
            </a:r>
          </a:p>
          <a:p>
            <a:r>
              <a:rPr lang="en-IN" dirty="0"/>
              <a:t>Eicher Motor 2024 </a:t>
            </a:r>
            <a:r>
              <a:rPr lang="en-IN" dirty="0" err="1"/>
              <a:t>Taxoonline</a:t>
            </a:r>
            <a:r>
              <a:rPr lang="en-IN" dirty="0"/>
              <a:t> 539</a:t>
            </a:r>
          </a:p>
          <a:p>
            <a:endParaRPr lang="en-IN" dirty="0"/>
          </a:p>
          <a:p>
            <a:pPr marL="285750" indent="-285750">
              <a:buFont typeface="Arial" panose="020B0604020202020204" pitchFamily="34" charset="0"/>
              <a:buChar char="•"/>
            </a:pPr>
            <a:r>
              <a:rPr lang="en-IN" b="1" dirty="0"/>
              <a:t>Time period where registration was suspended need to carve out from requirement of Section 16(4)</a:t>
            </a:r>
          </a:p>
          <a:p>
            <a:pPr marL="285750" indent="-285750">
              <a:buFont typeface="Arial" panose="020B0604020202020204" pitchFamily="34" charset="0"/>
              <a:buChar char="•"/>
            </a:pPr>
            <a:endParaRPr lang="en-IN" dirty="0"/>
          </a:p>
          <a:p>
            <a:r>
              <a:rPr lang="en-IN" dirty="0"/>
              <a:t>JAP Modular Furniture </a:t>
            </a:r>
          </a:p>
          <a:p>
            <a:r>
              <a:rPr lang="en-IN" dirty="0"/>
              <a:t>2021 </a:t>
            </a:r>
            <a:r>
              <a:rPr lang="en-IN" dirty="0" err="1"/>
              <a:t>Taxoonline</a:t>
            </a:r>
            <a:r>
              <a:rPr lang="en-IN" dirty="0"/>
              <a:t> 430 (Guj HC)	</a:t>
            </a:r>
          </a:p>
        </p:txBody>
      </p:sp>
    </p:spTree>
    <p:extLst>
      <p:ext uri="{BB962C8B-B14F-4D97-AF65-F5344CB8AC3E}">
        <p14:creationId xmlns:p14="http://schemas.microsoft.com/office/powerpoint/2010/main" val="3311146685"/>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4">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4">
                                            <p:txEl>
                                              <p:pRg st="7" end="7"/>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4">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3" y="6834"/>
            <a:ext cx="12189237" cy="6859555"/>
          </a:xfrm>
          <a:prstGeom prst="rect">
            <a:avLst/>
          </a:prstGeom>
        </p:spPr>
      </p:pic>
      <p:sp>
        <p:nvSpPr>
          <p:cNvPr id="4" name="Title 1"/>
          <p:cNvSpPr txBox="1">
            <a:spLocks/>
          </p:cNvSpPr>
          <p:nvPr/>
        </p:nvSpPr>
        <p:spPr>
          <a:xfrm>
            <a:off x="2518358" y="174626"/>
            <a:ext cx="8485429" cy="2833617"/>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dirty="0">
                <a:solidFill>
                  <a:schemeClr val="accent2"/>
                </a:solidFill>
                <a:latin typeface="Century Gothic (Body)"/>
              </a:rPr>
              <a:t>               </a:t>
            </a:r>
            <a:r>
              <a:rPr lang="en-US" sz="4000" dirty="0">
                <a:latin typeface="Century Gothic (Body)"/>
              </a:rPr>
              <a:t>Introduction</a:t>
            </a:r>
            <a:endParaRPr lang="en-IN" sz="4000" b="1" dirty="0">
              <a:latin typeface="Century Gothic (Body)"/>
            </a:endParaRPr>
          </a:p>
        </p:txBody>
      </p:sp>
      <p:sp>
        <p:nvSpPr>
          <p:cNvPr id="7" name="TextBox 6">
            <a:extLst>
              <a:ext uri="{FF2B5EF4-FFF2-40B4-BE49-F238E27FC236}">
                <a16:creationId xmlns:a16="http://schemas.microsoft.com/office/drawing/2014/main" id="{BF440E06-A065-462E-96C4-FC216C4C7EE3}"/>
              </a:ext>
            </a:extLst>
          </p:cNvPr>
          <p:cNvSpPr txBox="1"/>
          <p:nvPr/>
        </p:nvSpPr>
        <p:spPr>
          <a:xfrm>
            <a:off x="2404058" y="1438045"/>
            <a:ext cx="7404495" cy="3139321"/>
          </a:xfrm>
          <a:prstGeom prst="rect">
            <a:avLst/>
          </a:prstGeom>
          <a:noFill/>
        </p:spPr>
        <p:txBody>
          <a:bodyPr wrap="square">
            <a:spAutoFit/>
          </a:bodyPr>
          <a:lstStyle/>
          <a:p>
            <a:pPr algn="ctr"/>
            <a:r>
              <a:rPr lang="en-US" sz="1800" dirty="0">
                <a:latin typeface="Tw Cen MT" panose="020B0602020104020603" pitchFamily="34" charset="0"/>
              </a:rPr>
              <a:t>    </a:t>
            </a:r>
            <a:r>
              <a:rPr lang="en-US" dirty="0">
                <a:latin typeface="Tw Cen MT" panose="020B0602020104020603" pitchFamily="34" charset="0"/>
              </a:rPr>
              <a:t> </a:t>
            </a:r>
          </a:p>
          <a:p>
            <a:pPr marL="342900" lvl="0" indent="-342900" algn="just">
              <a:buFont typeface="+mj-lt"/>
              <a:buAutoNum type="arabicPeriod"/>
            </a:pPr>
            <a:r>
              <a:rPr lang="en-US" dirty="0">
                <a:latin typeface="Tw Cen MT" panose="020B0602020104020603" pitchFamily="34" charset="0"/>
              </a:rPr>
              <a:t>GST is a </a:t>
            </a:r>
            <a:r>
              <a:rPr lang="en-US" b="1" dirty="0">
                <a:latin typeface="Tw Cen MT" panose="020B0602020104020603" pitchFamily="34" charset="0"/>
              </a:rPr>
              <a:t>comprehensive value added tax system</a:t>
            </a:r>
            <a:r>
              <a:rPr lang="en-US" dirty="0">
                <a:latin typeface="Tw Cen MT" panose="020B0602020104020603" pitchFamily="34" charset="0"/>
              </a:rPr>
              <a:t> that allows uninterrupted flow of credit among different sectors.</a:t>
            </a:r>
          </a:p>
          <a:p>
            <a:pPr marL="342900" lvl="0" indent="-342900" algn="just">
              <a:buFont typeface="+mj-lt"/>
              <a:buAutoNum type="arabicPeriod"/>
            </a:pPr>
            <a:endParaRPr lang="en-US" dirty="0">
              <a:latin typeface="Tw Cen MT" panose="020B0602020104020603" pitchFamily="34" charset="0"/>
            </a:endParaRPr>
          </a:p>
          <a:p>
            <a:pPr marL="342900" indent="-342900" algn="just">
              <a:buFont typeface="+mj-lt"/>
              <a:buAutoNum type="arabicPeriod"/>
            </a:pPr>
            <a:r>
              <a:rPr lang="en-US" dirty="0">
                <a:latin typeface="Tw Cen MT" panose="020B0602020104020603" pitchFamily="34" charset="0"/>
              </a:rPr>
              <a:t>Tax is levied at each stage of value addition. The tax charged at previous stage is passed on to next stage in form of Input tax credit.</a:t>
            </a:r>
          </a:p>
          <a:p>
            <a:pPr marL="342900" indent="-342900" algn="just">
              <a:buFont typeface="+mj-lt"/>
              <a:buAutoNum type="arabicPeriod"/>
            </a:pPr>
            <a:endParaRPr lang="en-US" dirty="0">
              <a:latin typeface="Tw Cen MT" panose="020B0602020104020603" pitchFamily="34" charset="0"/>
            </a:endParaRPr>
          </a:p>
          <a:p>
            <a:pPr marL="342900" indent="-342900" algn="just">
              <a:buFont typeface="+mj-lt"/>
              <a:buAutoNum type="arabicPeriod"/>
            </a:pPr>
            <a:r>
              <a:rPr lang="en-US" dirty="0">
                <a:latin typeface="Tw Cen MT" panose="020B0602020104020603" pitchFamily="34" charset="0"/>
              </a:rPr>
              <a:t>A registered person can take the credit of input tax subject to conditions and restrictions as prescribed and elaborated in next section of the presentation.</a:t>
            </a:r>
          </a:p>
          <a:p>
            <a:pPr algn="ctr"/>
            <a:endParaRPr lang="en-US" sz="1800" dirty="0">
              <a:latin typeface="Tw Cen MT" panose="020B0602020104020603" pitchFamily="34" charset="0"/>
            </a:endParaRPr>
          </a:p>
        </p:txBody>
      </p:sp>
      <p:sp>
        <p:nvSpPr>
          <p:cNvPr id="5" name="Footer Placeholder 4">
            <a:extLst>
              <a:ext uri="{FF2B5EF4-FFF2-40B4-BE49-F238E27FC236}">
                <a16:creationId xmlns:a16="http://schemas.microsoft.com/office/drawing/2014/main" id="{B594671A-4D27-2547-BB48-C8499D4DEEC2}"/>
              </a:ext>
            </a:extLst>
          </p:cNvPr>
          <p:cNvSpPr>
            <a:spLocks noGrp="1"/>
          </p:cNvSpPr>
          <p:nvPr>
            <p:ph type="ftr" sz="quarter" idx="11"/>
          </p:nvPr>
        </p:nvSpPr>
        <p:spPr/>
        <p:txBody>
          <a:bodyPr/>
          <a:lstStyle/>
          <a:p>
            <a:r>
              <a:rPr lang="en-IN"/>
              <a:t>By CA Atul Gupta </a:t>
            </a:r>
          </a:p>
        </p:txBody>
      </p:sp>
    </p:spTree>
    <p:extLst>
      <p:ext uri="{BB962C8B-B14F-4D97-AF65-F5344CB8AC3E}">
        <p14:creationId xmlns:p14="http://schemas.microsoft.com/office/powerpoint/2010/main" val="395392890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2318993" y="603315"/>
            <a:ext cx="6966519" cy="6422283"/>
          </a:xfrm>
          <a:prstGeom prst="rect">
            <a:avLst/>
          </a:prstGeom>
          <a:noFill/>
          <a:ln>
            <a:noFill/>
          </a:ln>
        </p:spPr>
        <p:style>
          <a:lnRef idx="0">
            <a:scrgbClr r="0" g="0" b="0"/>
          </a:lnRef>
          <a:fillRef idx="0">
            <a:scrgbClr r="0" g="0" b="0"/>
          </a:fillRef>
          <a:effectRef idx="0">
            <a:scrgbClr r="0" g="0" b="0"/>
          </a:effectRef>
          <a:fontRef idx="minor">
            <a:schemeClr val="dk1"/>
          </a:fontRef>
        </p:style>
        <p:txBody>
          <a:bodyPr tIns="548640" rtlCol="0" anchor="t"/>
          <a:lstStyle/>
          <a:p>
            <a:pPr algn="just"/>
            <a:r>
              <a:rPr lang="en-US" dirty="0">
                <a:latin typeface="Tw Cen MT" panose="020B0602020104020603" pitchFamily="34" charset="0"/>
                <a:ea typeface="Cambria" panose="02040503050406030204" pitchFamily="18" charset="0"/>
              </a:rPr>
              <a:t>Mr. A is supplier registered in Delhi. He is receiving various goods and services. Let us analyze the amount of credit available and the reversal in the month of </a:t>
            </a:r>
            <a:r>
              <a:rPr lang="en-US" b="1" dirty="0">
                <a:latin typeface="Tw Cen MT" panose="020B0602020104020603" pitchFamily="34" charset="0"/>
                <a:ea typeface="Cambria" panose="02040503050406030204" pitchFamily="18" charset="0"/>
              </a:rPr>
              <a:t>September</a:t>
            </a:r>
            <a:r>
              <a:rPr lang="en-US" dirty="0">
                <a:latin typeface="Tw Cen MT" panose="020B0602020104020603" pitchFamily="34" charset="0"/>
                <a:ea typeface="Cambria" panose="02040503050406030204" pitchFamily="18" charset="0"/>
              </a:rPr>
              <a:t> as per the provisions of Section 16:</a:t>
            </a:r>
          </a:p>
          <a:p>
            <a:pPr algn="just"/>
            <a:endParaRPr lang="en-US" dirty="0">
              <a:latin typeface="Tw Cen MT" panose="020B0602020104020603" pitchFamily="34" charset="0"/>
              <a:ea typeface="Cambria" panose="02040503050406030204" pitchFamily="18" charset="0"/>
            </a:endParaRPr>
          </a:p>
          <a:p>
            <a:pPr marL="342900" indent="-342900" algn="just">
              <a:buFont typeface="+mj-lt"/>
              <a:buAutoNum type="alphaUcPeriod"/>
            </a:pPr>
            <a:r>
              <a:rPr lang="en-US" dirty="0">
                <a:latin typeface="Tw Cen MT" panose="020B0602020104020603" pitchFamily="34" charset="0"/>
                <a:ea typeface="Cambria" panose="02040503050406030204" pitchFamily="18" charset="0"/>
              </a:rPr>
              <a:t>Goods worth Rs. 1,00,000 (GST 18,000) have been directly sent to Mr. A from Mr. B’s Premises on the direction of Mr. C.</a:t>
            </a:r>
          </a:p>
          <a:p>
            <a:pPr marL="342900" indent="-342900" algn="just">
              <a:buFont typeface="+mj-lt"/>
              <a:buAutoNum type="alphaUcPeriod"/>
            </a:pPr>
            <a:r>
              <a:rPr lang="en-US" dirty="0">
                <a:latin typeface="Tw Cen MT" panose="020B0602020104020603" pitchFamily="34" charset="0"/>
                <a:ea typeface="Cambria" panose="02040503050406030204" pitchFamily="18" charset="0"/>
              </a:rPr>
              <a:t>Services worth Rs. 2,00,000 (GST 36,000) has been  received. HSN has not been mentioned on the invoice.</a:t>
            </a:r>
          </a:p>
          <a:p>
            <a:pPr marL="342900" indent="-342900" algn="just">
              <a:buFont typeface="+mj-lt"/>
              <a:buAutoNum type="alphaUcPeriod"/>
            </a:pPr>
            <a:r>
              <a:rPr lang="en-US" dirty="0">
                <a:latin typeface="Tw Cen MT" panose="020B0602020104020603" pitchFamily="34" charset="0"/>
                <a:ea typeface="Cambria" panose="02040503050406030204" pitchFamily="18" charset="0"/>
              </a:rPr>
              <a:t>Goods worth Rs. 50,000 (GST 9000) has been purchased from Mr. X and is handed over to transporter for bringing it to the place of Mr. A on 28</a:t>
            </a:r>
            <a:r>
              <a:rPr lang="en-US" baseline="30000" dirty="0">
                <a:latin typeface="Tw Cen MT" panose="020B0602020104020603" pitchFamily="34" charset="0"/>
                <a:ea typeface="Cambria" panose="02040503050406030204" pitchFamily="18" charset="0"/>
              </a:rPr>
              <a:t>th</a:t>
            </a:r>
            <a:r>
              <a:rPr lang="en-US" dirty="0">
                <a:latin typeface="Tw Cen MT" panose="020B0602020104020603" pitchFamily="34" charset="0"/>
                <a:ea typeface="Cambria" panose="02040503050406030204" pitchFamily="18" charset="0"/>
              </a:rPr>
              <a:t> September, 2018 and received in the premises on 3</a:t>
            </a:r>
            <a:r>
              <a:rPr lang="en-US" baseline="30000" dirty="0">
                <a:latin typeface="Tw Cen MT" panose="020B0602020104020603" pitchFamily="34" charset="0"/>
                <a:ea typeface="Cambria" panose="02040503050406030204" pitchFamily="18" charset="0"/>
              </a:rPr>
              <a:t>rd</a:t>
            </a:r>
            <a:r>
              <a:rPr lang="en-US" dirty="0">
                <a:latin typeface="Tw Cen MT" panose="020B0602020104020603" pitchFamily="34" charset="0"/>
                <a:ea typeface="Cambria" panose="02040503050406030204" pitchFamily="18" charset="0"/>
              </a:rPr>
              <a:t> October., 2018</a:t>
            </a:r>
          </a:p>
          <a:p>
            <a:pPr marL="342900" indent="-342900" algn="just">
              <a:buFont typeface="+mj-lt"/>
              <a:buAutoNum type="alphaUcPeriod"/>
            </a:pPr>
            <a:r>
              <a:rPr lang="en-US" dirty="0">
                <a:latin typeface="Tw Cen MT" panose="020B0602020104020603" pitchFamily="34" charset="0"/>
                <a:ea typeface="Cambria" panose="02040503050406030204" pitchFamily="18" charset="0"/>
              </a:rPr>
              <a:t>Legal services has been taken from lawyer on 18</a:t>
            </a:r>
            <a:r>
              <a:rPr lang="en-US" baseline="30000" dirty="0">
                <a:latin typeface="Tw Cen MT" panose="020B0602020104020603" pitchFamily="34" charset="0"/>
                <a:ea typeface="Cambria" panose="02040503050406030204" pitchFamily="18" charset="0"/>
              </a:rPr>
              <a:t>th</a:t>
            </a:r>
            <a:r>
              <a:rPr lang="en-US" dirty="0">
                <a:latin typeface="Tw Cen MT" panose="020B0602020104020603" pitchFamily="34" charset="0"/>
                <a:ea typeface="Cambria" panose="02040503050406030204" pitchFamily="18" charset="0"/>
              </a:rPr>
              <a:t> Feb 2018 of Rs. 60,000 and tax paid under RCM on 20</a:t>
            </a:r>
            <a:r>
              <a:rPr lang="en-US" baseline="30000" dirty="0">
                <a:latin typeface="Tw Cen MT" panose="020B0602020104020603" pitchFamily="34" charset="0"/>
                <a:ea typeface="Cambria" panose="02040503050406030204" pitchFamily="18" charset="0"/>
              </a:rPr>
              <a:t>th</a:t>
            </a:r>
            <a:r>
              <a:rPr lang="en-US" dirty="0">
                <a:latin typeface="Tw Cen MT" panose="020B0602020104020603" pitchFamily="34" charset="0"/>
                <a:ea typeface="Cambria" panose="02040503050406030204" pitchFamily="18" charset="0"/>
              </a:rPr>
              <a:t> March, 2018, credit has already been availed on such supplies and its payment has not been made till date.</a:t>
            </a:r>
          </a:p>
          <a:p>
            <a:pPr marL="342900" indent="-342900" algn="just">
              <a:buFont typeface="+mj-lt"/>
              <a:buAutoNum type="alphaUcPeriod"/>
            </a:pPr>
            <a:r>
              <a:rPr lang="en-US" dirty="0">
                <a:latin typeface="Tw Cen MT" panose="020B0602020104020603" pitchFamily="34" charset="0"/>
                <a:ea typeface="Cambria" panose="02040503050406030204" pitchFamily="18" charset="0"/>
              </a:rPr>
              <a:t>Goods worth Rs. 80,000(GST 14,400) has been purchased. Invoice raised on 27</a:t>
            </a:r>
            <a:r>
              <a:rPr lang="en-US" baseline="30000" dirty="0">
                <a:latin typeface="Tw Cen MT" panose="020B0602020104020603" pitchFamily="34" charset="0"/>
                <a:ea typeface="Cambria" panose="02040503050406030204" pitchFamily="18" charset="0"/>
              </a:rPr>
              <a:t>th</a:t>
            </a:r>
            <a:r>
              <a:rPr lang="en-US" dirty="0">
                <a:latin typeface="Tw Cen MT" panose="020B0602020104020603" pitchFamily="34" charset="0"/>
                <a:ea typeface="Cambria" panose="02040503050406030204" pitchFamily="18" charset="0"/>
              </a:rPr>
              <a:t> March, 2018 and the credit availed on 7</a:t>
            </a:r>
            <a:r>
              <a:rPr lang="en-US" baseline="30000" dirty="0">
                <a:latin typeface="Tw Cen MT" panose="020B0602020104020603" pitchFamily="34" charset="0"/>
                <a:ea typeface="Cambria" panose="02040503050406030204" pitchFamily="18" charset="0"/>
              </a:rPr>
              <a:t>th</a:t>
            </a:r>
            <a:r>
              <a:rPr lang="en-US" dirty="0">
                <a:latin typeface="Tw Cen MT" panose="020B0602020104020603" pitchFamily="34" charset="0"/>
                <a:ea typeface="Cambria" panose="02040503050406030204" pitchFamily="18" charset="0"/>
              </a:rPr>
              <a:t> June 2018. Its payment has not been made till date.</a:t>
            </a:r>
          </a:p>
        </p:txBody>
      </p:sp>
      <p:sp>
        <p:nvSpPr>
          <p:cNvPr id="3" name="TextBox 2"/>
          <p:cNvSpPr txBox="1"/>
          <p:nvPr/>
        </p:nvSpPr>
        <p:spPr>
          <a:xfrm>
            <a:off x="1981200" y="838201"/>
            <a:ext cx="533400" cy="4524315"/>
          </a:xfrm>
          <a:prstGeom prst="rect">
            <a:avLst/>
          </a:prstGeom>
          <a:noFill/>
        </p:spPr>
        <p:txBody>
          <a:bodyPr wrap="square" rtlCol="0">
            <a:spAutoFit/>
          </a:bodyPr>
          <a:lstStyle/>
          <a:p>
            <a:pPr algn="just"/>
            <a:r>
              <a:rPr lang="en-US" sz="3600" b="1" dirty="0">
                <a:solidFill>
                  <a:schemeClr val="bg1"/>
                </a:solidFill>
                <a:latin typeface="Bell MT" panose="02020503060305020303" pitchFamily="18" charset="0"/>
              </a:rPr>
              <a:t>QUESTION</a:t>
            </a:r>
          </a:p>
        </p:txBody>
      </p:sp>
      <p:sp>
        <p:nvSpPr>
          <p:cNvPr id="5" name="TextBox 4">
            <a:extLst>
              <a:ext uri="{FF2B5EF4-FFF2-40B4-BE49-F238E27FC236}">
                <a16:creationId xmlns:a16="http://schemas.microsoft.com/office/drawing/2014/main" id="{9C78BB1F-ECDB-4239-B547-719F988285F0}"/>
              </a:ext>
            </a:extLst>
          </p:cNvPr>
          <p:cNvSpPr txBox="1"/>
          <p:nvPr/>
        </p:nvSpPr>
        <p:spPr>
          <a:xfrm>
            <a:off x="366031" y="226684"/>
            <a:ext cx="3202117" cy="646331"/>
          </a:xfrm>
          <a:prstGeom prst="rect">
            <a:avLst/>
          </a:prstGeom>
          <a:noFill/>
        </p:spPr>
        <p:txBody>
          <a:bodyPr wrap="square" rtlCol="0">
            <a:spAutoFit/>
          </a:bodyPr>
          <a:lstStyle/>
          <a:p>
            <a:r>
              <a:rPr lang="en-US" sz="3600" b="1" dirty="0">
                <a:latin typeface="Garamond" panose="02020404030301010803" pitchFamily="18" charset="0"/>
              </a:rPr>
              <a:t>Lets Explore</a:t>
            </a:r>
          </a:p>
        </p:txBody>
      </p:sp>
      <p:pic>
        <p:nvPicPr>
          <p:cNvPr id="6" name="Picture 32" descr="C:\Users\jsauvageau\Desktop\1.png">
            <a:extLst>
              <a:ext uri="{FF2B5EF4-FFF2-40B4-BE49-F238E27FC236}">
                <a16:creationId xmlns:a16="http://schemas.microsoft.com/office/drawing/2014/main" id="{C8F3FC02-23B6-4954-AB96-0341038EA90B}"/>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899398" y="2255639"/>
            <a:ext cx="482673" cy="382786"/>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32" descr="C:\Users\jsauvageau\Desktop\1.png">
            <a:extLst>
              <a:ext uri="{FF2B5EF4-FFF2-40B4-BE49-F238E27FC236}">
                <a16:creationId xmlns:a16="http://schemas.microsoft.com/office/drawing/2014/main" id="{A088FFC3-EE8B-475C-866D-D8D1CD2BACAF}"/>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874198" y="2755448"/>
            <a:ext cx="507873" cy="402772"/>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11" descr="C:\Users\jsauvageau\Desktop\1.png">
            <a:extLst>
              <a:ext uri="{FF2B5EF4-FFF2-40B4-BE49-F238E27FC236}">
                <a16:creationId xmlns:a16="http://schemas.microsoft.com/office/drawing/2014/main" id="{0F98E17E-3B88-44E5-818E-2285D72EECB2}"/>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677874" y="3543300"/>
            <a:ext cx="776035" cy="40277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12" descr="C:\Users\jsauvageau\Desktop\4.png">
            <a:extLst>
              <a:ext uri="{FF2B5EF4-FFF2-40B4-BE49-F238E27FC236}">
                <a16:creationId xmlns:a16="http://schemas.microsoft.com/office/drawing/2014/main" id="{E63F5D65-B17F-48B1-9FA4-3CCAC432C08E}"/>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653069" y="5493084"/>
            <a:ext cx="800840" cy="677817"/>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B753D06E-9030-497C-872F-80A00F641E1F}"/>
              </a:ext>
            </a:extLst>
          </p:cNvPr>
          <p:cNvSpPr txBox="1"/>
          <p:nvPr/>
        </p:nvSpPr>
        <p:spPr>
          <a:xfrm>
            <a:off x="10678886" y="2220687"/>
            <a:ext cx="1393371" cy="3693319"/>
          </a:xfrm>
          <a:prstGeom prst="rect">
            <a:avLst/>
          </a:prstGeom>
          <a:noFill/>
        </p:spPr>
        <p:txBody>
          <a:bodyPr wrap="square" rtlCol="0">
            <a:spAutoFit/>
          </a:bodyPr>
          <a:lstStyle/>
          <a:p>
            <a:r>
              <a:rPr lang="en-US" dirty="0">
                <a:latin typeface="Cambria" panose="02040503050406030204" pitchFamily="18" charset="0"/>
                <a:ea typeface="Cambria" panose="02040503050406030204" pitchFamily="18" charset="0"/>
              </a:rPr>
              <a:t>Rs. 18,000</a:t>
            </a:r>
          </a:p>
          <a:p>
            <a:endParaRPr lang="en-US" dirty="0">
              <a:latin typeface="Cambria" panose="02040503050406030204" pitchFamily="18" charset="0"/>
              <a:ea typeface="Cambria" panose="02040503050406030204" pitchFamily="18" charset="0"/>
            </a:endParaRPr>
          </a:p>
          <a:p>
            <a:r>
              <a:rPr lang="en-US" dirty="0">
                <a:latin typeface="Cambria" panose="02040503050406030204" pitchFamily="18" charset="0"/>
                <a:ea typeface="Cambria" panose="02040503050406030204" pitchFamily="18" charset="0"/>
              </a:rPr>
              <a:t>Rs. 36,000</a:t>
            </a:r>
          </a:p>
          <a:p>
            <a:endParaRPr lang="en-US" dirty="0">
              <a:latin typeface="Cambria" panose="02040503050406030204" pitchFamily="18" charset="0"/>
              <a:ea typeface="Cambria" panose="02040503050406030204" pitchFamily="18" charset="0"/>
            </a:endParaRPr>
          </a:p>
          <a:p>
            <a:r>
              <a:rPr lang="en-US" dirty="0">
                <a:latin typeface="Cambria" panose="02040503050406030204" pitchFamily="18" charset="0"/>
                <a:ea typeface="Cambria" panose="02040503050406030204" pitchFamily="18" charset="0"/>
              </a:rPr>
              <a:t>October month’s GSTR-3B</a:t>
            </a:r>
          </a:p>
          <a:p>
            <a:endParaRPr lang="en-US" dirty="0">
              <a:latin typeface="Cambria" panose="02040503050406030204" pitchFamily="18" charset="0"/>
              <a:ea typeface="Cambria" panose="02040503050406030204" pitchFamily="18" charset="0"/>
            </a:endParaRPr>
          </a:p>
          <a:p>
            <a:endParaRPr lang="en-US" dirty="0">
              <a:latin typeface="Cambria" panose="02040503050406030204" pitchFamily="18" charset="0"/>
              <a:ea typeface="Cambria" panose="02040503050406030204" pitchFamily="18" charset="0"/>
            </a:endParaRPr>
          </a:p>
          <a:p>
            <a:r>
              <a:rPr lang="en-US" dirty="0">
                <a:latin typeface="Cambria" panose="02040503050406030204" pitchFamily="18" charset="0"/>
                <a:ea typeface="Cambria" panose="02040503050406030204" pitchFamily="18" charset="0"/>
              </a:rPr>
              <a:t>Rs. 10,800</a:t>
            </a:r>
          </a:p>
          <a:p>
            <a:endParaRPr lang="en-US" dirty="0">
              <a:latin typeface="Cambria" panose="02040503050406030204" pitchFamily="18" charset="0"/>
              <a:ea typeface="Cambria" panose="02040503050406030204" pitchFamily="18" charset="0"/>
            </a:endParaRPr>
          </a:p>
          <a:p>
            <a:endParaRPr lang="en-US" dirty="0">
              <a:latin typeface="Cambria" panose="02040503050406030204" pitchFamily="18" charset="0"/>
              <a:ea typeface="Cambria" panose="02040503050406030204" pitchFamily="18" charset="0"/>
            </a:endParaRPr>
          </a:p>
          <a:p>
            <a:r>
              <a:rPr lang="en-US" dirty="0">
                <a:latin typeface="Cambria" panose="02040503050406030204" pitchFamily="18" charset="0"/>
                <a:ea typeface="Cambria" panose="02040503050406030204" pitchFamily="18" charset="0"/>
              </a:rPr>
              <a:t>Rs. -14,400</a:t>
            </a:r>
          </a:p>
        </p:txBody>
      </p:sp>
      <p:pic>
        <p:nvPicPr>
          <p:cNvPr id="14" name="Picture 32" descr="C:\Users\jsauvageau\Desktop\1.png">
            <a:extLst>
              <a:ext uri="{FF2B5EF4-FFF2-40B4-BE49-F238E27FC236}">
                <a16:creationId xmlns:a16="http://schemas.microsoft.com/office/drawing/2014/main" id="{CE17E4ED-9DCD-4F45-8E59-C4DC76F4B00D}"/>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855328" y="4733925"/>
            <a:ext cx="598581" cy="476249"/>
          </a:xfrm>
          <a:prstGeom prst="rect">
            <a:avLst/>
          </a:prstGeom>
          <a:noFill/>
          <a:extLst>
            <a:ext uri="{909E8E84-426E-40DD-AFC4-6F175D3DCCD1}">
              <a14:hiddenFill xmlns:a14="http://schemas.microsoft.com/office/drawing/2010/main">
                <a:solidFill>
                  <a:srgbClr val="FFFFFF"/>
                </a:solidFill>
              </a14:hiddenFill>
            </a:ext>
          </a:extLst>
        </p:spPr>
      </p:pic>
      <p:sp>
        <p:nvSpPr>
          <p:cNvPr id="4" name="Footer Placeholder 3">
            <a:extLst>
              <a:ext uri="{FF2B5EF4-FFF2-40B4-BE49-F238E27FC236}">
                <a16:creationId xmlns:a16="http://schemas.microsoft.com/office/drawing/2014/main" id="{CFE492CE-B18C-DF45-8DB4-31EC745E89EC}"/>
              </a:ext>
            </a:extLst>
          </p:cNvPr>
          <p:cNvSpPr>
            <a:spLocks noGrp="1"/>
          </p:cNvSpPr>
          <p:nvPr>
            <p:ph type="ftr" sz="quarter" idx="11"/>
          </p:nvPr>
        </p:nvSpPr>
        <p:spPr/>
        <p:txBody>
          <a:bodyPr/>
          <a:lstStyle/>
          <a:p>
            <a:r>
              <a:rPr lang="en-IN"/>
              <a:t>By CA Atul Gupta </a:t>
            </a:r>
          </a:p>
        </p:txBody>
      </p:sp>
    </p:spTree>
    <p:extLst>
      <p:ext uri="{BB962C8B-B14F-4D97-AF65-F5344CB8AC3E}">
        <p14:creationId xmlns:p14="http://schemas.microsoft.com/office/powerpoint/2010/main" val="3582895371"/>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fill="hold"/>
                                        <p:tgtEl>
                                          <p:spTgt spid="14"/>
                                        </p:tgtEl>
                                        <p:attrNameLst>
                                          <p:attrName>ppt_x</p:attrName>
                                        </p:attrNameLst>
                                      </p:cBhvr>
                                      <p:tavLst>
                                        <p:tav tm="0">
                                          <p:val>
                                            <p:strVal val="#ppt_x"/>
                                          </p:val>
                                        </p:tav>
                                        <p:tav tm="100000">
                                          <p:val>
                                            <p:strVal val="#ppt_x"/>
                                          </p:val>
                                        </p:tav>
                                      </p:tavLst>
                                    </p:anim>
                                    <p:anim calcmode="lin" valueType="num">
                                      <p:cBhvr additive="base">
                                        <p:cTn id="2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2243579" y="1734630"/>
            <a:ext cx="5949666" cy="6861029"/>
          </a:xfrm>
          <a:prstGeom prst="rect">
            <a:avLst/>
          </a:prstGeom>
          <a:noFill/>
          <a:ln>
            <a:noFill/>
          </a:ln>
        </p:spPr>
        <p:style>
          <a:lnRef idx="0">
            <a:scrgbClr r="0" g="0" b="0"/>
          </a:lnRef>
          <a:fillRef idx="0">
            <a:scrgbClr r="0" g="0" b="0"/>
          </a:fillRef>
          <a:effectRef idx="0">
            <a:scrgbClr r="0" g="0" b="0"/>
          </a:effectRef>
          <a:fontRef idx="minor">
            <a:schemeClr val="dk1"/>
          </a:fontRef>
        </p:style>
        <p:txBody>
          <a:bodyPr tIns="548640" rtlCol="0" anchor="t"/>
          <a:lstStyle/>
          <a:p>
            <a:pPr marL="285750" indent="-285750" algn="just">
              <a:buFont typeface="Arial" panose="020B0604020202020204" pitchFamily="34" charset="0"/>
              <a:buChar char="•"/>
            </a:pPr>
            <a:endParaRPr lang="en-US" i="1" dirty="0"/>
          </a:p>
          <a:p>
            <a:pPr marL="285750" indent="-285750" algn="just">
              <a:buFont typeface="Arial" panose="020B0604020202020204" pitchFamily="34" charset="0"/>
              <a:buChar char="•"/>
            </a:pPr>
            <a:endParaRPr lang="en-US" i="1" dirty="0"/>
          </a:p>
          <a:p>
            <a:pPr algn="just"/>
            <a:endParaRPr lang="en-US" i="1" dirty="0"/>
          </a:p>
          <a:p>
            <a:pPr algn="just"/>
            <a:r>
              <a:rPr lang="en-US" i="1" dirty="0">
                <a:solidFill>
                  <a:schemeClr val="tx1"/>
                </a:solidFill>
              </a:rPr>
              <a:t>The proposed clause (aa) provides that ITC can be availed only when supplier of the registered person has filed its GSTR-1 showing the details of such invoice or Debit Note against which ITC is to be taken and such detail is reflected in GSTR-2A/2B of such registered person who has to claim ITC (Section 16(2)(aa)</a:t>
            </a:r>
          </a:p>
          <a:p>
            <a:pPr algn="just"/>
            <a:endParaRPr lang="en-US" i="1" dirty="0"/>
          </a:p>
          <a:p>
            <a:pPr marL="285750" indent="-285750" algn="just">
              <a:buFont typeface="Arial" panose="020B0604020202020204" pitchFamily="34" charset="0"/>
              <a:buChar char="•"/>
            </a:pPr>
            <a:endParaRPr lang="en-US" i="1" dirty="0"/>
          </a:p>
          <a:p>
            <a:pPr algn="just"/>
            <a:endParaRPr lang="en-US" i="1" dirty="0"/>
          </a:p>
          <a:p>
            <a:pPr marL="285750" indent="-285750" algn="just">
              <a:buFont typeface="Arial" panose="020B0604020202020204" pitchFamily="34" charset="0"/>
              <a:buChar char="•"/>
            </a:pPr>
            <a:endParaRPr lang="en-US" i="1" dirty="0"/>
          </a:p>
          <a:p>
            <a:pPr marL="285750" indent="-285750" algn="just">
              <a:buFont typeface="Arial" panose="020B0604020202020204" pitchFamily="34" charset="0"/>
              <a:buChar char="•"/>
            </a:pPr>
            <a:endParaRPr lang="en-US" i="1" dirty="0"/>
          </a:p>
          <a:p>
            <a:pPr algn="just"/>
            <a:endParaRPr lang="en-US" i="1" u="sng" dirty="0"/>
          </a:p>
          <a:p>
            <a:pPr marL="285750" indent="-285750" algn="just">
              <a:buFont typeface="Arial" panose="020B0604020202020204" pitchFamily="34" charset="0"/>
              <a:buChar char="•"/>
            </a:pPr>
            <a:endParaRPr lang="en-US" i="1" u="sng" dirty="0"/>
          </a:p>
          <a:p>
            <a:pPr marL="285750" indent="-285750" algn="just">
              <a:buFont typeface="Arial" panose="020B0604020202020204" pitchFamily="34" charset="0"/>
              <a:buChar char="•"/>
            </a:pPr>
            <a:endParaRPr lang="en-US" i="1" dirty="0"/>
          </a:p>
          <a:p>
            <a:pPr marL="285750" indent="-285750" algn="just">
              <a:buFont typeface="Arial" panose="020B0604020202020204" pitchFamily="34" charset="0"/>
              <a:buChar char="•"/>
            </a:pPr>
            <a:endParaRPr lang="en-US" i="1" dirty="0"/>
          </a:p>
          <a:p>
            <a:pPr algn="just"/>
            <a:endParaRPr lang="en-US" i="1" dirty="0"/>
          </a:p>
          <a:p>
            <a:pPr marL="285750" indent="-285750" algn="just">
              <a:buFont typeface="Arial" panose="020B0604020202020204" pitchFamily="34" charset="0"/>
              <a:buChar char="•"/>
            </a:pPr>
            <a:endParaRPr lang="en-US" i="1" dirty="0"/>
          </a:p>
          <a:p>
            <a:pPr marL="285750" indent="-285750" algn="just">
              <a:buFont typeface="Arial" panose="020B0604020202020204" pitchFamily="34" charset="0"/>
              <a:buChar char="•"/>
            </a:pPr>
            <a:endParaRPr lang="en-US" i="1" dirty="0"/>
          </a:p>
          <a:p>
            <a:pPr marL="285750" indent="-285750" algn="just">
              <a:buFont typeface="Arial" panose="020B0604020202020204" pitchFamily="34" charset="0"/>
              <a:buChar char="•"/>
            </a:pPr>
            <a:endParaRPr lang="en-US" i="1" dirty="0"/>
          </a:p>
          <a:p>
            <a:pPr marL="285750" indent="-285750" algn="just">
              <a:buFont typeface="Arial" panose="020B0604020202020204" pitchFamily="34" charset="0"/>
              <a:buChar char="•"/>
            </a:pPr>
            <a:endParaRPr lang="en-US" i="1" dirty="0"/>
          </a:p>
          <a:p>
            <a:pPr algn="just"/>
            <a:endParaRPr lang="en-US" i="1" dirty="0"/>
          </a:p>
        </p:txBody>
      </p:sp>
      <p:sp>
        <p:nvSpPr>
          <p:cNvPr id="3" name="TextBox 2"/>
          <p:cNvSpPr txBox="1"/>
          <p:nvPr/>
        </p:nvSpPr>
        <p:spPr>
          <a:xfrm>
            <a:off x="998291" y="536895"/>
            <a:ext cx="9875124" cy="646331"/>
          </a:xfrm>
          <a:prstGeom prst="rect">
            <a:avLst/>
          </a:prstGeom>
          <a:noFill/>
        </p:spPr>
        <p:txBody>
          <a:bodyPr wrap="square" rtlCol="0">
            <a:spAutoFit/>
          </a:bodyPr>
          <a:lstStyle/>
          <a:p>
            <a:r>
              <a:rPr lang="en-US" sz="3600" b="1" dirty="0">
                <a:latin typeface="Century Gothic" panose="020B0502020202020204" pitchFamily="34" charset="0"/>
              </a:rPr>
              <a:t>GSTR- 2A/2B –Mandate Requirement</a:t>
            </a:r>
          </a:p>
        </p:txBody>
      </p:sp>
      <p:sp>
        <p:nvSpPr>
          <p:cNvPr id="4" name="Footer Placeholder 3">
            <a:extLst>
              <a:ext uri="{FF2B5EF4-FFF2-40B4-BE49-F238E27FC236}">
                <a16:creationId xmlns:a16="http://schemas.microsoft.com/office/drawing/2014/main" id="{880A75B4-3D55-C94A-8712-E1637E241B16}"/>
              </a:ext>
            </a:extLst>
          </p:cNvPr>
          <p:cNvSpPr>
            <a:spLocks noGrp="1"/>
          </p:cNvSpPr>
          <p:nvPr>
            <p:ph type="ftr" sz="quarter" idx="11"/>
          </p:nvPr>
        </p:nvSpPr>
        <p:spPr/>
        <p:txBody>
          <a:bodyPr/>
          <a:lstStyle/>
          <a:p>
            <a:r>
              <a:rPr lang="en-IN"/>
              <a:t>By CA Atul Gupta </a:t>
            </a:r>
          </a:p>
        </p:txBody>
      </p:sp>
    </p:spTree>
    <p:extLst>
      <p:ext uri="{BB962C8B-B14F-4D97-AF65-F5344CB8AC3E}">
        <p14:creationId xmlns:p14="http://schemas.microsoft.com/office/powerpoint/2010/main" val="2762170026"/>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2081866" y="1385740"/>
            <a:ext cx="5917122" cy="6906942"/>
          </a:xfrm>
          <a:prstGeom prst="rect">
            <a:avLst/>
          </a:prstGeom>
          <a:noFill/>
          <a:ln>
            <a:noFill/>
          </a:ln>
        </p:spPr>
        <p:style>
          <a:lnRef idx="0">
            <a:scrgbClr r="0" g="0" b="0"/>
          </a:lnRef>
          <a:fillRef idx="0">
            <a:scrgbClr r="0" g="0" b="0"/>
          </a:fillRef>
          <a:effectRef idx="0">
            <a:scrgbClr r="0" g="0" b="0"/>
          </a:effectRef>
          <a:fontRef idx="minor">
            <a:schemeClr val="dk1"/>
          </a:fontRef>
        </p:style>
        <p:txBody>
          <a:bodyPr tIns="548640" rtlCol="0" anchor="t"/>
          <a:lstStyle/>
          <a:p>
            <a:pPr marL="285750" indent="-285750" algn="just">
              <a:buFont typeface="Arial" panose="020B0604020202020204" pitchFamily="34" charset="0"/>
              <a:buChar char="•"/>
            </a:pPr>
            <a:endParaRPr lang="en-US" b="1" i="1" dirty="0">
              <a:latin typeface="Tw Cen MT" panose="020B0602020104020603" pitchFamily="34" charset="0"/>
            </a:endParaRPr>
          </a:p>
          <a:p>
            <a:pPr algn="just"/>
            <a:r>
              <a:rPr lang="en-US" i="1" dirty="0">
                <a:latin typeface="Tw Cen MT" panose="020B0602020104020603" pitchFamily="34" charset="0"/>
              </a:rPr>
              <a:t>ITC to be availed by a registered person in respect of Invoices or Debit Notes, the details of which have not been uploaded by the supplier under GSTR-1,shall not exceed </a:t>
            </a:r>
            <a:r>
              <a:rPr lang="en-US" b="1" i="1" dirty="0">
                <a:solidFill>
                  <a:srgbClr val="FF0000"/>
                </a:solidFill>
                <a:latin typeface="Tw Cen MT" panose="020B0602020104020603" pitchFamily="34" charset="0"/>
              </a:rPr>
              <a:t>5%* </a:t>
            </a:r>
            <a:r>
              <a:rPr lang="en-US" i="1" dirty="0">
                <a:latin typeface="Tw Cen MT" panose="020B0602020104020603" pitchFamily="34" charset="0"/>
              </a:rPr>
              <a:t>of the eligible credit available in respect of Invoices or Debit Notes the details of which have been uploaded by the supplier in GSTR-1</a:t>
            </a:r>
          </a:p>
          <a:p>
            <a:pPr algn="just"/>
            <a:endParaRPr lang="en-US" i="1" dirty="0">
              <a:latin typeface="Tw Cen MT" panose="020B0602020104020603" pitchFamily="34" charset="0"/>
            </a:endParaRPr>
          </a:p>
          <a:p>
            <a:pPr algn="just"/>
            <a:r>
              <a:rPr lang="en-US" i="1" dirty="0">
                <a:latin typeface="Tw Cen MT" panose="020B0602020104020603" pitchFamily="34" charset="0"/>
              </a:rPr>
              <a:t>* w.e.f. 1-1-2021 by the CGST (Fourteenth Amendment) Rules 2020</a:t>
            </a:r>
          </a:p>
          <a:p>
            <a:pPr algn="just"/>
            <a:endParaRPr lang="en-US" i="1" dirty="0">
              <a:latin typeface="Tw Cen MT" panose="020B0602020104020603" pitchFamily="34" charset="0"/>
            </a:endParaRPr>
          </a:p>
          <a:p>
            <a:pPr algn="just"/>
            <a:r>
              <a:rPr lang="en-US" i="1" dirty="0">
                <a:latin typeface="Tw Cen MT" panose="020B0602020104020603" pitchFamily="34" charset="0"/>
              </a:rPr>
              <a:t>*Earlier at the time of implementation the availment percentage was 20%</a:t>
            </a:r>
          </a:p>
          <a:p>
            <a:pPr algn="just"/>
            <a:r>
              <a:rPr lang="en-US" i="1" dirty="0">
                <a:latin typeface="Tw Cen MT" panose="020B0602020104020603" pitchFamily="34" charset="0"/>
              </a:rPr>
              <a:t>*</a:t>
            </a:r>
            <a:r>
              <a:rPr lang="en-US" i="1" dirty="0" err="1">
                <a:latin typeface="Tw Cen MT" panose="020B0602020104020603" pitchFamily="34" charset="0"/>
              </a:rPr>
              <a:t>w.e.f</a:t>
            </a:r>
            <a:r>
              <a:rPr lang="en-US" i="1" dirty="0">
                <a:latin typeface="Tw Cen MT" panose="020B0602020104020603" pitchFamily="34" charset="0"/>
              </a:rPr>
              <a:t> 09/10/2019 ,20% was substituted by 10% </a:t>
            </a:r>
          </a:p>
          <a:p>
            <a:pPr algn="just"/>
            <a:endParaRPr lang="en-US" b="1" i="1" dirty="0">
              <a:latin typeface="Tw Cen MT" panose="020B0602020104020603" pitchFamily="34" charset="0"/>
            </a:endParaRPr>
          </a:p>
          <a:p>
            <a:pPr algn="just"/>
            <a:endParaRPr lang="en-US" b="1" i="1" dirty="0">
              <a:latin typeface="Tw Cen MT" panose="020B0602020104020603" pitchFamily="34" charset="0"/>
            </a:endParaRPr>
          </a:p>
          <a:p>
            <a:pPr algn="just"/>
            <a:endParaRPr lang="en-US" b="1" i="1" dirty="0">
              <a:latin typeface="Tw Cen MT" panose="020B0602020104020603" pitchFamily="34" charset="0"/>
            </a:endParaRPr>
          </a:p>
          <a:p>
            <a:pPr marL="285750" indent="-285750" algn="just">
              <a:buFont typeface="Arial" panose="020B0604020202020204" pitchFamily="34" charset="0"/>
              <a:buChar char="•"/>
            </a:pPr>
            <a:endParaRPr lang="en-US" b="1" i="1" dirty="0">
              <a:latin typeface="Tw Cen MT" panose="020B0602020104020603" pitchFamily="34" charset="0"/>
            </a:endParaRPr>
          </a:p>
          <a:p>
            <a:pPr algn="just"/>
            <a:endParaRPr lang="en-US" b="1" i="1" dirty="0">
              <a:latin typeface="Tw Cen MT" panose="020B0602020104020603" pitchFamily="34" charset="0"/>
            </a:endParaRPr>
          </a:p>
          <a:p>
            <a:pPr marL="285750" indent="-285750" algn="just">
              <a:buFont typeface="Arial" panose="020B0604020202020204" pitchFamily="34" charset="0"/>
              <a:buChar char="•"/>
            </a:pPr>
            <a:endParaRPr lang="en-US" b="1" i="1" dirty="0">
              <a:latin typeface="Tw Cen MT" panose="020B0602020104020603" pitchFamily="34" charset="0"/>
            </a:endParaRPr>
          </a:p>
          <a:p>
            <a:pPr marL="285750" indent="-285750" algn="just">
              <a:buFont typeface="Arial" panose="020B0604020202020204" pitchFamily="34" charset="0"/>
              <a:buChar char="•"/>
            </a:pPr>
            <a:endParaRPr lang="en-US" b="1" i="1" dirty="0">
              <a:latin typeface="Tw Cen MT" panose="020B0602020104020603" pitchFamily="34" charset="0"/>
            </a:endParaRPr>
          </a:p>
          <a:p>
            <a:pPr algn="just"/>
            <a:endParaRPr lang="en-US" b="1" i="1" u="sng" dirty="0">
              <a:latin typeface="Tw Cen MT" panose="020B0602020104020603" pitchFamily="34" charset="0"/>
            </a:endParaRPr>
          </a:p>
          <a:p>
            <a:pPr marL="285750" indent="-285750" algn="just">
              <a:buFont typeface="Arial" panose="020B0604020202020204" pitchFamily="34" charset="0"/>
              <a:buChar char="•"/>
            </a:pPr>
            <a:endParaRPr lang="en-US" b="1" i="1" u="sng" dirty="0">
              <a:latin typeface="Tw Cen MT" panose="020B0602020104020603" pitchFamily="34" charset="0"/>
            </a:endParaRPr>
          </a:p>
          <a:p>
            <a:pPr marL="285750" indent="-285750" algn="just">
              <a:buFont typeface="Arial" panose="020B0604020202020204" pitchFamily="34" charset="0"/>
              <a:buChar char="•"/>
            </a:pPr>
            <a:endParaRPr lang="en-US" i="1" dirty="0">
              <a:latin typeface="Tw Cen MT" panose="020B0602020104020603" pitchFamily="34" charset="0"/>
            </a:endParaRPr>
          </a:p>
          <a:p>
            <a:pPr marL="285750" indent="-285750" algn="just">
              <a:buFont typeface="Arial" panose="020B0604020202020204" pitchFamily="34" charset="0"/>
              <a:buChar char="•"/>
            </a:pPr>
            <a:endParaRPr lang="en-US" i="1" dirty="0">
              <a:latin typeface="Tw Cen MT" panose="020B0602020104020603" pitchFamily="34" charset="0"/>
            </a:endParaRPr>
          </a:p>
          <a:p>
            <a:pPr algn="just"/>
            <a:endParaRPr lang="en-US" i="1" dirty="0">
              <a:latin typeface="Tw Cen MT" panose="020B0602020104020603" pitchFamily="34" charset="0"/>
            </a:endParaRPr>
          </a:p>
          <a:p>
            <a:pPr marL="285750" indent="-285750" algn="just">
              <a:buFont typeface="Arial" panose="020B0604020202020204" pitchFamily="34" charset="0"/>
              <a:buChar char="•"/>
            </a:pPr>
            <a:endParaRPr lang="en-US" i="1" dirty="0">
              <a:latin typeface="Tw Cen MT" panose="020B0602020104020603" pitchFamily="34" charset="0"/>
            </a:endParaRPr>
          </a:p>
          <a:p>
            <a:pPr marL="285750" indent="-285750" algn="just">
              <a:buFont typeface="Arial" panose="020B0604020202020204" pitchFamily="34" charset="0"/>
              <a:buChar char="•"/>
            </a:pPr>
            <a:endParaRPr lang="en-US" i="1" dirty="0">
              <a:latin typeface="Tw Cen MT" panose="020B0602020104020603" pitchFamily="34" charset="0"/>
            </a:endParaRPr>
          </a:p>
          <a:p>
            <a:pPr marL="285750" indent="-285750" algn="just">
              <a:buFont typeface="Arial" panose="020B0604020202020204" pitchFamily="34" charset="0"/>
              <a:buChar char="•"/>
            </a:pPr>
            <a:endParaRPr lang="en-US" i="1" dirty="0">
              <a:latin typeface="Tw Cen MT" panose="020B0602020104020603" pitchFamily="34" charset="0"/>
            </a:endParaRPr>
          </a:p>
          <a:p>
            <a:pPr marL="285750" indent="-285750" algn="just">
              <a:buFont typeface="Arial" panose="020B0604020202020204" pitchFamily="34" charset="0"/>
              <a:buChar char="•"/>
            </a:pPr>
            <a:endParaRPr lang="en-US" i="1" dirty="0">
              <a:latin typeface="Tw Cen MT" panose="020B0602020104020603" pitchFamily="34" charset="0"/>
            </a:endParaRPr>
          </a:p>
          <a:p>
            <a:pPr algn="just"/>
            <a:endParaRPr lang="en-US" i="1" dirty="0">
              <a:latin typeface="Tw Cen MT" panose="020B0602020104020603" pitchFamily="34" charset="0"/>
            </a:endParaRPr>
          </a:p>
        </p:txBody>
      </p:sp>
      <p:sp>
        <p:nvSpPr>
          <p:cNvPr id="3" name="TextBox 2"/>
          <p:cNvSpPr txBox="1"/>
          <p:nvPr/>
        </p:nvSpPr>
        <p:spPr>
          <a:xfrm>
            <a:off x="2081866" y="587230"/>
            <a:ext cx="7290033" cy="923330"/>
          </a:xfrm>
          <a:prstGeom prst="rect">
            <a:avLst/>
          </a:prstGeom>
          <a:noFill/>
        </p:spPr>
        <p:txBody>
          <a:bodyPr wrap="square" rtlCol="0">
            <a:spAutoFit/>
          </a:bodyPr>
          <a:lstStyle/>
          <a:p>
            <a:r>
              <a:rPr lang="en-US" sz="3600" b="1" dirty="0">
                <a:latin typeface="Century Gothic" panose="020B0502020202020204" pitchFamily="34" charset="0"/>
              </a:rPr>
              <a:t>Rule 36(4)	</a:t>
            </a:r>
          </a:p>
          <a:p>
            <a:r>
              <a:rPr lang="en-US" b="1" dirty="0" err="1">
                <a:latin typeface="Century Gothic" panose="020B0502020202020204" pitchFamily="34" charset="0"/>
              </a:rPr>
              <a:t>w.e.f</a:t>
            </a:r>
            <a:r>
              <a:rPr lang="en-US" b="1" dirty="0">
                <a:latin typeface="Century Gothic" panose="020B0502020202020204" pitchFamily="34" charset="0"/>
              </a:rPr>
              <a:t> 09/10/2019 vide notification no. 49/2019 </a:t>
            </a:r>
          </a:p>
        </p:txBody>
      </p:sp>
      <p:sp>
        <p:nvSpPr>
          <p:cNvPr id="4" name="Footer Placeholder 3">
            <a:extLst>
              <a:ext uri="{FF2B5EF4-FFF2-40B4-BE49-F238E27FC236}">
                <a16:creationId xmlns:a16="http://schemas.microsoft.com/office/drawing/2014/main" id="{B9F52170-B7E2-524F-98A0-E9B588CBC19F}"/>
              </a:ext>
            </a:extLst>
          </p:cNvPr>
          <p:cNvSpPr>
            <a:spLocks noGrp="1"/>
          </p:cNvSpPr>
          <p:nvPr>
            <p:ph type="ftr" sz="quarter" idx="11"/>
          </p:nvPr>
        </p:nvSpPr>
        <p:spPr/>
        <p:txBody>
          <a:bodyPr/>
          <a:lstStyle/>
          <a:p>
            <a:r>
              <a:rPr lang="en-IN"/>
              <a:t>By CA Atul Gupta </a:t>
            </a:r>
          </a:p>
        </p:txBody>
      </p:sp>
    </p:spTree>
    <p:extLst>
      <p:ext uri="{BB962C8B-B14F-4D97-AF65-F5344CB8AC3E}">
        <p14:creationId xmlns:p14="http://schemas.microsoft.com/office/powerpoint/2010/main" val="3133574011"/>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2038525" y="2206305"/>
            <a:ext cx="6746494" cy="6883169"/>
          </a:xfrm>
          <a:prstGeom prst="rect">
            <a:avLst/>
          </a:prstGeom>
          <a:noFill/>
          <a:ln>
            <a:noFill/>
          </a:ln>
        </p:spPr>
        <p:style>
          <a:lnRef idx="0">
            <a:scrgbClr r="0" g="0" b="0"/>
          </a:lnRef>
          <a:fillRef idx="0">
            <a:scrgbClr r="0" g="0" b="0"/>
          </a:fillRef>
          <a:effectRef idx="0">
            <a:scrgbClr r="0" g="0" b="0"/>
          </a:effectRef>
          <a:fontRef idx="minor">
            <a:schemeClr val="dk1"/>
          </a:fontRef>
        </p:style>
        <p:txBody>
          <a:bodyPr tIns="205740" rtlCol="0" anchor="t"/>
          <a:lstStyle/>
          <a:p>
            <a:pPr marL="342900" indent="-342900" algn="just">
              <a:buFont typeface="Wingdings" panose="05000000000000000000" pitchFamily="2" charset="2"/>
              <a:buChar char="§"/>
            </a:pPr>
            <a:r>
              <a:rPr lang="en-US" dirty="0">
                <a:solidFill>
                  <a:schemeClr val="tx1"/>
                </a:solidFill>
                <a:latin typeface="Tw Cen MT" panose="020B0602020104020603" pitchFamily="34" charset="0"/>
              </a:rPr>
              <a:t>No facility of matching of invoices or computation of restriction on the portal. Compliance of section 36(4) is required to be complied on self-assessment basis. No tool is available on the GST Portal.</a:t>
            </a:r>
          </a:p>
          <a:p>
            <a:pPr marL="342900" indent="-342900" algn="just">
              <a:buFont typeface="Wingdings" panose="05000000000000000000" pitchFamily="2" charset="2"/>
              <a:buChar char="§"/>
            </a:pPr>
            <a:endParaRPr lang="en-US" dirty="0">
              <a:solidFill>
                <a:schemeClr val="tx1"/>
              </a:solidFill>
              <a:latin typeface="Tw Cen MT" panose="020B0602020104020603" pitchFamily="34" charset="0"/>
            </a:endParaRPr>
          </a:p>
          <a:p>
            <a:pPr marL="342900" indent="-342900" algn="just">
              <a:buFont typeface="Wingdings" panose="05000000000000000000" pitchFamily="2" charset="2"/>
              <a:buChar char="§"/>
            </a:pPr>
            <a:r>
              <a:rPr lang="en-US" dirty="0">
                <a:solidFill>
                  <a:schemeClr val="tx1"/>
                </a:solidFill>
                <a:latin typeface="Tw Cen MT" panose="020B0602020104020603" pitchFamily="34" charset="0"/>
              </a:rPr>
              <a:t>Procedure of Matching of GSTR2A/2B - Matching of ITC with the GSTR2A/2B would be required to be on overall basis. - No one to one matching of invoice is required. - No matching of ITC on the basis of vendor is required.</a:t>
            </a:r>
          </a:p>
          <a:p>
            <a:pPr marL="342900" indent="-342900" algn="just">
              <a:buFont typeface="Wingdings" panose="05000000000000000000" pitchFamily="2" charset="2"/>
              <a:buChar char="§"/>
            </a:pPr>
            <a:endParaRPr lang="en-US" dirty="0">
              <a:solidFill>
                <a:schemeClr val="tx1"/>
              </a:solidFill>
              <a:latin typeface="Tw Cen MT" panose="020B0602020104020603" pitchFamily="34" charset="0"/>
            </a:endParaRPr>
          </a:p>
          <a:p>
            <a:pPr marL="342900" indent="-342900" algn="just">
              <a:buFont typeface="Wingdings" panose="05000000000000000000" pitchFamily="2" charset="2"/>
              <a:buChar char="§"/>
            </a:pPr>
            <a:r>
              <a:rPr lang="en-US" dirty="0">
                <a:solidFill>
                  <a:schemeClr val="tx1"/>
                </a:solidFill>
                <a:latin typeface="Tw Cen MT" panose="020B0602020104020603" pitchFamily="34" charset="0"/>
              </a:rPr>
              <a:t>ITC can be availed to the extent of 5% of eligible invoices being part of GSTR 2A/2B. Eligible credit in GSTR 2A/2B would be computed after elimination of blocked ITC u/s 17(5) and other ITC on which ITC is not available.</a:t>
            </a:r>
          </a:p>
          <a:p>
            <a:pPr marL="342900" indent="-342900" algn="just">
              <a:buFont typeface="Wingdings" panose="05000000000000000000" pitchFamily="2" charset="2"/>
              <a:buChar char="§"/>
            </a:pPr>
            <a:endParaRPr lang="en-US" dirty="0">
              <a:solidFill>
                <a:schemeClr val="tx1"/>
              </a:solidFill>
              <a:latin typeface="Tw Cen MT" panose="020B0602020104020603" pitchFamily="34" charset="0"/>
            </a:endParaRPr>
          </a:p>
          <a:p>
            <a:pPr marL="342900" indent="-342900" algn="just">
              <a:buFont typeface="Wingdings" panose="05000000000000000000" pitchFamily="2" charset="2"/>
              <a:buChar char="§"/>
            </a:pPr>
            <a:r>
              <a:rPr lang="en-US" dirty="0">
                <a:solidFill>
                  <a:schemeClr val="tx1"/>
                </a:solidFill>
                <a:latin typeface="Tw Cen MT" panose="020B0602020104020603" pitchFamily="34" charset="0"/>
              </a:rPr>
              <a:t>Restriction is imposed on CGST, SGST, and IGST separately.</a:t>
            </a:r>
          </a:p>
        </p:txBody>
      </p:sp>
      <p:sp>
        <p:nvSpPr>
          <p:cNvPr id="3" name="TextBox 2"/>
          <p:cNvSpPr txBox="1"/>
          <p:nvPr/>
        </p:nvSpPr>
        <p:spPr>
          <a:xfrm>
            <a:off x="687897" y="293615"/>
            <a:ext cx="9194335" cy="856165"/>
          </a:xfrm>
          <a:prstGeom prst="rect">
            <a:avLst/>
          </a:prstGeom>
          <a:noFill/>
        </p:spPr>
        <p:txBody>
          <a:bodyPr wrap="square" rtlCol="0">
            <a:spAutoFit/>
          </a:bodyPr>
          <a:lstStyle/>
          <a:p>
            <a:r>
              <a:rPr lang="en-US" sz="2400" b="1" dirty="0">
                <a:latin typeface="Century Gothic" panose="020B0502020202020204" pitchFamily="34" charset="0"/>
              </a:rPr>
              <a:t>Restriction on availment of ITC being not part of 2A to the extent of 5% of Eligible ITC being part of 2A</a:t>
            </a:r>
          </a:p>
        </p:txBody>
      </p:sp>
      <p:sp>
        <p:nvSpPr>
          <p:cNvPr id="4" name="Footer Placeholder 3">
            <a:extLst>
              <a:ext uri="{FF2B5EF4-FFF2-40B4-BE49-F238E27FC236}">
                <a16:creationId xmlns:a16="http://schemas.microsoft.com/office/drawing/2014/main" id="{558E84C8-EE36-9E43-974B-323CF15697B1}"/>
              </a:ext>
            </a:extLst>
          </p:cNvPr>
          <p:cNvSpPr>
            <a:spLocks noGrp="1"/>
          </p:cNvSpPr>
          <p:nvPr>
            <p:ph type="ftr" sz="quarter" idx="11"/>
          </p:nvPr>
        </p:nvSpPr>
        <p:spPr/>
        <p:txBody>
          <a:bodyPr/>
          <a:lstStyle/>
          <a:p>
            <a:r>
              <a:rPr lang="en-IN"/>
              <a:t>By CA Atul Gupta </a:t>
            </a:r>
          </a:p>
        </p:txBody>
      </p:sp>
    </p:spTree>
    <p:extLst>
      <p:ext uri="{BB962C8B-B14F-4D97-AF65-F5344CB8AC3E}">
        <p14:creationId xmlns:p14="http://schemas.microsoft.com/office/powerpoint/2010/main" val="4118435400"/>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2403096" y="310393"/>
            <a:ext cx="7219950" cy="7026566"/>
          </a:xfrm>
          <a:prstGeom prst="rect">
            <a:avLst/>
          </a:prstGeom>
          <a:noFill/>
          <a:ln>
            <a:noFill/>
          </a:ln>
        </p:spPr>
        <p:style>
          <a:lnRef idx="0">
            <a:scrgbClr r="0" g="0" b="0"/>
          </a:lnRef>
          <a:fillRef idx="0">
            <a:scrgbClr r="0" g="0" b="0"/>
          </a:fillRef>
          <a:effectRef idx="0">
            <a:scrgbClr r="0" g="0" b="0"/>
          </a:effectRef>
          <a:fontRef idx="minor">
            <a:schemeClr val="dk1"/>
          </a:fontRef>
        </p:style>
        <p:txBody>
          <a:bodyPr tIns="205740" rtlCol="0" anchor="t"/>
          <a:lstStyle/>
          <a:p>
            <a:pPr algn="ctr" fontAlgn="base">
              <a:spcBef>
                <a:spcPct val="0"/>
              </a:spcBef>
              <a:spcAft>
                <a:spcPct val="0"/>
              </a:spcAft>
            </a:pPr>
            <a:endParaRPr lang="en-US" dirty="0">
              <a:solidFill>
                <a:prstClr val="white"/>
              </a:solidFill>
              <a:latin typeface="Tw Cen MT" panose="020B0602020104020603" pitchFamily="34" charset="0"/>
            </a:endParaRPr>
          </a:p>
          <a:p>
            <a:pPr marL="214313" indent="-214313">
              <a:buFont typeface="Arial" panose="020B0604020202020204" pitchFamily="34" charset="0"/>
              <a:buChar char="•"/>
            </a:pPr>
            <a:endParaRPr lang="en-IN" dirty="0">
              <a:solidFill>
                <a:prstClr val="white"/>
              </a:solidFill>
              <a:latin typeface="Tw Cen MT" panose="020B0602020104020603" pitchFamily="34" charset="0"/>
            </a:endParaRPr>
          </a:p>
          <a:p>
            <a:pPr marL="214313" indent="-214313">
              <a:buFont typeface="Arial" panose="020B0604020202020204" pitchFamily="34" charset="0"/>
              <a:buChar char="•"/>
            </a:pPr>
            <a:endParaRPr lang="en-US" dirty="0">
              <a:solidFill>
                <a:prstClr val="white"/>
              </a:solidFill>
              <a:latin typeface="Tw Cen MT" panose="020B0602020104020603" pitchFamily="34" charset="0"/>
            </a:endParaRPr>
          </a:p>
        </p:txBody>
      </p:sp>
      <p:sp>
        <p:nvSpPr>
          <p:cNvPr id="3" name="TextBox 2"/>
          <p:cNvSpPr txBox="1"/>
          <p:nvPr/>
        </p:nvSpPr>
        <p:spPr>
          <a:xfrm>
            <a:off x="125835" y="436228"/>
            <a:ext cx="11723265" cy="461665"/>
          </a:xfrm>
          <a:prstGeom prst="rect">
            <a:avLst/>
          </a:prstGeom>
          <a:noFill/>
        </p:spPr>
        <p:txBody>
          <a:bodyPr wrap="square" rtlCol="0">
            <a:spAutoFit/>
          </a:bodyPr>
          <a:lstStyle/>
          <a:p>
            <a:pPr algn="ctr" fontAlgn="base">
              <a:spcBef>
                <a:spcPct val="0"/>
              </a:spcBef>
              <a:spcAft>
                <a:spcPct val="0"/>
              </a:spcAft>
            </a:pPr>
            <a:r>
              <a:rPr lang="en-US" sz="2400" b="1" dirty="0">
                <a:latin typeface="Century Gothic" panose="020B0502020202020204" pitchFamily="34" charset="0"/>
              </a:rPr>
              <a:t>APPORTIONMENT OF INPUT TAX CREDIT</a:t>
            </a:r>
            <a:endParaRPr lang="en-US" sz="2400" b="1" dirty="0">
              <a:latin typeface="Century Gothic" panose="020B0502020202020204" pitchFamily="34" charset="0"/>
              <a:cs typeface="Arial" charset="0"/>
            </a:endParaRPr>
          </a:p>
        </p:txBody>
      </p:sp>
      <p:graphicFrame>
        <p:nvGraphicFramePr>
          <p:cNvPr id="5" name="Diagram 4">
            <a:extLst>
              <a:ext uri="{FF2B5EF4-FFF2-40B4-BE49-F238E27FC236}">
                <a16:creationId xmlns:a16="http://schemas.microsoft.com/office/drawing/2014/main" id="{AD8CFE3E-E0F1-49EB-8197-0DCFC93101FB}"/>
              </a:ext>
            </a:extLst>
          </p:cNvPr>
          <p:cNvGraphicFramePr/>
          <p:nvPr>
            <p:extLst>
              <p:ext uri="{D42A27DB-BD31-4B8C-83A1-F6EECF244321}">
                <p14:modId xmlns:p14="http://schemas.microsoft.com/office/powerpoint/2010/main" val="2358472598"/>
              </p:ext>
            </p:extLst>
          </p:nvPr>
        </p:nvGraphicFramePr>
        <p:xfrm>
          <a:off x="1662942" y="-792496"/>
          <a:ext cx="9595608" cy="721426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Footer Placeholder 3">
            <a:extLst>
              <a:ext uri="{FF2B5EF4-FFF2-40B4-BE49-F238E27FC236}">
                <a16:creationId xmlns:a16="http://schemas.microsoft.com/office/drawing/2014/main" id="{F348CDDA-85AA-9044-BEF3-EBF514F46490}"/>
              </a:ext>
            </a:extLst>
          </p:cNvPr>
          <p:cNvSpPr>
            <a:spLocks noGrp="1"/>
          </p:cNvSpPr>
          <p:nvPr>
            <p:ph type="ftr" sz="quarter" idx="11"/>
          </p:nvPr>
        </p:nvSpPr>
        <p:spPr/>
        <p:txBody>
          <a:bodyPr/>
          <a:lstStyle/>
          <a:p>
            <a:r>
              <a:rPr lang="en-IN"/>
              <a:t>By CA Atul Gupta </a:t>
            </a:r>
          </a:p>
        </p:txBody>
      </p:sp>
    </p:spTree>
    <p:extLst>
      <p:ext uri="{BB962C8B-B14F-4D97-AF65-F5344CB8AC3E}">
        <p14:creationId xmlns:p14="http://schemas.microsoft.com/office/powerpoint/2010/main" val="189234227"/>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998290" y="1107346"/>
            <a:ext cx="9283119" cy="6830823"/>
          </a:xfrm>
          <a:prstGeom prst="rect">
            <a:avLst/>
          </a:prstGeom>
          <a:noFill/>
          <a:ln>
            <a:noFill/>
          </a:ln>
        </p:spPr>
        <p:style>
          <a:lnRef idx="0">
            <a:scrgbClr r="0" g="0" b="0"/>
          </a:lnRef>
          <a:fillRef idx="0">
            <a:scrgbClr r="0" g="0" b="0"/>
          </a:fillRef>
          <a:effectRef idx="0">
            <a:scrgbClr r="0" g="0" b="0"/>
          </a:effectRef>
          <a:fontRef idx="minor">
            <a:schemeClr val="dk1"/>
          </a:fontRef>
        </p:style>
        <p:txBody>
          <a:bodyPr tIns="205740" rtlCol="0" anchor="t"/>
          <a:lstStyle/>
          <a:p>
            <a:pPr algn="ctr" fontAlgn="base">
              <a:spcBef>
                <a:spcPct val="0"/>
              </a:spcBef>
              <a:spcAft>
                <a:spcPct val="0"/>
              </a:spcAft>
            </a:pPr>
            <a:endParaRPr lang="en-US" dirty="0">
              <a:solidFill>
                <a:prstClr val="white"/>
              </a:solidFill>
              <a:latin typeface="Tw Cen MT" panose="020B0602020104020603" pitchFamily="34" charset="0"/>
            </a:endParaRPr>
          </a:p>
          <a:p>
            <a:r>
              <a:rPr lang="en-US" b="1" u="sng" dirty="0">
                <a:latin typeface="Tw Cen MT" panose="020B0602020104020603" pitchFamily="34" charset="0"/>
              </a:rPr>
              <a:t>Credit admissibility if goods and/or services are used for both business as well as non-business purpose (Section 17(1))</a:t>
            </a:r>
            <a:endParaRPr lang="en-US" dirty="0">
              <a:latin typeface="Tw Cen MT" panose="020B0602020104020603" pitchFamily="34" charset="0"/>
            </a:endParaRPr>
          </a:p>
          <a:p>
            <a:endParaRPr lang="en-US" dirty="0">
              <a:latin typeface="Tw Cen MT" panose="020B0602020104020603" pitchFamily="34" charset="0"/>
            </a:endParaRPr>
          </a:p>
          <a:p>
            <a:r>
              <a:rPr lang="en-US" dirty="0">
                <a:latin typeface="Tw Cen MT" panose="020B0602020104020603" pitchFamily="34" charset="0"/>
              </a:rPr>
              <a:t>The amount of input tax credit available shall be restricted to so much of the amount as is attributable to the purpose of his business.</a:t>
            </a:r>
          </a:p>
          <a:p>
            <a:pPr marL="214313" indent="-214313">
              <a:buFont typeface="Arial" panose="020B0604020202020204" pitchFamily="34" charset="0"/>
              <a:buChar char="•"/>
            </a:pPr>
            <a:endParaRPr lang="en-IN" dirty="0">
              <a:solidFill>
                <a:prstClr val="white"/>
              </a:solidFill>
              <a:latin typeface="Tw Cen MT" panose="020B0602020104020603" pitchFamily="34" charset="0"/>
            </a:endParaRPr>
          </a:p>
          <a:p>
            <a:pPr marL="214313" indent="-214313">
              <a:buFont typeface="Arial" panose="020B0604020202020204" pitchFamily="34" charset="0"/>
              <a:buChar char="•"/>
            </a:pPr>
            <a:endParaRPr lang="en-US" dirty="0">
              <a:solidFill>
                <a:prstClr val="white"/>
              </a:solidFill>
              <a:latin typeface="Tw Cen MT" panose="020B0602020104020603" pitchFamily="34" charset="0"/>
            </a:endParaRPr>
          </a:p>
        </p:txBody>
      </p:sp>
      <p:sp>
        <p:nvSpPr>
          <p:cNvPr id="3" name="TextBox 2"/>
          <p:cNvSpPr txBox="1"/>
          <p:nvPr/>
        </p:nvSpPr>
        <p:spPr>
          <a:xfrm>
            <a:off x="1015068" y="87591"/>
            <a:ext cx="8956383" cy="461665"/>
          </a:xfrm>
          <a:prstGeom prst="rect">
            <a:avLst/>
          </a:prstGeom>
          <a:noFill/>
        </p:spPr>
        <p:txBody>
          <a:bodyPr wrap="square" rtlCol="0">
            <a:spAutoFit/>
          </a:bodyPr>
          <a:lstStyle/>
          <a:p>
            <a:pPr fontAlgn="base">
              <a:spcBef>
                <a:spcPct val="0"/>
              </a:spcBef>
              <a:spcAft>
                <a:spcPct val="0"/>
              </a:spcAft>
            </a:pPr>
            <a:r>
              <a:rPr lang="en-US" sz="2400" b="1" dirty="0">
                <a:latin typeface="Century Gothic" panose="020B0502020202020204" pitchFamily="34" charset="0"/>
              </a:rPr>
              <a:t>APPORTIONMENT OF CREDIT &amp; BLOCKED CREDIT (Section 17)</a:t>
            </a:r>
            <a:endParaRPr lang="en-US" sz="2400" b="1" dirty="0">
              <a:latin typeface="Century Gothic" panose="020B0502020202020204" pitchFamily="34" charset="0"/>
              <a:cs typeface="Arial" charset="0"/>
            </a:endParaRPr>
          </a:p>
        </p:txBody>
      </p:sp>
      <p:graphicFrame>
        <p:nvGraphicFramePr>
          <p:cNvPr id="4" name="Content Placeholder 3">
            <a:extLst>
              <a:ext uri="{FF2B5EF4-FFF2-40B4-BE49-F238E27FC236}">
                <a16:creationId xmlns:a16="http://schemas.microsoft.com/office/drawing/2014/main" id="{2969CA75-4C62-4152-B495-AC8C200F9BD7}"/>
              </a:ext>
            </a:extLst>
          </p:cNvPr>
          <p:cNvGraphicFramePr>
            <a:graphicFrameLocks/>
          </p:cNvGraphicFramePr>
          <p:nvPr/>
        </p:nvGraphicFramePr>
        <p:xfrm>
          <a:off x="1786853" y="3221373"/>
          <a:ext cx="6767120" cy="313578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Footer Placeholder 4">
            <a:extLst>
              <a:ext uri="{FF2B5EF4-FFF2-40B4-BE49-F238E27FC236}">
                <a16:creationId xmlns:a16="http://schemas.microsoft.com/office/drawing/2014/main" id="{4F4D4194-2F6D-A649-912F-A329B93094AE}"/>
              </a:ext>
            </a:extLst>
          </p:cNvPr>
          <p:cNvSpPr>
            <a:spLocks noGrp="1"/>
          </p:cNvSpPr>
          <p:nvPr>
            <p:ph type="ftr" sz="quarter" idx="11"/>
          </p:nvPr>
        </p:nvSpPr>
        <p:spPr/>
        <p:txBody>
          <a:bodyPr/>
          <a:lstStyle/>
          <a:p>
            <a:r>
              <a:rPr lang="en-IN"/>
              <a:t>By CA Atul Gupta </a:t>
            </a:r>
          </a:p>
        </p:txBody>
      </p:sp>
    </p:spTree>
    <p:extLst>
      <p:ext uri="{BB962C8B-B14F-4D97-AF65-F5344CB8AC3E}">
        <p14:creationId xmlns:p14="http://schemas.microsoft.com/office/powerpoint/2010/main" val="891702839"/>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2403096" y="310393"/>
            <a:ext cx="7219950" cy="7026566"/>
          </a:xfrm>
          <a:prstGeom prst="rect">
            <a:avLst/>
          </a:prstGeom>
          <a:noFill/>
          <a:ln>
            <a:noFill/>
          </a:ln>
        </p:spPr>
        <p:style>
          <a:lnRef idx="0">
            <a:scrgbClr r="0" g="0" b="0"/>
          </a:lnRef>
          <a:fillRef idx="0">
            <a:scrgbClr r="0" g="0" b="0"/>
          </a:fillRef>
          <a:effectRef idx="0">
            <a:scrgbClr r="0" g="0" b="0"/>
          </a:effectRef>
          <a:fontRef idx="minor">
            <a:schemeClr val="dk1"/>
          </a:fontRef>
        </p:style>
        <p:txBody>
          <a:bodyPr tIns="205740" rtlCol="0" anchor="t"/>
          <a:lstStyle/>
          <a:p>
            <a:pPr algn="ctr" fontAlgn="base">
              <a:spcBef>
                <a:spcPct val="0"/>
              </a:spcBef>
              <a:spcAft>
                <a:spcPct val="0"/>
              </a:spcAft>
            </a:pPr>
            <a:endParaRPr lang="en-US" dirty="0">
              <a:solidFill>
                <a:prstClr val="white"/>
              </a:solidFill>
              <a:latin typeface="Tw Cen MT" panose="020B0602020104020603" pitchFamily="34" charset="0"/>
            </a:endParaRPr>
          </a:p>
          <a:p>
            <a:r>
              <a:rPr lang="en-US" b="1" u="sng" dirty="0">
                <a:latin typeface="Tw Cen MT" panose="020B0602020104020603" pitchFamily="34" charset="0"/>
              </a:rPr>
              <a:t>Credit admissibility if goods and/or services are used for providing both taxable as well as exempted supplies (Section 17(2) read with Rule 42 &amp; 43)</a:t>
            </a:r>
            <a:endParaRPr lang="en-US" dirty="0">
              <a:latin typeface="Tw Cen MT" panose="020B0602020104020603" pitchFamily="34" charset="0"/>
            </a:endParaRPr>
          </a:p>
          <a:p>
            <a:endParaRPr lang="en-US" dirty="0">
              <a:latin typeface="Tw Cen MT" panose="020B0602020104020603" pitchFamily="34" charset="0"/>
            </a:endParaRPr>
          </a:p>
          <a:p>
            <a:r>
              <a:rPr lang="en-US" dirty="0">
                <a:latin typeface="Tw Cen MT" panose="020B0602020104020603" pitchFamily="34" charset="0"/>
              </a:rPr>
              <a:t>The amount of input tax credit available shall be restricted to so much of the amount as is attributable to the taxable supplies including zero-rated supplies.</a:t>
            </a:r>
          </a:p>
          <a:p>
            <a:pPr marL="214313" indent="-214313">
              <a:buFont typeface="Arial" panose="020B0604020202020204" pitchFamily="34" charset="0"/>
              <a:buChar char="•"/>
            </a:pPr>
            <a:endParaRPr lang="en-IN" dirty="0">
              <a:solidFill>
                <a:prstClr val="white"/>
              </a:solidFill>
              <a:latin typeface="Tw Cen MT" panose="020B0602020104020603" pitchFamily="34" charset="0"/>
            </a:endParaRPr>
          </a:p>
          <a:p>
            <a:pPr marL="214313" indent="-214313">
              <a:buFont typeface="Arial" panose="020B0604020202020204" pitchFamily="34" charset="0"/>
              <a:buChar char="•"/>
            </a:pPr>
            <a:endParaRPr lang="en-US" dirty="0">
              <a:solidFill>
                <a:prstClr val="white"/>
              </a:solidFill>
              <a:latin typeface="Tw Cen MT" panose="020B0602020104020603" pitchFamily="34" charset="0"/>
            </a:endParaRPr>
          </a:p>
        </p:txBody>
      </p:sp>
      <p:sp>
        <p:nvSpPr>
          <p:cNvPr id="3" name="TextBox 2"/>
          <p:cNvSpPr txBox="1"/>
          <p:nvPr/>
        </p:nvSpPr>
        <p:spPr>
          <a:xfrm>
            <a:off x="125835" y="436228"/>
            <a:ext cx="2141115" cy="923330"/>
          </a:xfrm>
          <a:prstGeom prst="rect">
            <a:avLst/>
          </a:prstGeom>
          <a:noFill/>
        </p:spPr>
        <p:txBody>
          <a:bodyPr wrap="square" rtlCol="0">
            <a:spAutoFit/>
          </a:bodyPr>
          <a:lstStyle/>
          <a:p>
            <a:pPr fontAlgn="base">
              <a:spcBef>
                <a:spcPct val="0"/>
              </a:spcBef>
              <a:spcAft>
                <a:spcPct val="0"/>
              </a:spcAft>
            </a:pPr>
            <a:r>
              <a:rPr lang="en-US" b="1" dirty="0">
                <a:latin typeface="Century Gothic" panose="020B0502020202020204" pitchFamily="34" charset="0"/>
              </a:rPr>
              <a:t>APPORTIONMENT OF INPUT TAX CREDIT</a:t>
            </a:r>
            <a:endParaRPr lang="en-US" b="1" dirty="0">
              <a:latin typeface="Century Gothic" panose="020B0502020202020204" pitchFamily="34" charset="0"/>
              <a:cs typeface="Arial" charset="0"/>
            </a:endParaRPr>
          </a:p>
        </p:txBody>
      </p:sp>
      <p:graphicFrame>
        <p:nvGraphicFramePr>
          <p:cNvPr id="5" name="Diagram 4">
            <a:extLst>
              <a:ext uri="{FF2B5EF4-FFF2-40B4-BE49-F238E27FC236}">
                <a16:creationId xmlns:a16="http://schemas.microsoft.com/office/drawing/2014/main" id="{AD8CFE3E-E0F1-49EB-8197-0DCFC93101FB}"/>
              </a:ext>
            </a:extLst>
          </p:cNvPr>
          <p:cNvGraphicFramePr/>
          <p:nvPr>
            <p:extLst>
              <p:ext uri="{D42A27DB-BD31-4B8C-83A1-F6EECF244321}">
                <p14:modId xmlns:p14="http://schemas.microsoft.com/office/powerpoint/2010/main" val="3578640911"/>
              </p:ext>
            </p:extLst>
          </p:nvPr>
        </p:nvGraphicFramePr>
        <p:xfrm>
          <a:off x="2418685" y="2428876"/>
          <a:ext cx="7068215" cy="471022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Footer Placeholder 3">
            <a:extLst>
              <a:ext uri="{FF2B5EF4-FFF2-40B4-BE49-F238E27FC236}">
                <a16:creationId xmlns:a16="http://schemas.microsoft.com/office/drawing/2014/main" id="{6E2A8E20-4220-B44B-BD4E-A329B86822F1}"/>
              </a:ext>
            </a:extLst>
          </p:cNvPr>
          <p:cNvSpPr>
            <a:spLocks noGrp="1"/>
          </p:cNvSpPr>
          <p:nvPr>
            <p:ph type="ftr" sz="quarter" idx="11"/>
          </p:nvPr>
        </p:nvSpPr>
        <p:spPr/>
        <p:txBody>
          <a:bodyPr/>
          <a:lstStyle/>
          <a:p>
            <a:r>
              <a:rPr lang="en-IN"/>
              <a:t>By CA Atul Gupta </a:t>
            </a:r>
          </a:p>
        </p:txBody>
      </p:sp>
    </p:spTree>
    <p:extLst>
      <p:ext uri="{BB962C8B-B14F-4D97-AF65-F5344CB8AC3E}">
        <p14:creationId xmlns:p14="http://schemas.microsoft.com/office/powerpoint/2010/main" val="3795053043"/>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186260" y="1725105"/>
            <a:ext cx="7100741" cy="6953132"/>
          </a:xfrm>
          <a:prstGeom prst="rect">
            <a:avLst/>
          </a:prstGeom>
          <a:noFill/>
          <a:ln>
            <a:noFill/>
          </a:ln>
        </p:spPr>
        <p:style>
          <a:lnRef idx="0">
            <a:scrgbClr r="0" g="0" b="0"/>
          </a:lnRef>
          <a:fillRef idx="0">
            <a:scrgbClr r="0" g="0" b="0"/>
          </a:fillRef>
          <a:effectRef idx="0">
            <a:scrgbClr r="0" g="0" b="0"/>
          </a:effectRef>
          <a:fontRef idx="minor">
            <a:schemeClr val="dk1"/>
          </a:fontRef>
        </p:style>
        <p:txBody>
          <a:bodyPr tIns="205740" rtlCol="0" anchor="t"/>
          <a:lstStyle/>
          <a:p>
            <a:pPr marL="214313" indent="-214313" algn="just">
              <a:buFont typeface="Arial" panose="020B0604020202020204" pitchFamily="34" charset="0"/>
              <a:buChar char="•"/>
            </a:pPr>
            <a:endParaRPr lang="en-US" i="1" dirty="0">
              <a:latin typeface="Tw Cen MT" panose="020B0602020104020603" pitchFamily="34" charset="0"/>
            </a:endParaRPr>
          </a:p>
          <a:p>
            <a:pPr marL="214313" indent="-214313" algn="just">
              <a:buFont typeface="Arial" panose="020B0604020202020204" pitchFamily="34" charset="0"/>
              <a:buChar char="•"/>
            </a:pPr>
            <a:endParaRPr lang="en-US" i="1" dirty="0">
              <a:latin typeface="Tw Cen MT" panose="020B0602020104020603" pitchFamily="34" charset="0"/>
            </a:endParaRPr>
          </a:p>
        </p:txBody>
      </p:sp>
      <p:sp>
        <p:nvSpPr>
          <p:cNvPr id="11" name="TextBox 10">
            <a:extLst>
              <a:ext uri="{FF2B5EF4-FFF2-40B4-BE49-F238E27FC236}">
                <a16:creationId xmlns:a16="http://schemas.microsoft.com/office/drawing/2014/main" id="{D942CE89-7518-43C6-A05A-9F4F7DE9D02A}"/>
              </a:ext>
            </a:extLst>
          </p:cNvPr>
          <p:cNvSpPr txBox="1"/>
          <p:nvPr/>
        </p:nvSpPr>
        <p:spPr>
          <a:xfrm>
            <a:off x="3948224" y="2133157"/>
            <a:ext cx="3700130" cy="369332"/>
          </a:xfrm>
          <a:prstGeom prst="rect">
            <a:avLst/>
          </a:prstGeom>
          <a:noFill/>
        </p:spPr>
        <p:txBody>
          <a:bodyPr wrap="square" rtlCol="0">
            <a:spAutoFit/>
          </a:bodyPr>
          <a:lstStyle/>
          <a:p>
            <a:endParaRPr lang="en-US" dirty="0"/>
          </a:p>
        </p:txBody>
      </p:sp>
      <p:sp>
        <p:nvSpPr>
          <p:cNvPr id="3" name="Footer Placeholder 2">
            <a:extLst>
              <a:ext uri="{FF2B5EF4-FFF2-40B4-BE49-F238E27FC236}">
                <a16:creationId xmlns:a16="http://schemas.microsoft.com/office/drawing/2014/main" id="{B91E6E56-589A-2445-92D1-292659C3D9D0}"/>
              </a:ext>
            </a:extLst>
          </p:cNvPr>
          <p:cNvSpPr>
            <a:spLocks noGrp="1"/>
          </p:cNvSpPr>
          <p:nvPr>
            <p:ph type="ftr" sz="quarter" idx="11"/>
          </p:nvPr>
        </p:nvSpPr>
        <p:spPr/>
        <p:txBody>
          <a:bodyPr/>
          <a:lstStyle/>
          <a:p>
            <a:r>
              <a:rPr lang="en-IN"/>
              <a:t>By CA Atul Gupta </a:t>
            </a:r>
          </a:p>
        </p:txBody>
      </p:sp>
      <p:sp>
        <p:nvSpPr>
          <p:cNvPr id="5" name="TextBox 4">
            <a:extLst>
              <a:ext uri="{FF2B5EF4-FFF2-40B4-BE49-F238E27FC236}">
                <a16:creationId xmlns:a16="http://schemas.microsoft.com/office/drawing/2014/main" id="{24DBA86C-E53B-6047-8A43-23BDA00DD5AF}"/>
              </a:ext>
            </a:extLst>
          </p:cNvPr>
          <p:cNvSpPr txBox="1"/>
          <p:nvPr/>
        </p:nvSpPr>
        <p:spPr>
          <a:xfrm>
            <a:off x="1083365" y="815009"/>
            <a:ext cx="10247244" cy="2862322"/>
          </a:xfrm>
          <a:prstGeom prst="rect">
            <a:avLst/>
          </a:prstGeom>
          <a:noFill/>
        </p:spPr>
        <p:txBody>
          <a:bodyPr wrap="square" rtlCol="0">
            <a:spAutoFit/>
          </a:bodyPr>
          <a:lstStyle/>
          <a:p>
            <a:r>
              <a:rPr lang="en-US" dirty="0"/>
              <a:t>MR. X has the following turnover for the year 2020-21</a:t>
            </a:r>
          </a:p>
          <a:p>
            <a:endParaRPr lang="en-US" dirty="0"/>
          </a:p>
          <a:p>
            <a:pPr marL="342900" indent="-342900">
              <a:buAutoNum type="arabicPeriod"/>
            </a:pPr>
            <a:r>
              <a:rPr lang="en-US" dirty="0"/>
              <a:t>Supply attracting GST @18%				5 Crore</a:t>
            </a:r>
          </a:p>
          <a:p>
            <a:pPr marL="342900" indent="-342900">
              <a:buAutoNum type="arabicPeriod"/>
            </a:pPr>
            <a:r>
              <a:rPr lang="en-US" dirty="0"/>
              <a:t>Supply attracting GST @0%				2 Crore</a:t>
            </a:r>
          </a:p>
          <a:p>
            <a:pPr marL="342900" indent="-342900">
              <a:buAutoNum type="arabicPeriod"/>
            </a:pPr>
            <a:r>
              <a:rPr lang="en-US" dirty="0"/>
              <a:t>Export of Supply with Zero Rate 				3 Crore</a:t>
            </a:r>
          </a:p>
          <a:p>
            <a:pPr marL="342900" indent="-342900">
              <a:buAutoNum type="arabicPeriod"/>
            </a:pPr>
            <a:r>
              <a:rPr lang="en-US" dirty="0"/>
              <a:t>Supply Exempted under GST				5 Crore</a:t>
            </a:r>
          </a:p>
          <a:p>
            <a:pPr marL="342900" indent="-342900">
              <a:buAutoNum type="arabicPeriod"/>
            </a:pPr>
            <a:r>
              <a:rPr lang="en-US" dirty="0"/>
              <a:t>Sale of Stock/Shares					100 Crore</a:t>
            </a:r>
          </a:p>
          <a:p>
            <a:pPr marL="342900" indent="-342900">
              <a:buAutoNum type="arabicPeriod"/>
            </a:pPr>
            <a:r>
              <a:rPr lang="en-US" dirty="0"/>
              <a:t>Purchase of Stock/Shares					98 Crore</a:t>
            </a:r>
          </a:p>
          <a:p>
            <a:pPr marL="342900" indent="-342900">
              <a:buAutoNum type="arabicPeriod"/>
            </a:pPr>
            <a:r>
              <a:rPr lang="en-US" dirty="0"/>
              <a:t>Advocate Services provided				02 Crore</a:t>
            </a:r>
          </a:p>
          <a:p>
            <a:r>
              <a:rPr lang="en-US" dirty="0"/>
              <a:t>	 	</a:t>
            </a:r>
          </a:p>
        </p:txBody>
      </p:sp>
      <p:sp>
        <p:nvSpPr>
          <p:cNvPr id="6" name="TextBox 5">
            <a:extLst>
              <a:ext uri="{FF2B5EF4-FFF2-40B4-BE49-F238E27FC236}">
                <a16:creationId xmlns:a16="http://schemas.microsoft.com/office/drawing/2014/main" id="{BFFE50D4-9446-1544-BF7F-C530C0BBD445}"/>
              </a:ext>
            </a:extLst>
          </p:cNvPr>
          <p:cNvSpPr txBox="1"/>
          <p:nvPr/>
        </p:nvSpPr>
        <p:spPr>
          <a:xfrm>
            <a:off x="1262270" y="3677478"/>
            <a:ext cx="7682947" cy="369332"/>
          </a:xfrm>
          <a:prstGeom prst="rect">
            <a:avLst/>
          </a:prstGeom>
          <a:noFill/>
        </p:spPr>
        <p:txBody>
          <a:bodyPr wrap="square" rtlCol="0">
            <a:spAutoFit/>
          </a:bodyPr>
          <a:lstStyle/>
          <a:p>
            <a:r>
              <a:rPr lang="en-US" dirty="0"/>
              <a:t>Calculate the Value of Exempted and Taxable Value for the year 2020-21</a:t>
            </a:r>
          </a:p>
        </p:txBody>
      </p:sp>
    </p:spTree>
    <p:extLst>
      <p:ext uri="{BB962C8B-B14F-4D97-AF65-F5344CB8AC3E}">
        <p14:creationId xmlns:p14="http://schemas.microsoft.com/office/powerpoint/2010/main" val="1233926191"/>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186260" y="1725105"/>
            <a:ext cx="7100741" cy="6953132"/>
          </a:xfrm>
          <a:prstGeom prst="rect">
            <a:avLst/>
          </a:prstGeom>
          <a:noFill/>
          <a:ln>
            <a:noFill/>
          </a:ln>
        </p:spPr>
        <p:style>
          <a:lnRef idx="0">
            <a:scrgbClr r="0" g="0" b="0"/>
          </a:lnRef>
          <a:fillRef idx="0">
            <a:scrgbClr r="0" g="0" b="0"/>
          </a:fillRef>
          <a:effectRef idx="0">
            <a:scrgbClr r="0" g="0" b="0"/>
          </a:effectRef>
          <a:fontRef idx="minor">
            <a:schemeClr val="dk1"/>
          </a:fontRef>
        </p:style>
        <p:txBody>
          <a:bodyPr tIns="205740" rtlCol="0" anchor="t"/>
          <a:lstStyle/>
          <a:p>
            <a:pPr marL="214313" indent="-214313" algn="just">
              <a:buFont typeface="Arial" panose="020B0604020202020204" pitchFamily="34" charset="0"/>
              <a:buChar char="•"/>
            </a:pPr>
            <a:endParaRPr lang="en-US" i="1" dirty="0">
              <a:latin typeface="Tw Cen MT" panose="020B0602020104020603" pitchFamily="34" charset="0"/>
            </a:endParaRPr>
          </a:p>
          <a:p>
            <a:pPr marL="214313" indent="-214313" algn="just">
              <a:buFont typeface="Arial" panose="020B0604020202020204" pitchFamily="34" charset="0"/>
              <a:buChar char="•"/>
            </a:pPr>
            <a:endParaRPr lang="en-US" i="1" dirty="0">
              <a:latin typeface="Tw Cen MT" panose="020B0602020104020603" pitchFamily="34" charset="0"/>
            </a:endParaRPr>
          </a:p>
        </p:txBody>
      </p:sp>
      <p:sp>
        <p:nvSpPr>
          <p:cNvPr id="11" name="TextBox 10">
            <a:extLst>
              <a:ext uri="{FF2B5EF4-FFF2-40B4-BE49-F238E27FC236}">
                <a16:creationId xmlns:a16="http://schemas.microsoft.com/office/drawing/2014/main" id="{D942CE89-7518-43C6-A05A-9F4F7DE9D02A}"/>
              </a:ext>
            </a:extLst>
          </p:cNvPr>
          <p:cNvSpPr txBox="1"/>
          <p:nvPr/>
        </p:nvSpPr>
        <p:spPr>
          <a:xfrm>
            <a:off x="3948224" y="2133157"/>
            <a:ext cx="3700130" cy="369332"/>
          </a:xfrm>
          <a:prstGeom prst="rect">
            <a:avLst/>
          </a:prstGeom>
          <a:noFill/>
        </p:spPr>
        <p:txBody>
          <a:bodyPr wrap="square" rtlCol="0">
            <a:spAutoFit/>
          </a:bodyPr>
          <a:lstStyle/>
          <a:p>
            <a:endParaRPr lang="en-US" dirty="0"/>
          </a:p>
        </p:txBody>
      </p:sp>
      <p:sp>
        <p:nvSpPr>
          <p:cNvPr id="3" name="Footer Placeholder 2">
            <a:extLst>
              <a:ext uri="{FF2B5EF4-FFF2-40B4-BE49-F238E27FC236}">
                <a16:creationId xmlns:a16="http://schemas.microsoft.com/office/drawing/2014/main" id="{B91E6E56-589A-2445-92D1-292659C3D9D0}"/>
              </a:ext>
            </a:extLst>
          </p:cNvPr>
          <p:cNvSpPr>
            <a:spLocks noGrp="1"/>
          </p:cNvSpPr>
          <p:nvPr>
            <p:ph type="ftr" sz="quarter" idx="11"/>
          </p:nvPr>
        </p:nvSpPr>
        <p:spPr/>
        <p:txBody>
          <a:bodyPr/>
          <a:lstStyle/>
          <a:p>
            <a:r>
              <a:rPr lang="en-IN"/>
              <a:t>By CA Atul Gupta </a:t>
            </a:r>
          </a:p>
        </p:txBody>
      </p:sp>
      <p:sp>
        <p:nvSpPr>
          <p:cNvPr id="5" name="TextBox 4">
            <a:extLst>
              <a:ext uri="{FF2B5EF4-FFF2-40B4-BE49-F238E27FC236}">
                <a16:creationId xmlns:a16="http://schemas.microsoft.com/office/drawing/2014/main" id="{24DBA86C-E53B-6047-8A43-23BDA00DD5AF}"/>
              </a:ext>
            </a:extLst>
          </p:cNvPr>
          <p:cNvSpPr txBox="1"/>
          <p:nvPr/>
        </p:nvSpPr>
        <p:spPr>
          <a:xfrm>
            <a:off x="1083365" y="815009"/>
            <a:ext cx="10247244" cy="2862322"/>
          </a:xfrm>
          <a:prstGeom prst="rect">
            <a:avLst/>
          </a:prstGeom>
          <a:noFill/>
        </p:spPr>
        <p:txBody>
          <a:bodyPr wrap="square" rtlCol="0">
            <a:spAutoFit/>
          </a:bodyPr>
          <a:lstStyle/>
          <a:p>
            <a:r>
              <a:rPr lang="en-US" dirty="0"/>
              <a:t>MR. X has the following turnover for the year 2020-21</a:t>
            </a:r>
          </a:p>
          <a:p>
            <a:endParaRPr lang="en-US" dirty="0"/>
          </a:p>
          <a:p>
            <a:pPr marL="342900" indent="-342900">
              <a:buAutoNum type="arabicPeriod"/>
            </a:pPr>
            <a:r>
              <a:rPr lang="en-US" dirty="0"/>
              <a:t>Supply attracting GST @18%				5 Crore      Taxable</a:t>
            </a:r>
          </a:p>
          <a:p>
            <a:pPr marL="342900" indent="-342900">
              <a:buAutoNum type="arabicPeriod"/>
            </a:pPr>
            <a:r>
              <a:rPr lang="en-US" dirty="0"/>
              <a:t>Supply attracting GST @0%				2 Crore	Exempted</a:t>
            </a:r>
          </a:p>
          <a:p>
            <a:pPr marL="342900" indent="-342900">
              <a:buAutoNum type="arabicPeriod"/>
            </a:pPr>
            <a:r>
              <a:rPr lang="en-US" dirty="0"/>
              <a:t>Export of Supply with Zero Rate 				3 Crore	Taxable</a:t>
            </a:r>
          </a:p>
          <a:p>
            <a:pPr marL="342900" indent="-342900">
              <a:buAutoNum type="arabicPeriod"/>
            </a:pPr>
            <a:r>
              <a:rPr lang="en-US" dirty="0"/>
              <a:t>Supply Exempted under GST				5 Crore	Exempted</a:t>
            </a:r>
          </a:p>
          <a:p>
            <a:pPr marL="342900" indent="-342900">
              <a:buAutoNum type="arabicPeriod"/>
            </a:pPr>
            <a:r>
              <a:rPr lang="en-US" dirty="0"/>
              <a:t>Sale of Stock/Shares					100 Crore 1 Crore Exempted</a:t>
            </a:r>
          </a:p>
          <a:p>
            <a:pPr marL="342900" indent="-342900">
              <a:buAutoNum type="arabicPeriod"/>
            </a:pPr>
            <a:r>
              <a:rPr lang="en-US" dirty="0"/>
              <a:t>Purchase of Stock/Shares					98 Crore</a:t>
            </a:r>
          </a:p>
          <a:p>
            <a:pPr marL="342900" indent="-342900">
              <a:buAutoNum type="arabicPeriod"/>
            </a:pPr>
            <a:r>
              <a:rPr lang="en-US" dirty="0"/>
              <a:t>Advocate Service Provided @18%				02 Crore  Exempted being under RCM</a:t>
            </a:r>
          </a:p>
          <a:p>
            <a:r>
              <a:rPr lang="en-US" dirty="0"/>
              <a:t>	 	</a:t>
            </a:r>
          </a:p>
        </p:txBody>
      </p:sp>
      <p:sp>
        <p:nvSpPr>
          <p:cNvPr id="6" name="TextBox 5">
            <a:extLst>
              <a:ext uri="{FF2B5EF4-FFF2-40B4-BE49-F238E27FC236}">
                <a16:creationId xmlns:a16="http://schemas.microsoft.com/office/drawing/2014/main" id="{BFFE50D4-9446-1544-BF7F-C530C0BBD445}"/>
              </a:ext>
            </a:extLst>
          </p:cNvPr>
          <p:cNvSpPr txBox="1"/>
          <p:nvPr/>
        </p:nvSpPr>
        <p:spPr>
          <a:xfrm>
            <a:off x="1262270" y="3677478"/>
            <a:ext cx="7682947" cy="646331"/>
          </a:xfrm>
          <a:prstGeom prst="rect">
            <a:avLst/>
          </a:prstGeom>
          <a:noFill/>
        </p:spPr>
        <p:txBody>
          <a:bodyPr wrap="square" rtlCol="0">
            <a:spAutoFit/>
          </a:bodyPr>
          <a:lstStyle/>
          <a:p>
            <a:r>
              <a:rPr lang="en-US" dirty="0"/>
              <a:t>Taxable Turnover 	: 8 Crore</a:t>
            </a:r>
          </a:p>
          <a:p>
            <a:r>
              <a:rPr lang="en-US" dirty="0"/>
              <a:t>Exempted 	: 10 Crore</a:t>
            </a:r>
          </a:p>
        </p:txBody>
      </p:sp>
    </p:spTree>
    <p:extLst>
      <p:ext uri="{BB962C8B-B14F-4D97-AF65-F5344CB8AC3E}">
        <p14:creationId xmlns:p14="http://schemas.microsoft.com/office/powerpoint/2010/main" val="1314921652"/>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3186260" y="1725105"/>
            <a:ext cx="7100741" cy="6953132"/>
          </a:xfrm>
          <a:prstGeom prst="rect">
            <a:avLst/>
          </a:prstGeom>
          <a:noFill/>
          <a:ln>
            <a:noFill/>
          </a:ln>
        </p:spPr>
        <p:style>
          <a:lnRef idx="0">
            <a:scrgbClr r="0" g="0" b="0"/>
          </a:lnRef>
          <a:fillRef idx="0">
            <a:scrgbClr r="0" g="0" b="0"/>
          </a:fillRef>
          <a:effectRef idx="0">
            <a:scrgbClr r="0" g="0" b="0"/>
          </a:effectRef>
          <a:fontRef idx="minor">
            <a:schemeClr val="dk1"/>
          </a:fontRef>
        </p:style>
        <p:txBody>
          <a:bodyPr tIns="205740" rtlCol="0" anchor="t"/>
          <a:lstStyle/>
          <a:p>
            <a:pPr marL="214313" indent="-214313" algn="just">
              <a:buFont typeface="Arial" panose="020B0604020202020204" pitchFamily="34" charset="0"/>
              <a:buChar char="•"/>
            </a:pPr>
            <a:r>
              <a:rPr lang="en-US" i="1" u="sng" dirty="0">
                <a:latin typeface="Tw Cen MT" panose="020B0602020104020603" pitchFamily="34" charset="0"/>
              </a:rPr>
              <a:t>Definition of Exempt Supply:</a:t>
            </a:r>
            <a:endParaRPr lang="en-US" i="1" dirty="0">
              <a:latin typeface="Tw Cen MT" panose="020B0602020104020603" pitchFamily="34" charset="0"/>
            </a:endParaRPr>
          </a:p>
          <a:p>
            <a:pPr marL="271463" algn="just"/>
            <a:r>
              <a:rPr lang="en-US" i="1" dirty="0">
                <a:latin typeface="Tw Cen MT" panose="020B0602020104020603" pitchFamily="34" charset="0"/>
              </a:rPr>
              <a:t>“exempt supply” means supply of any goods or services or both which attracts nil rate of tax or which may be wholly exempt from tax under section 11, or under section 6 of the Integrated Goods and Services Tax Act, and includes non-taxable supply;</a:t>
            </a:r>
          </a:p>
          <a:p>
            <a:pPr marL="214313" indent="-214313" algn="just">
              <a:buFont typeface="Arial" panose="020B0604020202020204" pitchFamily="34" charset="0"/>
              <a:buChar char="•"/>
            </a:pPr>
            <a:endParaRPr lang="en-US" i="1" u="sng" dirty="0">
              <a:latin typeface="Tw Cen MT" panose="020B0602020104020603" pitchFamily="34" charset="0"/>
            </a:endParaRPr>
          </a:p>
          <a:p>
            <a:pPr marL="214313" indent="-214313" algn="just">
              <a:buFont typeface="Arial" panose="020B0604020202020204" pitchFamily="34" charset="0"/>
              <a:buChar char="•"/>
            </a:pPr>
            <a:endParaRPr lang="en-US" i="1" u="sng" dirty="0">
              <a:latin typeface="Tw Cen MT" panose="020B0602020104020603" pitchFamily="34" charset="0"/>
            </a:endParaRPr>
          </a:p>
          <a:p>
            <a:pPr marL="214313" indent="-214313" algn="just">
              <a:buFont typeface="Arial" panose="020B0604020202020204" pitchFamily="34" charset="0"/>
              <a:buChar char="•"/>
            </a:pPr>
            <a:endParaRPr lang="en-US" i="1" u="sng" dirty="0">
              <a:latin typeface="Tw Cen MT" panose="020B0602020104020603" pitchFamily="34" charset="0"/>
            </a:endParaRPr>
          </a:p>
          <a:p>
            <a:pPr marL="214313" indent="-214313" algn="just">
              <a:buFont typeface="Arial" panose="020B0604020202020204" pitchFamily="34" charset="0"/>
              <a:buChar char="•"/>
            </a:pPr>
            <a:r>
              <a:rPr lang="en-US" i="1" u="sng" dirty="0">
                <a:latin typeface="Tw Cen MT" panose="020B0602020104020603" pitchFamily="34" charset="0"/>
              </a:rPr>
              <a:t>Valuation of Exempt Supply:</a:t>
            </a:r>
            <a:endParaRPr lang="en-US" i="1" dirty="0">
              <a:latin typeface="Tw Cen MT" panose="020B0602020104020603" pitchFamily="34" charset="0"/>
            </a:endParaRPr>
          </a:p>
          <a:p>
            <a:pPr lvl="0" algn="just"/>
            <a:r>
              <a:rPr lang="en-US" i="1" dirty="0">
                <a:latin typeface="Tw Cen MT" panose="020B0602020104020603" pitchFamily="34" charset="0"/>
              </a:rPr>
              <a:t>Inclusions in the Value of Exempt supply ((Section 17(3)):</a:t>
            </a:r>
          </a:p>
          <a:p>
            <a:pPr marL="257175" indent="-257175" algn="just">
              <a:buFont typeface="+mj-lt"/>
              <a:buAutoNum type="alphaLcParenR"/>
            </a:pPr>
            <a:r>
              <a:rPr lang="en-US" i="1" dirty="0">
                <a:latin typeface="Tw Cen MT" panose="020B0602020104020603" pitchFamily="34" charset="0"/>
              </a:rPr>
              <a:t>Outward Supplies on which recipient is liable to pay tax under reverse charge,</a:t>
            </a:r>
          </a:p>
          <a:p>
            <a:pPr marL="257175" indent="-257175" algn="just">
              <a:buFont typeface="+mj-lt"/>
              <a:buAutoNum type="alphaLcParenR"/>
            </a:pPr>
            <a:r>
              <a:rPr lang="en-US" i="1" dirty="0">
                <a:latin typeface="Tw Cen MT" panose="020B0602020104020603" pitchFamily="34" charset="0"/>
              </a:rPr>
              <a:t>Transaction in securities (value shall be 1% of sale value),</a:t>
            </a:r>
          </a:p>
          <a:p>
            <a:pPr marL="257175" indent="-257175" algn="just">
              <a:buFont typeface="+mj-lt"/>
              <a:buAutoNum type="alphaLcParenR"/>
            </a:pPr>
            <a:r>
              <a:rPr lang="en-US" i="1" dirty="0">
                <a:latin typeface="Tw Cen MT" panose="020B0602020104020603" pitchFamily="34" charset="0"/>
              </a:rPr>
              <a:t>Sale of land (value shall be the same as adopted for the purpose of paying stamp duty)</a:t>
            </a:r>
          </a:p>
          <a:p>
            <a:pPr marL="257175" indent="-257175" algn="just">
              <a:buFont typeface="+mj-lt"/>
              <a:buAutoNum type="alphaLcParenR"/>
            </a:pPr>
            <a:r>
              <a:rPr lang="en-US" i="1" dirty="0">
                <a:latin typeface="Tw Cen MT" panose="020B0602020104020603" pitchFamily="34" charset="0"/>
              </a:rPr>
              <a:t>Sale of building subject to para 5(b) of schedule II (value shall be the same as adopted for the purpose of paying stamp duty)</a:t>
            </a:r>
          </a:p>
          <a:p>
            <a:pPr marL="214313" indent="-214313" algn="just">
              <a:buFont typeface="Arial" panose="020B0604020202020204" pitchFamily="34" charset="0"/>
              <a:buChar char="•"/>
            </a:pPr>
            <a:endParaRPr lang="en-US" i="1" dirty="0">
              <a:latin typeface="Tw Cen MT" panose="020B0602020104020603" pitchFamily="34" charset="0"/>
            </a:endParaRPr>
          </a:p>
          <a:p>
            <a:pPr marL="214313" indent="-214313" algn="just">
              <a:buFont typeface="Arial" panose="020B0604020202020204" pitchFamily="34" charset="0"/>
              <a:buChar char="•"/>
            </a:pPr>
            <a:endParaRPr lang="en-US" i="1" dirty="0">
              <a:latin typeface="Tw Cen MT" panose="020B0602020104020603" pitchFamily="34" charset="0"/>
            </a:endParaRPr>
          </a:p>
        </p:txBody>
      </p:sp>
      <p:sp>
        <p:nvSpPr>
          <p:cNvPr id="4" name="TextBox 3">
            <a:extLst>
              <a:ext uri="{FF2B5EF4-FFF2-40B4-BE49-F238E27FC236}">
                <a16:creationId xmlns:a16="http://schemas.microsoft.com/office/drawing/2014/main" id="{58897D54-4EB4-4C11-94D0-45C2EA338D6A}"/>
              </a:ext>
            </a:extLst>
          </p:cNvPr>
          <p:cNvSpPr txBox="1"/>
          <p:nvPr/>
        </p:nvSpPr>
        <p:spPr>
          <a:xfrm>
            <a:off x="238124" y="1714500"/>
            <a:ext cx="1969683" cy="2031325"/>
          </a:xfrm>
          <a:prstGeom prst="rect">
            <a:avLst/>
          </a:prstGeom>
          <a:noFill/>
        </p:spPr>
        <p:txBody>
          <a:bodyPr wrap="square" rtlCol="0">
            <a:spAutoFit/>
          </a:bodyPr>
          <a:lstStyle/>
          <a:p>
            <a:pPr fontAlgn="base">
              <a:spcBef>
                <a:spcPct val="0"/>
              </a:spcBef>
              <a:spcAft>
                <a:spcPct val="0"/>
              </a:spcAft>
            </a:pPr>
            <a:r>
              <a:rPr lang="en-US" sz="2100" b="1" dirty="0">
                <a:latin typeface="Century Gothic" panose="020B0502020202020204" pitchFamily="34" charset="0"/>
              </a:rPr>
              <a:t>Inclusions in the value of Exempt Supply (Section 17(3))</a:t>
            </a:r>
            <a:endParaRPr lang="en-US" sz="2100" dirty="0">
              <a:latin typeface="Century Gothic" panose="020B0502020202020204" pitchFamily="34" charset="0"/>
            </a:endParaRPr>
          </a:p>
        </p:txBody>
      </p:sp>
      <p:sp>
        <p:nvSpPr>
          <p:cNvPr id="11" name="TextBox 10">
            <a:extLst>
              <a:ext uri="{FF2B5EF4-FFF2-40B4-BE49-F238E27FC236}">
                <a16:creationId xmlns:a16="http://schemas.microsoft.com/office/drawing/2014/main" id="{D942CE89-7518-43C6-A05A-9F4F7DE9D02A}"/>
              </a:ext>
            </a:extLst>
          </p:cNvPr>
          <p:cNvSpPr txBox="1"/>
          <p:nvPr/>
        </p:nvSpPr>
        <p:spPr>
          <a:xfrm>
            <a:off x="3948224" y="2133157"/>
            <a:ext cx="3700130" cy="369332"/>
          </a:xfrm>
          <a:prstGeom prst="rect">
            <a:avLst/>
          </a:prstGeom>
          <a:noFill/>
        </p:spPr>
        <p:txBody>
          <a:bodyPr wrap="square" rtlCol="0">
            <a:spAutoFit/>
          </a:bodyPr>
          <a:lstStyle/>
          <a:p>
            <a:endParaRPr lang="en-US" dirty="0"/>
          </a:p>
        </p:txBody>
      </p:sp>
      <p:sp>
        <p:nvSpPr>
          <p:cNvPr id="3" name="Footer Placeholder 2">
            <a:extLst>
              <a:ext uri="{FF2B5EF4-FFF2-40B4-BE49-F238E27FC236}">
                <a16:creationId xmlns:a16="http://schemas.microsoft.com/office/drawing/2014/main" id="{B91E6E56-589A-2445-92D1-292659C3D9D0}"/>
              </a:ext>
            </a:extLst>
          </p:cNvPr>
          <p:cNvSpPr>
            <a:spLocks noGrp="1"/>
          </p:cNvSpPr>
          <p:nvPr>
            <p:ph type="ftr" sz="quarter" idx="11"/>
          </p:nvPr>
        </p:nvSpPr>
        <p:spPr/>
        <p:txBody>
          <a:bodyPr/>
          <a:lstStyle/>
          <a:p>
            <a:r>
              <a:rPr lang="en-IN"/>
              <a:t>By CA Atul Gupta </a:t>
            </a:r>
          </a:p>
        </p:txBody>
      </p:sp>
    </p:spTree>
    <p:extLst>
      <p:ext uri="{BB962C8B-B14F-4D97-AF65-F5344CB8AC3E}">
        <p14:creationId xmlns:p14="http://schemas.microsoft.com/office/powerpoint/2010/main" val="2817961634"/>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5179440D-D9F7-4B4D-ADB1-174326E0B08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6473" cy="6858000"/>
          </a:xfrm>
          <a:prstGeom prst="rect">
            <a:avLst/>
          </a:prstGeom>
          <a:pattFill prst="pct5">
            <a:fgClr>
              <a:schemeClr val="accent1">
                <a:lumMod val="60000"/>
                <a:lumOff val="40000"/>
              </a:schemeClr>
            </a:fgClr>
            <a:bgClr>
              <a:schemeClr val="bg1"/>
            </a:bgClr>
          </a:pattFill>
          <a:ln>
            <a:noFill/>
          </a:ln>
        </p:spPr>
      </p:pic>
      <p:sp>
        <p:nvSpPr>
          <p:cNvPr id="5" name="Title 3"/>
          <p:cNvSpPr txBox="1">
            <a:spLocks/>
          </p:cNvSpPr>
          <p:nvPr/>
        </p:nvSpPr>
        <p:spPr>
          <a:xfrm>
            <a:off x="814039" y="1827609"/>
            <a:ext cx="10515600" cy="461611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just">
              <a:lnSpc>
                <a:spcPct val="150000"/>
              </a:lnSpc>
              <a:spcBef>
                <a:spcPts val="600"/>
              </a:spcBef>
              <a:spcAft>
                <a:spcPts val="600"/>
              </a:spcAft>
            </a:pPr>
            <a:endParaRPr lang="en-US" sz="2000" dirty="0">
              <a:latin typeface="Tw Cen MT" panose="020B0602020104020603" pitchFamily="34" charset="0"/>
            </a:endParaRPr>
          </a:p>
        </p:txBody>
      </p:sp>
      <p:sp>
        <p:nvSpPr>
          <p:cNvPr id="11" name="Rectangle 10">
            <a:extLst>
              <a:ext uri="{FF2B5EF4-FFF2-40B4-BE49-F238E27FC236}">
                <a16:creationId xmlns:a16="http://schemas.microsoft.com/office/drawing/2014/main" id="{A8EA23C1-D71F-4FA1-8773-23858CE0F1AB}"/>
              </a:ext>
            </a:extLst>
          </p:cNvPr>
          <p:cNvSpPr/>
          <p:nvPr/>
        </p:nvSpPr>
        <p:spPr>
          <a:xfrm>
            <a:off x="838201" y="854101"/>
            <a:ext cx="3339516" cy="836981"/>
          </a:xfrm>
          <a:prstGeom prst="rect">
            <a:avLst/>
          </a:prstGeom>
          <a:solidFill>
            <a:schemeClr val="accent1">
              <a:lumMod val="60000"/>
              <a:lumOff val="4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endParaRPr lang="en-US" sz="2000" b="1" dirty="0">
              <a:solidFill>
                <a:schemeClr val="tx1"/>
              </a:solidFill>
              <a:latin typeface="Bell MT" panose="02020503060305020303" pitchFamily="18" charset="0"/>
            </a:endParaRPr>
          </a:p>
          <a:p>
            <a:r>
              <a:rPr lang="en-US" sz="2000" b="1" dirty="0">
                <a:solidFill>
                  <a:schemeClr val="tx1"/>
                </a:solidFill>
                <a:latin typeface="Bell MT" panose="02020503060305020303" pitchFamily="18" charset="0"/>
              </a:rPr>
              <a:t>Sections to be discussed with relevant rules</a:t>
            </a:r>
          </a:p>
          <a:p>
            <a:endParaRPr lang="en-IN" sz="1400" b="1" dirty="0">
              <a:solidFill>
                <a:schemeClr val="tx1"/>
              </a:solidFill>
              <a:latin typeface="Tw Cen MT" panose="020B0602020104020603" pitchFamily="34" charset="0"/>
            </a:endParaRPr>
          </a:p>
        </p:txBody>
      </p:sp>
      <p:graphicFrame>
        <p:nvGraphicFramePr>
          <p:cNvPr id="12" name="Table 11">
            <a:extLst>
              <a:ext uri="{FF2B5EF4-FFF2-40B4-BE49-F238E27FC236}">
                <a16:creationId xmlns:a16="http://schemas.microsoft.com/office/drawing/2014/main" id="{224C726C-9958-4EB0-A9B7-127E592FE291}"/>
              </a:ext>
            </a:extLst>
          </p:cNvPr>
          <p:cNvGraphicFramePr>
            <a:graphicFrameLocks noGrp="1"/>
          </p:cNvGraphicFramePr>
          <p:nvPr>
            <p:extLst>
              <p:ext uri="{D42A27DB-BD31-4B8C-83A1-F6EECF244321}">
                <p14:modId xmlns:p14="http://schemas.microsoft.com/office/powerpoint/2010/main" val="3777203038"/>
              </p:ext>
            </p:extLst>
          </p:nvPr>
        </p:nvGraphicFramePr>
        <p:xfrm>
          <a:off x="838201" y="2375813"/>
          <a:ext cx="8463102" cy="2123463"/>
        </p:xfrm>
        <a:graphic>
          <a:graphicData uri="http://schemas.openxmlformats.org/drawingml/2006/table">
            <a:tbl>
              <a:tblPr firstRow="1" bandRow="1">
                <a:tableStyleId>{5C22544A-7EE6-4342-B048-85BDC9FD1C3A}</a:tableStyleId>
              </a:tblPr>
              <a:tblGrid>
                <a:gridCol w="2288538">
                  <a:extLst>
                    <a:ext uri="{9D8B030D-6E8A-4147-A177-3AD203B41FA5}">
                      <a16:colId xmlns:a16="http://schemas.microsoft.com/office/drawing/2014/main" val="19722039"/>
                    </a:ext>
                  </a:extLst>
                </a:gridCol>
                <a:gridCol w="2789324">
                  <a:extLst>
                    <a:ext uri="{9D8B030D-6E8A-4147-A177-3AD203B41FA5}">
                      <a16:colId xmlns:a16="http://schemas.microsoft.com/office/drawing/2014/main" val="3280124222"/>
                    </a:ext>
                  </a:extLst>
                </a:gridCol>
                <a:gridCol w="3385240">
                  <a:extLst>
                    <a:ext uri="{9D8B030D-6E8A-4147-A177-3AD203B41FA5}">
                      <a16:colId xmlns:a16="http://schemas.microsoft.com/office/drawing/2014/main" val="745437228"/>
                    </a:ext>
                  </a:extLst>
                </a:gridCol>
              </a:tblGrid>
              <a:tr h="418408">
                <a:tc>
                  <a:txBody>
                    <a:bodyPr/>
                    <a:lstStyle/>
                    <a:p>
                      <a:pPr algn="ctr"/>
                      <a:r>
                        <a:rPr lang="en-IN" sz="2200" b="1" dirty="0">
                          <a:latin typeface="Bell MT" panose="02020503060305020303" pitchFamily="18" charset="0"/>
                        </a:rPr>
                        <a:t>Section</a:t>
                      </a:r>
                    </a:p>
                  </a:txBody>
                  <a:tcPr marL="161992" marR="161992" marT="41564" marB="41564"/>
                </a:tc>
                <a:tc>
                  <a:txBody>
                    <a:bodyPr/>
                    <a:lstStyle/>
                    <a:p>
                      <a:pPr algn="ctr"/>
                      <a:r>
                        <a:rPr lang="en-IN" sz="2200" b="1" dirty="0">
                          <a:latin typeface="Bell MT" panose="02020503060305020303" pitchFamily="18" charset="0"/>
                        </a:rPr>
                        <a:t>Details</a:t>
                      </a:r>
                    </a:p>
                  </a:txBody>
                  <a:tcPr marL="161992" marR="161992" marT="41564" marB="41564"/>
                </a:tc>
                <a:tc>
                  <a:txBody>
                    <a:bodyPr/>
                    <a:lstStyle/>
                    <a:p>
                      <a:pPr algn="ctr"/>
                      <a:r>
                        <a:rPr lang="en-IN" sz="2200" b="1" dirty="0">
                          <a:latin typeface="Bell MT" panose="02020503060305020303" pitchFamily="18" charset="0"/>
                        </a:rPr>
                        <a:t>Rules</a:t>
                      </a:r>
                    </a:p>
                  </a:txBody>
                  <a:tcPr marL="161992" marR="161992" marT="41564" marB="41564"/>
                </a:tc>
                <a:extLst>
                  <a:ext uri="{0D108BD9-81ED-4DB2-BD59-A6C34878D82A}">
                    <a16:rowId xmlns:a16="http://schemas.microsoft.com/office/drawing/2014/main" val="2310509291"/>
                  </a:ext>
                </a:extLst>
              </a:tr>
              <a:tr h="624401">
                <a:tc>
                  <a:txBody>
                    <a:bodyPr/>
                    <a:lstStyle/>
                    <a:p>
                      <a:pPr algn="ctr"/>
                      <a:r>
                        <a:rPr lang="en-IN" sz="1800" b="1" dirty="0">
                          <a:latin typeface="Bell MT" panose="02020503060305020303" pitchFamily="18" charset="0"/>
                        </a:rPr>
                        <a:t>16</a:t>
                      </a:r>
                    </a:p>
                  </a:txBody>
                  <a:tcPr marL="161992" marR="161992" marT="41564" marB="41564"/>
                </a:tc>
                <a:tc>
                  <a:txBody>
                    <a:bodyPr/>
                    <a:lstStyle/>
                    <a:p>
                      <a:pPr algn="ctr"/>
                      <a:r>
                        <a:rPr lang="en-IN" sz="1800" b="1" dirty="0">
                          <a:latin typeface="Bell MT" panose="02020503060305020303" pitchFamily="18" charset="0"/>
                        </a:rPr>
                        <a:t>Availment of ITC</a:t>
                      </a:r>
                    </a:p>
                  </a:txBody>
                  <a:tcPr marL="161992" marR="161992" marT="41564" marB="41564"/>
                </a:tc>
                <a:tc>
                  <a:txBody>
                    <a:bodyPr/>
                    <a:lstStyle/>
                    <a:p>
                      <a:pPr algn="ctr"/>
                      <a:r>
                        <a:rPr lang="en-IN" sz="1800" b="1" dirty="0">
                          <a:latin typeface="Bell MT" panose="02020503060305020303" pitchFamily="18" charset="0"/>
                        </a:rPr>
                        <a:t>36 &amp; 37</a:t>
                      </a:r>
                    </a:p>
                  </a:txBody>
                  <a:tcPr marL="161992" marR="161992" marT="41564" marB="41564"/>
                </a:tc>
                <a:extLst>
                  <a:ext uri="{0D108BD9-81ED-4DB2-BD59-A6C34878D82A}">
                    <a16:rowId xmlns:a16="http://schemas.microsoft.com/office/drawing/2014/main" val="1789709415"/>
                  </a:ext>
                </a:extLst>
              </a:tr>
              <a:tr h="360218">
                <a:tc>
                  <a:txBody>
                    <a:bodyPr/>
                    <a:lstStyle/>
                    <a:p>
                      <a:pPr algn="ctr"/>
                      <a:r>
                        <a:rPr lang="en-IN" sz="1800" b="1" dirty="0">
                          <a:latin typeface="Bell MT" panose="02020503060305020303" pitchFamily="18" charset="0"/>
                        </a:rPr>
                        <a:t>17</a:t>
                      </a:r>
                    </a:p>
                  </a:txBody>
                  <a:tcPr marL="161992" marR="161992" marT="41564" marB="41564"/>
                </a:tc>
                <a:tc>
                  <a:txBody>
                    <a:bodyPr/>
                    <a:lstStyle/>
                    <a:p>
                      <a:pPr algn="ctr"/>
                      <a:r>
                        <a:rPr lang="en-IN" sz="1800" b="1" dirty="0">
                          <a:latin typeface="Bell MT" panose="02020503060305020303" pitchFamily="18" charset="0"/>
                        </a:rPr>
                        <a:t>Reversal of ITC</a:t>
                      </a:r>
                    </a:p>
                  </a:txBody>
                  <a:tcPr marL="161992" marR="161992" marT="41564" marB="41564"/>
                </a:tc>
                <a:tc>
                  <a:txBody>
                    <a:bodyPr/>
                    <a:lstStyle/>
                    <a:p>
                      <a:pPr algn="ctr"/>
                      <a:r>
                        <a:rPr lang="en-IN" sz="1800" b="1" dirty="0">
                          <a:latin typeface="Bell MT" panose="02020503060305020303" pitchFamily="18" charset="0"/>
                        </a:rPr>
                        <a:t>42, 43 &amp; 38</a:t>
                      </a:r>
                    </a:p>
                  </a:txBody>
                  <a:tcPr marL="161992" marR="161992" marT="41564" marB="41564"/>
                </a:tc>
                <a:extLst>
                  <a:ext uri="{0D108BD9-81ED-4DB2-BD59-A6C34878D82A}">
                    <a16:rowId xmlns:a16="http://schemas.microsoft.com/office/drawing/2014/main" val="2344577498"/>
                  </a:ext>
                </a:extLst>
              </a:tr>
              <a:tr h="360218">
                <a:tc>
                  <a:txBody>
                    <a:bodyPr/>
                    <a:lstStyle/>
                    <a:p>
                      <a:pPr algn="ctr"/>
                      <a:r>
                        <a:rPr lang="en-IN" sz="1800" b="1" dirty="0">
                          <a:latin typeface="Bell MT" panose="02020503060305020303" pitchFamily="18" charset="0"/>
                        </a:rPr>
                        <a:t>18</a:t>
                      </a:r>
                    </a:p>
                  </a:txBody>
                  <a:tcPr marL="161992" marR="161992" marT="41564" marB="41564"/>
                </a:tc>
                <a:tc>
                  <a:txBody>
                    <a:bodyPr/>
                    <a:lstStyle/>
                    <a:p>
                      <a:pPr algn="ctr"/>
                      <a:r>
                        <a:rPr lang="en-IN" sz="1800" b="1" dirty="0">
                          <a:latin typeface="Bell MT" panose="02020503060305020303" pitchFamily="18" charset="0"/>
                        </a:rPr>
                        <a:t>Special cases</a:t>
                      </a:r>
                    </a:p>
                  </a:txBody>
                  <a:tcPr marL="161992" marR="161992" marT="41564" marB="41564"/>
                </a:tc>
                <a:tc>
                  <a:txBody>
                    <a:bodyPr/>
                    <a:lstStyle/>
                    <a:p>
                      <a:pPr algn="ctr"/>
                      <a:r>
                        <a:rPr lang="en-IN" sz="1800" b="1" dirty="0">
                          <a:latin typeface="Bell MT" panose="02020503060305020303" pitchFamily="18" charset="0"/>
                        </a:rPr>
                        <a:t>40, 41 &amp; 44</a:t>
                      </a:r>
                    </a:p>
                  </a:txBody>
                  <a:tcPr marL="161992" marR="161992" marT="41564" marB="41564"/>
                </a:tc>
                <a:extLst>
                  <a:ext uri="{0D108BD9-81ED-4DB2-BD59-A6C34878D82A}">
                    <a16:rowId xmlns:a16="http://schemas.microsoft.com/office/drawing/2014/main" val="898582554"/>
                  </a:ext>
                </a:extLst>
              </a:tr>
              <a:tr h="360218">
                <a:tc>
                  <a:txBody>
                    <a:bodyPr/>
                    <a:lstStyle/>
                    <a:p>
                      <a:pPr algn="ctr"/>
                      <a:r>
                        <a:rPr lang="en-IN" sz="1800" b="1" dirty="0">
                          <a:latin typeface="Bell MT" panose="02020503060305020303" pitchFamily="18" charset="0"/>
                        </a:rPr>
                        <a:t>20 &amp; 21</a:t>
                      </a:r>
                    </a:p>
                  </a:txBody>
                  <a:tcPr marL="161992" marR="161992" marT="41564" marB="41564"/>
                </a:tc>
                <a:tc>
                  <a:txBody>
                    <a:bodyPr/>
                    <a:lstStyle/>
                    <a:p>
                      <a:pPr algn="ctr"/>
                      <a:r>
                        <a:rPr lang="en-IN" sz="1800" b="1" dirty="0">
                          <a:latin typeface="Bell MT" panose="02020503060305020303" pitchFamily="18" charset="0"/>
                        </a:rPr>
                        <a:t>ISD</a:t>
                      </a:r>
                    </a:p>
                  </a:txBody>
                  <a:tcPr marL="161992" marR="161992" marT="41564" marB="41564"/>
                </a:tc>
                <a:tc>
                  <a:txBody>
                    <a:bodyPr/>
                    <a:lstStyle/>
                    <a:p>
                      <a:pPr algn="ctr"/>
                      <a:r>
                        <a:rPr lang="en-IN" sz="1800" b="1" dirty="0">
                          <a:latin typeface="Bell MT" panose="02020503060305020303" pitchFamily="18" charset="0"/>
                        </a:rPr>
                        <a:t>39</a:t>
                      </a:r>
                    </a:p>
                  </a:txBody>
                  <a:tcPr marL="161992" marR="161992" marT="41564" marB="41564"/>
                </a:tc>
                <a:extLst>
                  <a:ext uri="{0D108BD9-81ED-4DB2-BD59-A6C34878D82A}">
                    <a16:rowId xmlns:a16="http://schemas.microsoft.com/office/drawing/2014/main" val="2539370982"/>
                  </a:ext>
                </a:extLst>
              </a:tr>
            </a:tbl>
          </a:graphicData>
        </a:graphic>
      </p:graphicFrame>
      <p:sp>
        <p:nvSpPr>
          <p:cNvPr id="3" name="Footer Placeholder 2">
            <a:extLst>
              <a:ext uri="{FF2B5EF4-FFF2-40B4-BE49-F238E27FC236}">
                <a16:creationId xmlns:a16="http://schemas.microsoft.com/office/drawing/2014/main" id="{CB92327D-5F0A-4441-A5B1-48914F9C9FA6}"/>
              </a:ext>
            </a:extLst>
          </p:cNvPr>
          <p:cNvSpPr>
            <a:spLocks noGrp="1"/>
          </p:cNvSpPr>
          <p:nvPr>
            <p:ph type="ftr" sz="quarter" idx="11"/>
          </p:nvPr>
        </p:nvSpPr>
        <p:spPr/>
        <p:txBody>
          <a:bodyPr/>
          <a:lstStyle/>
          <a:p>
            <a:r>
              <a:rPr lang="en-IN"/>
              <a:t>By CA Atul Gupta </a:t>
            </a:r>
          </a:p>
        </p:txBody>
      </p:sp>
    </p:spTree>
    <p:extLst>
      <p:ext uri="{BB962C8B-B14F-4D97-AF65-F5344CB8AC3E}">
        <p14:creationId xmlns:p14="http://schemas.microsoft.com/office/powerpoint/2010/main" val="3964579550"/>
      </p:ext>
    </p:extLst>
  </p:cSld>
  <p:clrMapOvr>
    <a:overrideClrMapping bg1="lt1" tx1="dk1" bg2="lt2" tx2="dk2" accent1="accent1" accent2="accent2" accent3="accent3" accent4="accent4" accent5="accent5" accent6="accent6" hlink="hlink" folHlink="folHlink"/>
  </p:clrMapOvr>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3205113" y="1412381"/>
            <a:ext cx="7462888" cy="5445618"/>
          </a:xfrm>
          <a:prstGeom prst="rect">
            <a:avLst/>
          </a:prstGeom>
          <a:noFill/>
          <a:ln>
            <a:noFill/>
          </a:ln>
        </p:spPr>
        <p:style>
          <a:lnRef idx="0">
            <a:scrgbClr r="0" g="0" b="0"/>
          </a:lnRef>
          <a:fillRef idx="0">
            <a:scrgbClr r="0" g="0" b="0"/>
          </a:fillRef>
          <a:effectRef idx="0">
            <a:scrgbClr r="0" g="0" b="0"/>
          </a:effectRef>
          <a:fontRef idx="minor">
            <a:schemeClr val="dk1"/>
          </a:fontRef>
        </p:style>
        <p:txBody>
          <a:bodyPr tIns="205740" rtlCol="0" anchor="t"/>
          <a:lstStyle/>
          <a:p>
            <a:pPr algn="just"/>
            <a:r>
              <a:rPr lang="en-US" i="1" dirty="0">
                <a:latin typeface="Tw Cen MT" panose="020B0602020104020603" pitchFamily="34" charset="0"/>
              </a:rPr>
              <a:t>Exclusions from the Value of Exempt Supply:</a:t>
            </a:r>
          </a:p>
          <a:p>
            <a:pPr marL="342900" indent="-342900" algn="just">
              <a:buFont typeface="+mj-lt"/>
              <a:buAutoNum type="alphaLcParenR"/>
            </a:pPr>
            <a:r>
              <a:rPr lang="en-US" i="1" dirty="0">
                <a:latin typeface="Tw Cen MT" panose="020B0602020104020603" pitchFamily="34" charset="0"/>
              </a:rPr>
              <a:t>the value of services by way of accepting deposits, extending loans or advances in so far as the consideration is represented by way of interest or discount, except in case of a banking company or a financial institution including a non-banking financial company, engaged in supplying services by way of accepting deposits, extending loans or advances; and</a:t>
            </a:r>
          </a:p>
          <a:p>
            <a:pPr marL="342900" indent="-342900" algn="just">
              <a:buFont typeface="+mj-lt"/>
              <a:buAutoNum type="alphaLcParenR"/>
            </a:pPr>
            <a:r>
              <a:rPr lang="en-US" i="1" dirty="0">
                <a:latin typeface="Tw Cen MT" panose="020B0602020104020603" pitchFamily="34" charset="0"/>
              </a:rPr>
              <a:t>the value of supply of services by way of transportation of goods by a vessel from the customs station of clearance in India to a place outside India.</a:t>
            </a:r>
          </a:p>
          <a:p>
            <a:pPr marL="214313" indent="-214313" algn="just">
              <a:buFont typeface="Arial" panose="020B0604020202020204" pitchFamily="34" charset="0"/>
              <a:buChar char="•"/>
            </a:pPr>
            <a:endParaRPr lang="en-US" i="1" dirty="0">
              <a:latin typeface="Tw Cen MT" panose="020B0602020104020603" pitchFamily="34" charset="0"/>
            </a:endParaRPr>
          </a:p>
          <a:p>
            <a:pPr marL="214313" indent="-214313" algn="just">
              <a:buFont typeface="Arial" panose="020B0604020202020204" pitchFamily="34" charset="0"/>
              <a:buChar char="•"/>
            </a:pPr>
            <a:endParaRPr lang="en-US" i="1" dirty="0">
              <a:latin typeface="Tw Cen MT" panose="020B0602020104020603" pitchFamily="34" charset="0"/>
            </a:endParaRPr>
          </a:p>
        </p:txBody>
      </p:sp>
      <p:sp>
        <p:nvSpPr>
          <p:cNvPr id="4" name="TextBox 3">
            <a:extLst>
              <a:ext uri="{FF2B5EF4-FFF2-40B4-BE49-F238E27FC236}">
                <a16:creationId xmlns:a16="http://schemas.microsoft.com/office/drawing/2014/main" id="{58897D54-4EB4-4C11-94D0-45C2EA338D6A}"/>
              </a:ext>
            </a:extLst>
          </p:cNvPr>
          <p:cNvSpPr txBox="1"/>
          <p:nvPr/>
        </p:nvSpPr>
        <p:spPr>
          <a:xfrm>
            <a:off x="10227" y="1412381"/>
            <a:ext cx="1999587" cy="2677656"/>
          </a:xfrm>
          <a:prstGeom prst="rect">
            <a:avLst/>
          </a:prstGeom>
          <a:noFill/>
        </p:spPr>
        <p:txBody>
          <a:bodyPr wrap="square" rtlCol="0">
            <a:spAutoFit/>
          </a:bodyPr>
          <a:lstStyle/>
          <a:p>
            <a:pPr fontAlgn="base">
              <a:spcBef>
                <a:spcPct val="0"/>
              </a:spcBef>
              <a:spcAft>
                <a:spcPct val="0"/>
              </a:spcAft>
            </a:pPr>
            <a:r>
              <a:rPr lang="en-US" sz="2100" b="1" dirty="0">
                <a:latin typeface="Century Gothic" panose="020B0502020202020204" pitchFamily="34" charset="0"/>
              </a:rPr>
              <a:t>Exclusions from the value of Exempt supply (Explanation to Rule 42 &amp; 43)</a:t>
            </a:r>
            <a:endParaRPr lang="en-US" sz="2100" dirty="0">
              <a:latin typeface="Century Gothic" panose="020B0502020202020204" pitchFamily="34" charset="0"/>
            </a:endParaRPr>
          </a:p>
        </p:txBody>
      </p:sp>
      <p:sp>
        <p:nvSpPr>
          <p:cNvPr id="11" name="TextBox 10">
            <a:extLst>
              <a:ext uri="{FF2B5EF4-FFF2-40B4-BE49-F238E27FC236}">
                <a16:creationId xmlns:a16="http://schemas.microsoft.com/office/drawing/2014/main" id="{D942CE89-7518-43C6-A05A-9F4F7DE9D02A}"/>
              </a:ext>
            </a:extLst>
          </p:cNvPr>
          <p:cNvSpPr txBox="1"/>
          <p:nvPr/>
        </p:nvSpPr>
        <p:spPr>
          <a:xfrm>
            <a:off x="3948224" y="2123632"/>
            <a:ext cx="3700130" cy="369332"/>
          </a:xfrm>
          <a:prstGeom prst="rect">
            <a:avLst/>
          </a:prstGeom>
          <a:noFill/>
        </p:spPr>
        <p:txBody>
          <a:bodyPr wrap="square" rtlCol="0">
            <a:spAutoFit/>
          </a:bodyPr>
          <a:lstStyle/>
          <a:p>
            <a:endParaRPr lang="en-US" dirty="0"/>
          </a:p>
        </p:txBody>
      </p:sp>
      <p:sp>
        <p:nvSpPr>
          <p:cNvPr id="3" name="Footer Placeholder 2">
            <a:extLst>
              <a:ext uri="{FF2B5EF4-FFF2-40B4-BE49-F238E27FC236}">
                <a16:creationId xmlns:a16="http://schemas.microsoft.com/office/drawing/2014/main" id="{02EEE4C8-BBCC-794A-B776-43B06C776FBA}"/>
              </a:ext>
            </a:extLst>
          </p:cNvPr>
          <p:cNvSpPr>
            <a:spLocks noGrp="1"/>
          </p:cNvSpPr>
          <p:nvPr>
            <p:ph type="ftr" sz="quarter" idx="11"/>
          </p:nvPr>
        </p:nvSpPr>
        <p:spPr/>
        <p:txBody>
          <a:bodyPr/>
          <a:lstStyle/>
          <a:p>
            <a:r>
              <a:rPr lang="en-IN"/>
              <a:t>By CA Atul Gupta </a:t>
            </a:r>
          </a:p>
        </p:txBody>
      </p:sp>
    </p:spTree>
    <p:extLst>
      <p:ext uri="{BB962C8B-B14F-4D97-AF65-F5344CB8AC3E}">
        <p14:creationId xmlns:p14="http://schemas.microsoft.com/office/powerpoint/2010/main" val="2687139677"/>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2743201" y="1979629"/>
            <a:ext cx="6975882" cy="6913140"/>
          </a:xfrm>
          <a:prstGeom prst="rect">
            <a:avLst/>
          </a:prstGeom>
          <a:noFill/>
          <a:ln>
            <a:noFill/>
          </a:ln>
        </p:spPr>
        <p:style>
          <a:lnRef idx="0">
            <a:scrgbClr r="0" g="0" b="0"/>
          </a:lnRef>
          <a:fillRef idx="0">
            <a:scrgbClr r="0" g="0" b="0"/>
          </a:fillRef>
          <a:effectRef idx="0">
            <a:scrgbClr r="0" g="0" b="0"/>
          </a:effectRef>
          <a:fontRef idx="minor">
            <a:schemeClr val="dk1"/>
          </a:fontRef>
        </p:style>
        <p:txBody>
          <a:bodyPr tIns="205740" rtlCol="0" anchor="t"/>
          <a:lstStyle/>
          <a:p>
            <a:pPr algn="just"/>
            <a:endParaRPr lang="en-IN" dirty="0">
              <a:latin typeface="Tw Cen MT" panose="020B0602020104020603" pitchFamily="34" charset="0"/>
            </a:endParaRPr>
          </a:p>
          <a:p>
            <a:pPr marL="257175" indent="-257175" algn="just">
              <a:buFont typeface="Arial" panose="020B0604020202020204" pitchFamily="34" charset="0"/>
              <a:buChar char="•"/>
            </a:pPr>
            <a:r>
              <a:rPr lang="en-IN" dirty="0">
                <a:latin typeface="Tw Cen MT" panose="020B0602020104020603" pitchFamily="34" charset="0"/>
              </a:rPr>
              <a:t>OPTION 1: Comply with the provisions of Section 17(2) read with Rule 42 &amp; 43.</a:t>
            </a:r>
          </a:p>
          <a:p>
            <a:pPr marL="257175" indent="-257175" algn="just">
              <a:buFont typeface="Arial" panose="020B0604020202020204" pitchFamily="34" charset="0"/>
              <a:buChar char="•"/>
            </a:pPr>
            <a:endParaRPr lang="en-IN" dirty="0">
              <a:latin typeface="Tw Cen MT" panose="020B0602020104020603" pitchFamily="34" charset="0"/>
            </a:endParaRPr>
          </a:p>
          <a:p>
            <a:pPr algn="just"/>
            <a:endParaRPr lang="en-US" dirty="0">
              <a:latin typeface="Tw Cen MT" panose="020B0602020104020603" pitchFamily="34" charset="0"/>
            </a:endParaRPr>
          </a:p>
          <a:p>
            <a:pPr marL="257175" indent="-257175" algn="just">
              <a:buFont typeface="Arial" panose="020B0604020202020204" pitchFamily="34" charset="0"/>
              <a:buChar char="•"/>
            </a:pPr>
            <a:r>
              <a:rPr lang="en-IN" dirty="0">
                <a:latin typeface="Tw Cen MT" panose="020B0602020104020603" pitchFamily="34" charset="0"/>
              </a:rPr>
              <a:t>OPTION 2: </a:t>
            </a:r>
            <a:r>
              <a:rPr lang="en-US" dirty="0">
                <a:latin typeface="Tw Cen MT" panose="020B0602020104020603" pitchFamily="34" charset="0"/>
              </a:rPr>
              <a:t>Avail an amount equal to fifty per cent of the eligible input tax credit on inputs, capital goods and input services in that month.</a:t>
            </a:r>
          </a:p>
          <a:p>
            <a:pPr marL="257175" indent="-257175" algn="just">
              <a:buFont typeface="Arial" panose="020B0604020202020204" pitchFamily="34" charset="0"/>
              <a:buChar char="•"/>
            </a:pPr>
            <a:endParaRPr lang="en-US" dirty="0">
              <a:latin typeface="Tw Cen MT" panose="020B0602020104020603" pitchFamily="34" charset="0"/>
            </a:endParaRPr>
          </a:p>
          <a:p>
            <a:pPr algn="just"/>
            <a:endParaRPr lang="en-US" dirty="0">
              <a:latin typeface="Tw Cen MT" panose="020B0602020104020603" pitchFamily="34" charset="0"/>
            </a:endParaRPr>
          </a:p>
          <a:p>
            <a:pPr algn="just"/>
            <a:r>
              <a:rPr lang="en-US" dirty="0">
                <a:latin typeface="Tw Cen MT" panose="020B0602020104020603" pitchFamily="34" charset="0"/>
              </a:rPr>
              <a:t>The option once exercised shall not be withdrawn during the remaining part of the financial year. (1</a:t>
            </a:r>
            <a:r>
              <a:rPr lang="en-US" baseline="30000" dirty="0">
                <a:latin typeface="Tw Cen MT" panose="020B0602020104020603" pitchFamily="34" charset="0"/>
              </a:rPr>
              <a:t>st</a:t>
            </a:r>
            <a:r>
              <a:rPr lang="en-US" dirty="0">
                <a:latin typeface="Tw Cen MT" panose="020B0602020104020603" pitchFamily="34" charset="0"/>
              </a:rPr>
              <a:t> Proviso)</a:t>
            </a:r>
          </a:p>
          <a:p>
            <a:pPr marL="257175" indent="-257175" algn="just">
              <a:buFont typeface="Arial" panose="020B0604020202020204" pitchFamily="34" charset="0"/>
              <a:buChar char="•"/>
            </a:pPr>
            <a:endParaRPr lang="en-US" dirty="0">
              <a:latin typeface="Tw Cen MT" panose="020B0602020104020603" pitchFamily="34" charset="0"/>
            </a:endParaRPr>
          </a:p>
          <a:p>
            <a:pPr algn="just"/>
            <a:r>
              <a:rPr lang="en-US" dirty="0">
                <a:latin typeface="Tw Cen MT" panose="020B0602020104020603" pitchFamily="34" charset="0"/>
              </a:rPr>
              <a:t>It may be noted that the restriction of fifty per cent. shall not apply to the tax paid on supplies made by one registered person to another registered person having the same Permanent Account Number. (2</a:t>
            </a:r>
            <a:r>
              <a:rPr lang="en-US" baseline="30000" dirty="0">
                <a:latin typeface="Tw Cen MT" panose="020B0602020104020603" pitchFamily="34" charset="0"/>
              </a:rPr>
              <a:t>nd</a:t>
            </a:r>
            <a:r>
              <a:rPr lang="en-US" dirty="0">
                <a:latin typeface="Tw Cen MT" panose="020B0602020104020603" pitchFamily="34" charset="0"/>
              </a:rPr>
              <a:t> Proviso)</a:t>
            </a:r>
          </a:p>
          <a:p>
            <a:pPr algn="just"/>
            <a:endParaRPr lang="en-US" dirty="0">
              <a:latin typeface="Tw Cen MT" panose="020B0602020104020603" pitchFamily="34" charset="0"/>
            </a:endParaRPr>
          </a:p>
          <a:p>
            <a:pPr algn="just"/>
            <a:r>
              <a:rPr lang="en-US" dirty="0">
                <a:latin typeface="Tw Cen MT" panose="020B0602020104020603" pitchFamily="34" charset="0"/>
              </a:rPr>
              <a:t> </a:t>
            </a:r>
          </a:p>
          <a:p>
            <a:pPr marL="214313" indent="-214313" algn="just">
              <a:buFont typeface="Arial" panose="020B0604020202020204" pitchFamily="34" charset="0"/>
              <a:buChar char="•"/>
            </a:pPr>
            <a:endParaRPr lang="en-US" dirty="0">
              <a:latin typeface="Tw Cen MT" panose="020B0602020104020603" pitchFamily="34" charset="0"/>
            </a:endParaRPr>
          </a:p>
        </p:txBody>
      </p:sp>
      <p:sp>
        <p:nvSpPr>
          <p:cNvPr id="4" name="TextBox 3">
            <a:extLst>
              <a:ext uri="{FF2B5EF4-FFF2-40B4-BE49-F238E27FC236}">
                <a16:creationId xmlns:a16="http://schemas.microsoft.com/office/drawing/2014/main" id="{58897D54-4EB4-4C11-94D0-45C2EA338D6A}"/>
              </a:ext>
            </a:extLst>
          </p:cNvPr>
          <p:cNvSpPr txBox="1"/>
          <p:nvPr/>
        </p:nvSpPr>
        <p:spPr>
          <a:xfrm>
            <a:off x="3486487" y="895351"/>
            <a:ext cx="5626610" cy="1061829"/>
          </a:xfrm>
          <a:prstGeom prst="rect">
            <a:avLst/>
          </a:prstGeom>
          <a:noFill/>
        </p:spPr>
        <p:txBody>
          <a:bodyPr wrap="square" rtlCol="0">
            <a:spAutoFit/>
          </a:bodyPr>
          <a:lstStyle/>
          <a:p>
            <a:pPr fontAlgn="base">
              <a:spcBef>
                <a:spcPct val="0"/>
              </a:spcBef>
              <a:spcAft>
                <a:spcPct val="0"/>
              </a:spcAft>
            </a:pPr>
            <a:r>
              <a:rPr lang="en-IN" sz="2100" b="1" dirty="0">
                <a:latin typeface="Century Gothic" panose="020B0502020202020204" pitchFamily="34" charset="0"/>
              </a:rPr>
              <a:t>Apportionment of Credit in case of Banking Company (including NBFC) [Section 17(4)]</a:t>
            </a:r>
            <a:endParaRPr lang="en-US" sz="2100" b="1" dirty="0">
              <a:latin typeface="Century Gothic" panose="020B0502020202020204" pitchFamily="34" charset="0"/>
            </a:endParaRPr>
          </a:p>
        </p:txBody>
      </p:sp>
      <p:sp>
        <p:nvSpPr>
          <p:cNvPr id="11" name="TextBox 10">
            <a:extLst>
              <a:ext uri="{FF2B5EF4-FFF2-40B4-BE49-F238E27FC236}">
                <a16:creationId xmlns:a16="http://schemas.microsoft.com/office/drawing/2014/main" id="{D942CE89-7518-43C6-A05A-9F4F7DE9D02A}"/>
              </a:ext>
            </a:extLst>
          </p:cNvPr>
          <p:cNvSpPr txBox="1"/>
          <p:nvPr/>
        </p:nvSpPr>
        <p:spPr>
          <a:xfrm>
            <a:off x="3948224" y="2133157"/>
            <a:ext cx="3700130" cy="369332"/>
          </a:xfrm>
          <a:prstGeom prst="rect">
            <a:avLst/>
          </a:prstGeom>
          <a:noFill/>
        </p:spPr>
        <p:txBody>
          <a:bodyPr wrap="square" rtlCol="0">
            <a:spAutoFit/>
          </a:bodyPr>
          <a:lstStyle/>
          <a:p>
            <a:endParaRPr lang="en-US" dirty="0"/>
          </a:p>
        </p:txBody>
      </p:sp>
      <p:sp>
        <p:nvSpPr>
          <p:cNvPr id="3" name="Footer Placeholder 2">
            <a:extLst>
              <a:ext uri="{FF2B5EF4-FFF2-40B4-BE49-F238E27FC236}">
                <a16:creationId xmlns:a16="http://schemas.microsoft.com/office/drawing/2014/main" id="{D6F53510-A44A-3F4F-A95F-1074C9708472}"/>
              </a:ext>
            </a:extLst>
          </p:cNvPr>
          <p:cNvSpPr>
            <a:spLocks noGrp="1"/>
          </p:cNvSpPr>
          <p:nvPr>
            <p:ph type="ftr" sz="quarter" idx="11"/>
          </p:nvPr>
        </p:nvSpPr>
        <p:spPr/>
        <p:txBody>
          <a:bodyPr/>
          <a:lstStyle/>
          <a:p>
            <a:r>
              <a:rPr lang="en-IN"/>
              <a:t>By CA Atul Gupta </a:t>
            </a:r>
          </a:p>
        </p:txBody>
      </p:sp>
    </p:spTree>
    <p:extLst>
      <p:ext uri="{BB962C8B-B14F-4D97-AF65-F5344CB8AC3E}">
        <p14:creationId xmlns:p14="http://schemas.microsoft.com/office/powerpoint/2010/main" val="2141492374"/>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2819400" y="-19050"/>
            <a:ext cx="7051421" cy="6858000"/>
          </a:xfrm>
          <a:prstGeom prst="rect">
            <a:avLst/>
          </a:prstGeom>
          <a:noFill/>
          <a:ln>
            <a:noFill/>
          </a:ln>
        </p:spPr>
        <p:style>
          <a:lnRef idx="0">
            <a:scrgbClr r="0" g="0" b="0"/>
          </a:lnRef>
          <a:fillRef idx="0">
            <a:scrgbClr r="0" g="0" b="0"/>
          </a:fillRef>
          <a:effectRef idx="0">
            <a:scrgbClr r="0" g="0" b="0"/>
          </a:effectRef>
          <a:fontRef idx="minor">
            <a:schemeClr val="dk1"/>
          </a:fontRef>
        </p:style>
        <p:txBody>
          <a:bodyPr tIns="205740" rtlCol="0" anchor="t"/>
          <a:lstStyle/>
          <a:p>
            <a:pPr algn="just"/>
            <a:r>
              <a:rPr lang="en-US" sz="2200" dirty="0">
                <a:solidFill>
                  <a:schemeClr val="tx1"/>
                </a:solidFill>
                <a:latin typeface="Tw Cen MT" panose="020B0602020104020603" pitchFamily="34" charset="0"/>
                <a:cs typeface="Times New Roman" panose="02020603050405020304" pitchFamily="18" charset="0"/>
              </a:rPr>
              <a:t>ITC shall not be available in respect of the following, namely:—</a:t>
            </a:r>
          </a:p>
          <a:p>
            <a:pPr marL="214313" indent="-214313" algn="just">
              <a:buFont typeface="Arial" panose="020B0604020202020204" pitchFamily="34" charset="0"/>
              <a:buChar char="•"/>
            </a:pPr>
            <a:endParaRPr lang="en-IN" sz="2200" dirty="0">
              <a:latin typeface="Tw Cen MT" panose="020B0602020104020603" pitchFamily="34" charset="0"/>
            </a:endParaRPr>
          </a:p>
          <a:p>
            <a:pPr marL="214313" indent="-214313" algn="just">
              <a:buFont typeface="Arial" panose="020B0604020202020204" pitchFamily="34" charset="0"/>
              <a:buChar char="•"/>
            </a:pPr>
            <a:endParaRPr lang="en-IN" sz="2000" dirty="0">
              <a:latin typeface="Tw Cen MT" panose="020B0602020104020603" pitchFamily="34" charset="0"/>
            </a:endParaRPr>
          </a:p>
          <a:p>
            <a:pPr marL="214313" indent="-214313" algn="just">
              <a:buFont typeface="Arial" panose="020B0604020202020204" pitchFamily="34" charset="0"/>
              <a:buChar char="•"/>
            </a:pPr>
            <a:endParaRPr lang="en-IN" sz="2000" dirty="0">
              <a:latin typeface="Tw Cen MT" panose="020B0602020104020603" pitchFamily="34" charset="0"/>
            </a:endParaRPr>
          </a:p>
          <a:p>
            <a:pPr marL="214313" indent="-214313" algn="just">
              <a:buFont typeface="Arial" panose="020B0604020202020204" pitchFamily="34" charset="0"/>
              <a:buChar char="•"/>
            </a:pPr>
            <a:endParaRPr lang="en-IN" sz="2000" dirty="0">
              <a:latin typeface="Tw Cen MT" panose="020B0602020104020603" pitchFamily="34" charset="0"/>
            </a:endParaRPr>
          </a:p>
          <a:p>
            <a:pPr marL="214313" indent="-214313" algn="just">
              <a:buFont typeface="Arial" panose="020B0604020202020204" pitchFamily="34" charset="0"/>
              <a:buChar char="•"/>
            </a:pPr>
            <a:endParaRPr lang="en-IN" sz="2000" dirty="0">
              <a:latin typeface="Tw Cen MT" panose="020B0602020104020603" pitchFamily="34" charset="0"/>
            </a:endParaRPr>
          </a:p>
          <a:p>
            <a:pPr marL="214313" indent="-214313" algn="just">
              <a:buFont typeface="Arial" panose="020B0604020202020204" pitchFamily="34" charset="0"/>
              <a:buChar char="•"/>
            </a:pPr>
            <a:endParaRPr lang="en-IN" sz="2000" dirty="0">
              <a:latin typeface="Tw Cen MT" panose="020B0602020104020603" pitchFamily="34" charset="0"/>
            </a:endParaRPr>
          </a:p>
          <a:p>
            <a:pPr marL="214313" indent="-214313" algn="just">
              <a:buFont typeface="Arial" panose="020B0604020202020204" pitchFamily="34" charset="0"/>
              <a:buChar char="•"/>
            </a:pPr>
            <a:endParaRPr lang="en-IN" sz="2000" dirty="0">
              <a:latin typeface="Tw Cen MT" panose="020B0602020104020603" pitchFamily="34" charset="0"/>
            </a:endParaRPr>
          </a:p>
          <a:p>
            <a:pPr marL="214313" indent="-214313" algn="just">
              <a:buFont typeface="Arial" panose="020B0604020202020204" pitchFamily="34" charset="0"/>
              <a:buChar char="•"/>
            </a:pPr>
            <a:endParaRPr lang="en-IN" sz="2000" dirty="0">
              <a:latin typeface="Tw Cen MT" panose="020B0602020104020603" pitchFamily="34" charset="0"/>
            </a:endParaRPr>
          </a:p>
          <a:p>
            <a:pPr marL="214313" indent="-214313" algn="just">
              <a:buFont typeface="Arial" panose="020B0604020202020204" pitchFamily="34" charset="0"/>
              <a:buChar char="•"/>
            </a:pPr>
            <a:endParaRPr lang="en-IN" sz="2000" dirty="0">
              <a:latin typeface="Tw Cen MT" panose="020B0602020104020603" pitchFamily="34" charset="0"/>
            </a:endParaRPr>
          </a:p>
          <a:p>
            <a:pPr marL="214313" indent="-214313" algn="just">
              <a:buFont typeface="Arial" panose="020B0604020202020204" pitchFamily="34" charset="0"/>
              <a:buChar char="•"/>
            </a:pPr>
            <a:endParaRPr lang="en-IN" sz="2000" dirty="0">
              <a:latin typeface="Tw Cen MT" panose="020B0602020104020603" pitchFamily="34" charset="0"/>
            </a:endParaRPr>
          </a:p>
          <a:p>
            <a:pPr marL="214313" indent="-214313" algn="just">
              <a:buFont typeface="Arial" panose="020B0604020202020204" pitchFamily="34" charset="0"/>
              <a:buChar char="•"/>
            </a:pPr>
            <a:endParaRPr lang="en-IN" sz="2000" dirty="0">
              <a:latin typeface="Tw Cen MT" panose="020B0602020104020603" pitchFamily="34" charset="0"/>
            </a:endParaRPr>
          </a:p>
          <a:p>
            <a:pPr marL="214313" indent="-214313" algn="just">
              <a:buFont typeface="Arial" panose="020B0604020202020204" pitchFamily="34" charset="0"/>
              <a:buChar char="•"/>
            </a:pPr>
            <a:endParaRPr lang="en-IN" sz="2000" dirty="0">
              <a:latin typeface="Tw Cen MT" panose="020B0602020104020603" pitchFamily="34" charset="0"/>
            </a:endParaRPr>
          </a:p>
          <a:p>
            <a:pPr marL="214313" indent="-214313" algn="just">
              <a:buFont typeface="Arial" panose="020B0604020202020204" pitchFamily="34" charset="0"/>
              <a:buChar char="•"/>
            </a:pPr>
            <a:endParaRPr lang="en-IN" sz="2000" dirty="0">
              <a:latin typeface="Tw Cen MT" panose="020B0602020104020603" pitchFamily="34" charset="0"/>
            </a:endParaRPr>
          </a:p>
          <a:p>
            <a:pPr marL="214313" indent="-214313" algn="just">
              <a:buFont typeface="Arial" panose="020B0604020202020204" pitchFamily="34" charset="0"/>
              <a:buChar char="•"/>
            </a:pPr>
            <a:endParaRPr lang="en-IN" sz="2000" dirty="0">
              <a:latin typeface="Tw Cen MT" panose="020B0602020104020603" pitchFamily="34" charset="0"/>
            </a:endParaRPr>
          </a:p>
          <a:p>
            <a:pPr marL="214313" indent="-214313" algn="just">
              <a:buFont typeface="Arial" panose="020B0604020202020204" pitchFamily="34" charset="0"/>
              <a:buChar char="•"/>
            </a:pPr>
            <a:endParaRPr lang="en-IN" sz="2000" dirty="0">
              <a:latin typeface="Tw Cen MT" panose="020B0602020104020603" pitchFamily="34" charset="0"/>
            </a:endParaRPr>
          </a:p>
          <a:p>
            <a:pPr marL="214313" indent="-214313" algn="just">
              <a:buFont typeface="Arial" panose="020B0604020202020204" pitchFamily="34" charset="0"/>
              <a:buChar char="•"/>
            </a:pPr>
            <a:endParaRPr lang="en-IN" sz="2000" dirty="0">
              <a:latin typeface="Tw Cen MT" panose="020B0602020104020603" pitchFamily="34" charset="0"/>
            </a:endParaRPr>
          </a:p>
          <a:p>
            <a:pPr marL="214313" indent="-214313" algn="just">
              <a:buFont typeface="Arial" panose="020B0604020202020204" pitchFamily="34" charset="0"/>
              <a:buChar char="•"/>
            </a:pPr>
            <a:endParaRPr lang="en-IN" sz="2000" dirty="0">
              <a:latin typeface="Tw Cen MT" panose="020B0602020104020603" pitchFamily="34" charset="0"/>
            </a:endParaRPr>
          </a:p>
          <a:p>
            <a:pPr marL="214313" indent="-214313" algn="just">
              <a:buFont typeface="Arial" panose="020B0604020202020204" pitchFamily="34" charset="0"/>
              <a:buChar char="•"/>
            </a:pPr>
            <a:endParaRPr lang="en-IN" sz="2000" dirty="0">
              <a:latin typeface="Tw Cen MT" panose="020B0602020104020603" pitchFamily="34" charset="0"/>
            </a:endParaRPr>
          </a:p>
          <a:p>
            <a:pPr marL="214313" indent="-214313" algn="just">
              <a:buFont typeface="Arial" panose="020B0604020202020204" pitchFamily="34" charset="0"/>
              <a:buChar char="•"/>
            </a:pPr>
            <a:endParaRPr lang="en-IN" sz="2000" dirty="0">
              <a:latin typeface="Tw Cen MT" panose="020B0602020104020603" pitchFamily="34" charset="0"/>
            </a:endParaRPr>
          </a:p>
          <a:p>
            <a:pPr marL="214313" indent="-214313" algn="just">
              <a:buFont typeface="Arial" panose="020B0604020202020204" pitchFamily="34" charset="0"/>
              <a:buChar char="•"/>
            </a:pPr>
            <a:endParaRPr lang="en-US" sz="2000" dirty="0">
              <a:latin typeface="Tw Cen MT" panose="020B0602020104020603" pitchFamily="34" charset="0"/>
            </a:endParaRPr>
          </a:p>
        </p:txBody>
      </p:sp>
      <p:sp>
        <p:nvSpPr>
          <p:cNvPr id="4" name="TextBox 3">
            <a:extLst>
              <a:ext uri="{FF2B5EF4-FFF2-40B4-BE49-F238E27FC236}">
                <a16:creationId xmlns:a16="http://schemas.microsoft.com/office/drawing/2014/main" id="{58897D54-4EB4-4C11-94D0-45C2EA338D6A}"/>
              </a:ext>
            </a:extLst>
          </p:cNvPr>
          <p:cNvSpPr txBox="1"/>
          <p:nvPr/>
        </p:nvSpPr>
        <p:spPr>
          <a:xfrm>
            <a:off x="285749" y="-445979"/>
            <a:ext cx="1842313" cy="1708160"/>
          </a:xfrm>
          <a:prstGeom prst="rect">
            <a:avLst/>
          </a:prstGeom>
          <a:noFill/>
        </p:spPr>
        <p:txBody>
          <a:bodyPr wrap="square" rtlCol="0">
            <a:spAutoFit/>
          </a:bodyPr>
          <a:lstStyle/>
          <a:p>
            <a:pPr fontAlgn="base">
              <a:spcBef>
                <a:spcPct val="0"/>
              </a:spcBef>
              <a:spcAft>
                <a:spcPct val="0"/>
              </a:spcAft>
            </a:pPr>
            <a:endParaRPr lang="en-US" sz="2100" b="1" dirty="0">
              <a:latin typeface="Tw Cen MT" panose="020B0602020104020603" pitchFamily="34" charset="0"/>
              <a:cs typeface="Times New Roman" panose="02020603050405020304" pitchFamily="18" charset="0"/>
            </a:endParaRPr>
          </a:p>
          <a:p>
            <a:pPr fontAlgn="base">
              <a:spcBef>
                <a:spcPct val="0"/>
              </a:spcBef>
              <a:spcAft>
                <a:spcPct val="0"/>
              </a:spcAft>
            </a:pPr>
            <a:endParaRPr lang="en-US" sz="2100" b="1" dirty="0">
              <a:latin typeface="Tw Cen MT" panose="020B0602020104020603" pitchFamily="34" charset="0"/>
              <a:cs typeface="Times New Roman" panose="02020603050405020304" pitchFamily="18" charset="0"/>
            </a:endParaRPr>
          </a:p>
          <a:p>
            <a:pPr fontAlgn="base">
              <a:spcBef>
                <a:spcPct val="0"/>
              </a:spcBef>
              <a:spcAft>
                <a:spcPct val="0"/>
              </a:spcAft>
            </a:pPr>
            <a:endParaRPr lang="en-US" sz="2100" b="1" dirty="0">
              <a:latin typeface="Tw Cen MT" panose="020B0602020104020603" pitchFamily="34" charset="0"/>
              <a:cs typeface="Times New Roman" panose="02020603050405020304" pitchFamily="18" charset="0"/>
            </a:endParaRPr>
          </a:p>
          <a:p>
            <a:pPr fontAlgn="base">
              <a:spcBef>
                <a:spcPct val="0"/>
              </a:spcBef>
              <a:spcAft>
                <a:spcPct val="0"/>
              </a:spcAft>
            </a:pPr>
            <a:r>
              <a:rPr lang="en-US" sz="2100" b="1" dirty="0">
                <a:latin typeface="Tw Cen MT" panose="020B0602020104020603" pitchFamily="34" charset="0"/>
                <a:cs typeface="Times New Roman" panose="02020603050405020304" pitchFamily="18" charset="0"/>
              </a:rPr>
              <a:t>Blocked credit – Section 17(5)</a:t>
            </a:r>
            <a:endParaRPr lang="en-US" sz="2100" dirty="0">
              <a:latin typeface="Tw Cen MT" panose="020B0602020104020603" pitchFamily="34" charset="0"/>
            </a:endParaRPr>
          </a:p>
        </p:txBody>
      </p:sp>
      <p:sp>
        <p:nvSpPr>
          <p:cNvPr id="11" name="TextBox 10">
            <a:extLst>
              <a:ext uri="{FF2B5EF4-FFF2-40B4-BE49-F238E27FC236}">
                <a16:creationId xmlns:a16="http://schemas.microsoft.com/office/drawing/2014/main" id="{D942CE89-7518-43C6-A05A-9F4F7DE9D02A}"/>
              </a:ext>
            </a:extLst>
          </p:cNvPr>
          <p:cNvSpPr txBox="1"/>
          <p:nvPr/>
        </p:nvSpPr>
        <p:spPr>
          <a:xfrm>
            <a:off x="3948224" y="2133157"/>
            <a:ext cx="3700130" cy="369332"/>
          </a:xfrm>
          <a:prstGeom prst="rect">
            <a:avLst/>
          </a:prstGeom>
          <a:noFill/>
        </p:spPr>
        <p:txBody>
          <a:bodyPr wrap="square" rtlCol="0">
            <a:spAutoFit/>
          </a:bodyPr>
          <a:lstStyle/>
          <a:p>
            <a:endParaRPr lang="en-US" dirty="0">
              <a:latin typeface="Tw Cen MT" panose="020B0602020104020603" pitchFamily="34" charset="0"/>
            </a:endParaRPr>
          </a:p>
        </p:txBody>
      </p:sp>
      <p:sp>
        <p:nvSpPr>
          <p:cNvPr id="6" name="Rectangle: Rounded Corners 5">
            <a:extLst>
              <a:ext uri="{FF2B5EF4-FFF2-40B4-BE49-F238E27FC236}">
                <a16:creationId xmlns:a16="http://schemas.microsoft.com/office/drawing/2014/main" id="{AAA49937-696F-4123-89E5-80CB1A1E09F5}"/>
              </a:ext>
            </a:extLst>
          </p:cNvPr>
          <p:cNvSpPr/>
          <p:nvPr/>
        </p:nvSpPr>
        <p:spPr>
          <a:xfrm>
            <a:off x="3645186" y="3112598"/>
            <a:ext cx="1759064" cy="1420736"/>
          </a:xfrm>
          <a:prstGeom prst="round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w Cen MT" panose="020B0602020104020603" pitchFamily="34" charset="0"/>
                <a:ea typeface="Cambria Math" panose="02040503050406030204" pitchFamily="18" charset="0"/>
              </a:rPr>
              <a:t>ITC for MV* will </a:t>
            </a:r>
            <a:r>
              <a:rPr lang="en-US" b="1" dirty="0">
                <a:solidFill>
                  <a:schemeClr val="tx1"/>
                </a:solidFill>
                <a:latin typeface="Tw Cen MT" panose="020B0602020104020603" pitchFamily="34" charset="0"/>
                <a:ea typeface="Cambria Math" panose="02040503050406030204" pitchFamily="18" charset="0"/>
              </a:rPr>
              <a:t>NOT</a:t>
            </a:r>
            <a:r>
              <a:rPr lang="en-US" dirty="0">
                <a:solidFill>
                  <a:schemeClr val="tx1"/>
                </a:solidFill>
                <a:latin typeface="Tw Cen MT" panose="020B0602020104020603" pitchFamily="34" charset="0"/>
                <a:ea typeface="Cambria Math" panose="02040503050406030204" pitchFamily="18" charset="0"/>
              </a:rPr>
              <a:t> be available</a:t>
            </a:r>
          </a:p>
        </p:txBody>
      </p:sp>
      <p:cxnSp>
        <p:nvCxnSpPr>
          <p:cNvPr id="7" name="Straight Arrow Connector 6">
            <a:extLst>
              <a:ext uri="{FF2B5EF4-FFF2-40B4-BE49-F238E27FC236}">
                <a16:creationId xmlns:a16="http://schemas.microsoft.com/office/drawing/2014/main" id="{49A8198C-C154-488F-B0D6-C2303D09B7F4}"/>
              </a:ext>
            </a:extLst>
          </p:cNvPr>
          <p:cNvCxnSpPr>
            <a:cxnSpLocks/>
          </p:cNvCxnSpPr>
          <p:nvPr/>
        </p:nvCxnSpPr>
        <p:spPr>
          <a:xfrm>
            <a:off x="5404755" y="3819704"/>
            <a:ext cx="348344" cy="0"/>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9" name="Rectangle: Rounded Corners 8">
            <a:extLst>
              <a:ext uri="{FF2B5EF4-FFF2-40B4-BE49-F238E27FC236}">
                <a16:creationId xmlns:a16="http://schemas.microsoft.com/office/drawing/2014/main" id="{4D9BA983-8DD1-4646-A04C-F885593965F3}"/>
              </a:ext>
            </a:extLst>
          </p:cNvPr>
          <p:cNvSpPr/>
          <p:nvPr/>
        </p:nvSpPr>
        <p:spPr>
          <a:xfrm>
            <a:off x="5774387" y="3161851"/>
            <a:ext cx="1451549" cy="1360208"/>
          </a:xfrm>
          <a:prstGeom prst="round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2000" dirty="0">
                <a:solidFill>
                  <a:schemeClr val="tx1"/>
                </a:solidFill>
                <a:latin typeface="Tw Cen MT" panose="020B0602020104020603" pitchFamily="34" charset="0"/>
                <a:ea typeface="Cambria Math" panose="02040503050406030204" pitchFamily="18" charset="0"/>
              </a:rPr>
              <a:t>Except when they are used for</a:t>
            </a:r>
            <a:endParaRPr lang="en-US" sz="2000" dirty="0">
              <a:solidFill>
                <a:schemeClr val="tx1"/>
              </a:solidFill>
              <a:latin typeface="Tw Cen MT" panose="020B0602020104020603" pitchFamily="34" charset="0"/>
              <a:ea typeface="Cambria Math" panose="02040503050406030204" pitchFamily="18" charset="0"/>
            </a:endParaRPr>
          </a:p>
        </p:txBody>
      </p:sp>
      <p:sp>
        <p:nvSpPr>
          <p:cNvPr id="10" name="Rectangle: Rounded Corners 7">
            <a:extLst>
              <a:ext uri="{FF2B5EF4-FFF2-40B4-BE49-F238E27FC236}">
                <a16:creationId xmlns:a16="http://schemas.microsoft.com/office/drawing/2014/main" id="{ED0193BD-F41A-4D6B-8D2F-E881F81CFB58}"/>
              </a:ext>
            </a:extLst>
          </p:cNvPr>
          <p:cNvSpPr/>
          <p:nvPr/>
        </p:nvSpPr>
        <p:spPr>
          <a:xfrm>
            <a:off x="7624432" y="1988840"/>
            <a:ext cx="2961704" cy="3816424"/>
          </a:xfrm>
          <a:prstGeom prst="roundRect">
            <a:avLst>
              <a:gd name="adj" fmla="val 16667"/>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57175" indent="-257175" algn="just">
              <a:buClr>
                <a:schemeClr val="tx2"/>
              </a:buClr>
              <a:buFont typeface="Wingdings" panose="05000000000000000000" pitchFamily="2" charset="2"/>
              <a:buChar char="§"/>
            </a:pPr>
            <a:r>
              <a:rPr lang="en-US" sz="2000" dirty="0">
                <a:solidFill>
                  <a:schemeClr val="tx1"/>
                </a:solidFill>
                <a:latin typeface="Tw Cen MT" panose="020B0602020104020603" pitchFamily="34" charset="0"/>
                <a:ea typeface="Cambria Math" panose="02040503050406030204" pitchFamily="18" charset="0"/>
              </a:rPr>
              <a:t>Making the following taxable supplies:</a:t>
            </a:r>
          </a:p>
          <a:p>
            <a:pPr marL="467916" lvl="1" indent="-300038" algn="just">
              <a:buFont typeface="+mj-lt"/>
              <a:buAutoNum type="romanLcPeriod"/>
            </a:pPr>
            <a:r>
              <a:rPr lang="en-IN" sz="2000" dirty="0">
                <a:solidFill>
                  <a:schemeClr val="tx1"/>
                </a:solidFill>
                <a:latin typeface="Tw Cen MT" panose="020B0602020104020603" pitchFamily="34" charset="0"/>
                <a:ea typeface="Cambria Math" panose="02040503050406030204" pitchFamily="18" charset="0"/>
              </a:rPr>
              <a:t>Further supply of such motor vehicles</a:t>
            </a:r>
            <a:r>
              <a:rPr lang="en-US" sz="2000" dirty="0">
                <a:solidFill>
                  <a:schemeClr val="tx1"/>
                </a:solidFill>
                <a:latin typeface="Tw Cen MT" panose="020B0602020104020603" pitchFamily="34" charset="0"/>
                <a:ea typeface="Cambria Math" panose="02040503050406030204" pitchFamily="18" charset="0"/>
              </a:rPr>
              <a:t>, or</a:t>
            </a:r>
          </a:p>
          <a:p>
            <a:pPr marL="467916" lvl="1" indent="-300038" algn="just">
              <a:buFont typeface="+mj-lt"/>
              <a:buAutoNum type="romanLcPeriod"/>
            </a:pPr>
            <a:r>
              <a:rPr lang="en-US" sz="2000" dirty="0">
                <a:solidFill>
                  <a:schemeClr val="tx1"/>
                </a:solidFill>
                <a:latin typeface="Tw Cen MT" panose="020B0602020104020603" pitchFamily="34" charset="0"/>
                <a:ea typeface="Cambria Math" panose="02040503050406030204" pitchFamily="18" charset="0"/>
              </a:rPr>
              <a:t>Transportation of passengers, or</a:t>
            </a:r>
          </a:p>
          <a:p>
            <a:pPr marL="467916" lvl="1" indent="-300038" algn="just">
              <a:buFont typeface="+mj-lt"/>
              <a:buAutoNum type="romanLcPeriod"/>
            </a:pPr>
            <a:r>
              <a:rPr lang="en-IN" sz="2000" dirty="0">
                <a:solidFill>
                  <a:schemeClr val="tx1"/>
                </a:solidFill>
                <a:latin typeface="Tw Cen MT" panose="020B0602020104020603" pitchFamily="34" charset="0"/>
                <a:ea typeface="Cambria Math" panose="02040503050406030204" pitchFamily="18" charset="0"/>
              </a:rPr>
              <a:t>Imparting Training on driving such motor vehicles</a:t>
            </a:r>
          </a:p>
        </p:txBody>
      </p:sp>
      <p:cxnSp>
        <p:nvCxnSpPr>
          <p:cNvPr id="12" name="Straight Arrow Connector 11">
            <a:extLst>
              <a:ext uri="{FF2B5EF4-FFF2-40B4-BE49-F238E27FC236}">
                <a16:creationId xmlns:a16="http://schemas.microsoft.com/office/drawing/2014/main" id="{4B5C7675-132D-4F92-BDA4-836F07DE0222}"/>
              </a:ext>
            </a:extLst>
          </p:cNvPr>
          <p:cNvCxnSpPr>
            <a:cxnSpLocks/>
          </p:cNvCxnSpPr>
          <p:nvPr/>
        </p:nvCxnSpPr>
        <p:spPr>
          <a:xfrm>
            <a:off x="7249512" y="3830333"/>
            <a:ext cx="348344" cy="0"/>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D9C0E67A-D1FC-47C1-8C0E-027D12FC0A26}"/>
              </a:ext>
            </a:extLst>
          </p:cNvPr>
          <p:cNvSpPr txBox="1"/>
          <p:nvPr/>
        </p:nvSpPr>
        <p:spPr>
          <a:xfrm>
            <a:off x="2836177" y="997591"/>
            <a:ext cx="6172200" cy="1415772"/>
          </a:xfrm>
          <a:prstGeom prst="rect">
            <a:avLst/>
          </a:prstGeom>
          <a:noFill/>
        </p:spPr>
        <p:txBody>
          <a:bodyPr wrap="square" rtlCol="0">
            <a:spAutoFit/>
          </a:bodyPr>
          <a:lstStyle/>
          <a:p>
            <a:pPr algn="just"/>
            <a:r>
              <a:rPr lang="en-IN" sz="2200" dirty="0">
                <a:latin typeface="Tw Cen MT" panose="020B0602020104020603" pitchFamily="34" charset="0"/>
              </a:rPr>
              <a:t>a) Motor Vehicles for transportation of persons having seating capacity up to 13 persons (including driver)*</a:t>
            </a:r>
          </a:p>
          <a:p>
            <a:endParaRPr lang="en-US" sz="2000" dirty="0">
              <a:latin typeface="Tw Cen MT" panose="020B0602020104020603" pitchFamily="34" charset="0"/>
            </a:endParaRPr>
          </a:p>
        </p:txBody>
      </p:sp>
      <p:sp>
        <p:nvSpPr>
          <p:cNvPr id="5" name="Footer Placeholder 4">
            <a:extLst>
              <a:ext uri="{FF2B5EF4-FFF2-40B4-BE49-F238E27FC236}">
                <a16:creationId xmlns:a16="http://schemas.microsoft.com/office/drawing/2014/main" id="{CCCD3478-1469-D544-9EFA-25AD96AFCC13}"/>
              </a:ext>
            </a:extLst>
          </p:cNvPr>
          <p:cNvSpPr>
            <a:spLocks noGrp="1"/>
          </p:cNvSpPr>
          <p:nvPr>
            <p:ph type="ftr" sz="quarter" idx="11"/>
          </p:nvPr>
        </p:nvSpPr>
        <p:spPr/>
        <p:txBody>
          <a:bodyPr/>
          <a:lstStyle/>
          <a:p>
            <a:r>
              <a:rPr lang="en-IN"/>
              <a:t>By CA Atul Gupta </a:t>
            </a:r>
          </a:p>
        </p:txBody>
      </p:sp>
    </p:spTree>
    <p:extLst>
      <p:ext uri="{BB962C8B-B14F-4D97-AF65-F5344CB8AC3E}">
        <p14:creationId xmlns:p14="http://schemas.microsoft.com/office/powerpoint/2010/main" val="2231289151"/>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2819400" y="-19050"/>
            <a:ext cx="7051421" cy="6858000"/>
          </a:xfrm>
          <a:prstGeom prst="rect">
            <a:avLst/>
          </a:prstGeom>
          <a:noFill/>
          <a:ln>
            <a:noFill/>
          </a:ln>
        </p:spPr>
        <p:style>
          <a:lnRef idx="0">
            <a:scrgbClr r="0" g="0" b="0"/>
          </a:lnRef>
          <a:fillRef idx="0">
            <a:scrgbClr r="0" g="0" b="0"/>
          </a:fillRef>
          <a:effectRef idx="0">
            <a:scrgbClr r="0" g="0" b="0"/>
          </a:effectRef>
          <a:fontRef idx="minor">
            <a:schemeClr val="dk1"/>
          </a:fontRef>
        </p:style>
        <p:txBody>
          <a:bodyPr tIns="205740" rtlCol="0" anchor="t"/>
          <a:lstStyle/>
          <a:p>
            <a:pPr algn="just"/>
            <a:r>
              <a:rPr lang="en-US" sz="2200" dirty="0">
                <a:solidFill>
                  <a:schemeClr val="tx1"/>
                </a:solidFill>
                <a:latin typeface="Tw Cen MT" panose="020B0602020104020603" pitchFamily="34" charset="0"/>
                <a:cs typeface="Times New Roman" panose="02020603050405020304" pitchFamily="18" charset="0"/>
              </a:rPr>
              <a:t>ITC shall not be available in respect of the following, namely:—</a:t>
            </a:r>
          </a:p>
          <a:p>
            <a:pPr marL="214313" indent="-214313" algn="just">
              <a:buFont typeface="Arial" panose="020B0604020202020204" pitchFamily="34" charset="0"/>
              <a:buChar char="•"/>
            </a:pPr>
            <a:endParaRPr lang="en-IN" sz="2200" dirty="0">
              <a:latin typeface="Tw Cen MT" panose="020B0602020104020603" pitchFamily="34" charset="0"/>
            </a:endParaRPr>
          </a:p>
          <a:p>
            <a:pPr marL="214313" indent="-214313" algn="just">
              <a:buFont typeface="Arial" panose="020B0604020202020204" pitchFamily="34" charset="0"/>
              <a:buChar char="•"/>
            </a:pPr>
            <a:endParaRPr lang="en-IN" sz="2000" dirty="0">
              <a:latin typeface="Tw Cen MT" panose="020B0602020104020603" pitchFamily="34" charset="0"/>
            </a:endParaRPr>
          </a:p>
          <a:p>
            <a:pPr marL="214313" indent="-214313" algn="just">
              <a:buFont typeface="Arial" panose="020B0604020202020204" pitchFamily="34" charset="0"/>
              <a:buChar char="•"/>
            </a:pPr>
            <a:endParaRPr lang="en-IN" sz="2000" dirty="0">
              <a:latin typeface="Tw Cen MT" panose="020B0602020104020603" pitchFamily="34" charset="0"/>
            </a:endParaRPr>
          </a:p>
          <a:p>
            <a:pPr marL="214313" indent="-214313" algn="just">
              <a:buFont typeface="Arial" panose="020B0604020202020204" pitchFamily="34" charset="0"/>
              <a:buChar char="•"/>
            </a:pPr>
            <a:endParaRPr lang="en-IN" sz="2000" dirty="0">
              <a:latin typeface="Tw Cen MT" panose="020B0602020104020603" pitchFamily="34" charset="0"/>
            </a:endParaRPr>
          </a:p>
          <a:p>
            <a:pPr marL="214313" indent="-214313" algn="just">
              <a:buFont typeface="Arial" panose="020B0604020202020204" pitchFamily="34" charset="0"/>
              <a:buChar char="•"/>
            </a:pPr>
            <a:endParaRPr lang="en-IN" sz="2000" dirty="0">
              <a:latin typeface="Tw Cen MT" panose="020B0602020104020603" pitchFamily="34" charset="0"/>
            </a:endParaRPr>
          </a:p>
          <a:p>
            <a:pPr marL="214313" indent="-214313" algn="just">
              <a:buFont typeface="Arial" panose="020B0604020202020204" pitchFamily="34" charset="0"/>
              <a:buChar char="•"/>
            </a:pPr>
            <a:endParaRPr lang="en-IN" sz="2000" dirty="0">
              <a:latin typeface="Tw Cen MT" panose="020B0602020104020603" pitchFamily="34" charset="0"/>
            </a:endParaRPr>
          </a:p>
          <a:p>
            <a:pPr marL="214313" indent="-214313" algn="just">
              <a:buFont typeface="Arial" panose="020B0604020202020204" pitchFamily="34" charset="0"/>
              <a:buChar char="•"/>
            </a:pPr>
            <a:endParaRPr lang="en-IN" sz="2000" dirty="0">
              <a:latin typeface="Tw Cen MT" panose="020B0602020104020603" pitchFamily="34" charset="0"/>
            </a:endParaRPr>
          </a:p>
          <a:p>
            <a:pPr marL="214313" indent="-214313" algn="just">
              <a:buFont typeface="Arial" panose="020B0604020202020204" pitchFamily="34" charset="0"/>
              <a:buChar char="•"/>
            </a:pPr>
            <a:endParaRPr lang="en-IN" sz="2000" dirty="0">
              <a:latin typeface="Tw Cen MT" panose="020B0602020104020603" pitchFamily="34" charset="0"/>
            </a:endParaRPr>
          </a:p>
          <a:p>
            <a:pPr marL="214313" indent="-214313" algn="just">
              <a:buFont typeface="Arial" panose="020B0604020202020204" pitchFamily="34" charset="0"/>
              <a:buChar char="•"/>
            </a:pPr>
            <a:endParaRPr lang="en-IN" sz="2000" dirty="0">
              <a:latin typeface="Tw Cen MT" panose="020B0602020104020603" pitchFamily="34" charset="0"/>
            </a:endParaRPr>
          </a:p>
          <a:p>
            <a:pPr marL="214313" indent="-214313" algn="just">
              <a:buFont typeface="Arial" panose="020B0604020202020204" pitchFamily="34" charset="0"/>
              <a:buChar char="•"/>
            </a:pPr>
            <a:endParaRPr lang="en-IN" sz="2000" dirty="0">
              <a:latin typeface="Tw Cen MT" panose="020B0602020104020603" pitchFamily="34" charset="0"/>
            </a:endParaRPr>
          </a:p>
          <a:p>
            <a:pPr marL="214313" indent="-214313" algn="just">
              <a:buFont typeface="Arial" panose="020B0604020202020204" pitchFamily="34" charset="0"/>
              <a:buChar char="•"/>
            </a:pPr>
            <a:endParaRPr lang="en-IN" sz="2000" dirty="0">
              <a:latin typeface="Tw Cen MT" panose="020B0602020104020603" pitchFamily="34" charset="0"/>
            </a:endParaRPr>
          </a:p>
          <a:p>
            <a:pPr marL="214313" indent="-214313" algn="just">
              <a:buFont typeface="Arial" panose="020B0604020202020204" pitchFamily="34" charset="0"/>
              <a:buChar char="•"/>
            </a:pPr>
            <a:endParaRPr lang="en-IN" sz="2000" dirty="0">
              <a:latin typeface="Tw Cen MT" panose="020B0602020104020603" pitchFamily="34" charset="0"/>
            </a:endParaRPr>
          </a:p>
          <a:p>
            <a:pPr marL="214313" indent="-214313" algn="just">
              <a:buFont typeface="Arial" panose="020B0604020202020204" pitchFamily="34" charset="0"/>
              <a:buChar char="•"/>
            </a:pPr>
            <a:endParaRPr lang="en-IN" sz="2000" dirty="0">
              <a:latin typeface="Tw Cen MT" panose="020B0602020104020603" pitchFamily="34" charset="0"/>
            </a:endParaRPr>
          </a:p>
          <a:p>
            <a:pPr marL="214313" indent="-214313" algn="just">
              <a:buFont typeface="Arial" panose="020B0604020202020204" pitchFamily="34" charset="0"/>
              <a:buChar char="•"/>
            </a:pPr>
            <a:endParaRPr lang="en-IN" sz="2000" dirty="0">
              <a:latin typeface="Tw Cen MT" panose="020B0602020104020603" pitchFamily="34" charset="0"/>
            </a:endParaRPr>
          </a:p>
          <a:p>
            <a:pPr marL="214313" indent="-214313" algn="just">
              <a:buFont typeface="Arial" panose="020B0604020202020204" pitchFamily="34" charset="0"/>
              <a:buChar char="•"/>
            </a:pPr>
            <a:endParaRPr lang="en-IN" sz="2000" dirty="0">
              <a:latin typeface="Tw Cen MT" panose="020B0602020104020603" pitchFamily="34" charset="0"/>
            </a:endParaRPr>
          </a:p>
          <a:p>
            <a:pPr marL="214313" indent="-214313" algn="just">
              <a:buFont typeface="Arial" panose="020B0604020202020204" pitchFamily="34" charset="0"/>
              <a:buChar char="•"/>
            </a:pPr>
            <a:endParaRPr lang="en-IN" sz="2000" dirty="0">
              <a:latin typeface="Tw Cen MT" panose="020B0602020104020603" pitchFamily="34" charset="0"/>
            </a:endParaRPr>
          </a:p>
          <a:p>
            <a:pPr marL="214313" indent="-214313" algn="just">
              <a:buFont typeface="Arial" panose="020B0604020202020204" pitchFamily="34" charset="0"/>
              <a:buChar char="•"/>
            </a:pPr>
            <a:endParaRPr lang="en-IN" sz="2000" dirty="0">
              <a:latin typeface="Tw Cen MT" panose="020B0602020104020603" pitchFamily="34" charset="0"/>
            </a:endParaRPr>
          </a:p>
          <a:p>
            <a:pPr marL="214313" indent="-214313" algn="just">
              <a:buFont typeface="Arial" panose="020B0604020202020204" pitchFamily="34" charset="0"/>
              <a:buChar char="•"/>
            </a:pPr>
            <a:endParaRPr lang="en-IN" sz="2000" dirty="0">
              <a:latin typeface="Tw Cen MT" panose="020B0602020104020603" pitchFamily="34" charset="0"/>
            </a:endParaRPr>
          </a:p>
          <a:p>
            <a:pPr marL="214313" indent="-214313" algn="just">
              <a:buFont typeface="Arial" panose="020B0604020202020204" pitchFamily="34" charset="0"/>
              <a:buChar char="•"/>
            </a:pPr>
            <a:endParaRPr lang="en-IN" sz="2000" dirty="0">
              <a:latin typeface="Tw Cen MT" panose="020B0602020104020603" pitchFamily="34" charset="0"/>
            </a:endParaRPr>
          </a:p>
          <a:p>
            <a:pPr marL="214313" indent="-214313" algn="just">
              <a:buFont typeface="Arial" panose="020B0604020202020204" pitchFamily="34" charset="0"/>
              <a:buChar char="•"/>
            </a:pPr>
            <a:endParaRPr lang="en-US" sz="2000" dirty="0">
              <a:latin typeface="Tw Cen MT" panose="020B0602020104020603" pitchFamily="34" charset="0"/>
            </a:endParaRPr>
          </a:p>
        </p:txBody>
      </p:sp>
      <p:sp>
        <p:nvSpPr>
          <p:cNvPr id="4" name="TextBox 3">
            <a:extLst>
              <a:ext uri="{FF2B5EF4-FFF2-40B4-BE49-F238E27FC236}">
                <a16:creationId xmlns:a16="http://schemas.microsoft.com/office/drawing/2014/main" id="{58897D54-4EB4-4C11-94D0-45C2EA338D6A}"/>
              </a:ext>
            </a:extLst>
          </p:cNvPr>
          <p:cNvSpPr txBox="1"/>
          <p:nvPr/>
        </p:nvSpPr>
        <p:spPr>
          <a:xfrm>
            <a:off x="260582" y="263031"/>
            <a:ext cx="1842313" cy="738664"/>
          </a:xfrm>
          <a:prstGeom prst="rect">
            <a:avLst/>
          </a:prstGeom>
          <a:noFill/>
        </p:spPr>
        <p:txBody>
          <a:bodyPr wrap="square" rtlCol="0">
            <a:spAutoFit/>
          </a:bodyPr>
          <a:lstStyle/>
          <a:p>
            <a:pPr fontAlgn="base">
              <a:spcBef>
                <a:spcPct val="0"/>
              </a:spcBef>
              <a:spcAft>
                <a:spcPct val="0"/>
              </a:spcAft>
            </a:pPr>
            <a:r>
              <a:rPr lang="en-US" sz="2100" b="1">
                <a:latin typeface="Tw Cen MT" panose="020B0602020104020603" pitchFamily="34" charset="0"/>
                <a:cs typeface="Times New Roman" panose="02020603050405020304" pitchFamily="18" charset="0"/>
              </a:rPr>
              <a:t>Blocked credit – Section 17(5)</a:t>
            </a:r>
            <a:endParaRPr lang="en-US" sz="2100" dirty="0">
              <a:latin typeface="Tw Cen MT" panose="020B0602020104020603" pitchFamily="34" charset="0"/>
            </a:endParaRPr>
          </a:p>
        </p:txBody>
      </p:sp>
      <p:sp>
        <p:nvSpPr>
          <p:cNvPr id="11" name="TextBox 10">
            <a:extLst>
              <a:ext uri="{FF2B5EF4-FFF2-40B4-BE49-F238E27FC236}">
                <a16:creationId xmlns:a16="http://schemas.microsoft.com/office/drawing/2014/main" id="{D942CE89-7518-43C6-A05A-9F4F7DE9D02A}"/>
              </a:ext>
            </a:extLst>
          </p:cNvPr>
          <p:cNvSpPr txBox="1"/>
          <p:nvPr/>
        </p:nvSpPr>
        <p:spPr>
          <a:xfrm>
            <a:off x="3948224" y="2133157"/>
            <a:ext cx="3700130" cy="369332"/>
          </a:xfrm>
          <a:prstGeom prst="rect">
            <a:avLst/>
          </a:prstGeom>
          <a:noFill/>
        </p:spPr>
        <p:txBody>
          <a:bodyPr wrap="square" rtlCol="0">
            <a:spAutoFit/>
          </a:bodyPr>
          <a:lstStyle/>
          <a:p>
            <a:endParaRPr lang="en-US" dirty="0">
              <a:latin typeface="Tw Cen MT" panose="020B0602020104020603" pitchFamily="34" charset="0"/>
            </a:endParaRPr>
          </a:p>
        </p:txBody>
      </p:sp>
      <p:sp>
        <p:nvSpPr>
          <p:cNvPr id="6" name="Rectangle: Rounded Corners 5">
            <a:extLst>
              <a:ext uri="{FF2B5EF4-FFF2-40B4-BE49-F238E27FC236}">
                <a16:creationId xmlns:a16="http://schemas.microsoft.com/office/drawing/2014/main" id="{AAA49937-696F-4123-89E5-80CB1A1E09F5}"/>
              </a:ext>
            </a:extLst>
          </p:cNvPr>
          <p:cNvSpPr/>
          <p:nvPr/>
        </p:nvSpPr>
        <p:spPr>
          <a:xfrm>
            <a:off x="2399250" y="3161850"/>
            <a:ext cx="1780206" cy="1371483"/>
          </a:xfrm>
          <a:prstGeom prst="round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w Cen MT" panose="020B0602020104020603" pitchFamily="34" charset="0"/>
                <a:ea typeface="Cambria Math" panose="02040503050406030204" pitchFamily="18" charset="0"/>
              </a:rPr>
              <a:t>ITC for Vessels &amp; aircraft* will </a:t>
            </a:r>
            <a:r>
              <a:rPr lang="en-US" b="1" dirty="0">
                <a:solidFill>
                  <a:schemeClr val="tx1"/>
                </a:solidFill>
                <a:latin typeface="Tw Cen MT" panose="020B0602020104020603" pitchFamily="34" charset="0"/>
                <a:ea typeface="Cambria Math" panose="02040503050406030204" pitchFamily="18" charset="0"/>
              </a:rPr>
              <a:t>NOT</a:t>
            </a:r>
            <a:r>
              <a:rPr lang="en-US" dirty="0">
                <a:solidFill>
                  <a:schemeClr val="tx1"/>
                </a:solidFill>
                <a:latin typeface="Tw Cen MT" panose="020B0602020104020603" pitchFamily="34" charset="0"/>
                <a:ea typeface="Cambria Math" panose="02040503050406030204" pitchFamily="18" charset="0"/>
              </a:rPr>
              <a:t> be available</a:t>
            </a:r>
          </a:p>
        </p:txBody>
      </p:sp>
      <p:cxnSp>
        <p:nvCxnSpPr>
          <p:cNvPr id="7" name="Straight Arrow Connector 6">
            <a:extLst>
              <a:ext uri="{FF2B5EF4-FFF2-40B4-BE49-F238E27FC236}">
                <a16:creationId xmlns:a16="http://schemas.microsoft.com/office/drawing/2014/main" id="{49A8198C-C154-488F-B0D6-C2303D09B7F4}"/>
              </a:ext>
            </a:extLst>
          </p:cNvPr>
          <p:cNvCxnSpPr>
            <a:cxnSpLocks/>
          </p:cNvCxnSpPr>
          <p:nvPr/>
        </p:nvCxnSpPr>
        <p:spPr>
          <a:xfrm>
            <a:off x="4310306" y="3816268"/>
            <a:ext cx="348344" cy="0"/>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9" name="Rectangle: Rounded Corners 8">
            <a:extLst>
              <a:ext uri="{FF2B5EF4-FFF2-40B4-BE49-F238E27FC236}">
                <a16:creationId xmlns:a16="http://schemas.microsoft.com/office/drawing/2014/main" id="{4D9BA983-8DD1-4646-A04C-F885593965F3}"/>
              </a:ext>
            </a:extLst>
          </p:cNvPr>
          <p:cNvSpPr/>
          <p:nvPr/>
        </p:nvSpPr>
        <p:spPr>
          <a:xfrm>
            <a:off x="4742540" y="3161851"/>
            <a:ext cx="1451549" cy="1360208"/>
          </a:xfrm>
          <a:prstGeom prst="round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2000" dirty="0">
                <a:solidFill>
                  <a:schemeClr val="tx1"/>
                </a:solidFill>
                <a:latin typeface="Tw Cen MT" panose="020B0602020104020603" pitchFamily="34" charset="0"/>
                <a:ea typeface="Cambria Math" panose="02040503050406030204" pitchFamily="18" charset="0"/>
              </a:rPr>
              <a:t>Except when they are used for</a:t>
            </a:r>
            <a:endParaRPr lang="en-US" sz="2000" dirty="0">
              <a:solidFill>
                <a:schemeClr val="tx1"/>
              </a:solidFill>
              <a:latin typeface="Tw Cen MT" panose="020B0602020104020603" pitchFamily="34" charset="0"/>
              <a:ea typeface="Cambria Math" panose="02040503050406030204" pitchFamily="18" charset="0"/>
            </a:endParaRPr>
          </a:p>
        </p:txBody>
      </p:sp>
      <p:sp>
        <p:nvSpPr>
          <p:cNvPr id="10" name="Rectangle: Rounded Corners 7">
            <a:extLst>
              <a:ext uri="{FF2B5EF4-FFF2-40B4-BE49-F238E27FC236}">
                <a16:creationId xmlns:a16="http://schemas.microsoft.com/office/drawing/2014/main" id="{ED0193BD-F41A-4D6B-8D2F-E881F81CFB58}"/>
              </a:ext>
            </a:extLst>
          </p:cNvPr>
          <p:cNvSpPr/>
          <p:nvPr/>
        </p:nvSpPr>
        <p:spPr>
          <a:xfrm>
            <a:off x="6708786" y="1207532"/>
            <a:ext cx="2937782" cy="5364701"/>
          </a:xfrm>
          <a:prstGeom prst="roundRect">
            <a:avLst>
              <a:gd name="adj" fmla="val 16667"/>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57175" indent="-257175" algn="just">
              <a:buClr>
                <a:schemeClr val="tx2"/>
              </a:buClr>
              <a:buFont typeface="Wingdings" panose="05000000000000000000" pitchFamily="2" charset="2"/>
              <a:buChar char="§"/>
            </a:pPr>
            <a:r>
              <a:rPr lang="en-US" sz="2000" dirty="0">
                <a:solidFill>
                  <a:schemeClr val="tx1"/>
                </a:solidFill>
                <a:latin typeface="Tw Cen MT" panose="020B0602020104020603" pitchFamily="34" charset="0"/>
                <a:ea typeface="Cambria Math" panose="02040503050406030204" pitchFamily="18" charset="0"/>
              </a:rPr>
              <a:t>Making the following taxable supplies:</a:t>
            </a:r>
          </a:p>
          <a:p>
            <a:pPr marL="467916" lvl="1" indent="-300038" algn="just">
              <a:buFont typeface="+mj-lt"/>
              <a:buAutoNum type="romanLcPeriod"/>
            </a:pPr>
            <a:r>
              <a:rPr lang="en-IN" sz="2000" dirty="0">
                <a:solidFill>
                  <a:schemeClr val="tx1"/>
                </a:solidFill>
                <a:latin typeface="Tw Cen MT" panose="020B0602020104020603" pitchFamily="34" charset="0"/>
                <a:ea typeface="Cambria Math" panose="02040503050406030204" pitchFamily="18" charset="0"/>
              </a:rPr>
              <a:t>Further supply of such Vessel or aircraft</a:t>
            </a:r>
            <a:r>
              <a:rPr lang="en-US" sz="2000" dirty="0">
                <a:solidFill>
                  <a:schemeClr val="tx1"/>
                </a:solidFill>
                <a:latin typeface="Tw Cen MT" panose="020B0602020104020603" pitchFamily="34" charset="0"/>
                <a:ea typeface="Cambria Math" panose="02040503050406030204" pitchFamily="18" charset="0"/>
              </a:rPr>
              <a:t>, or</a:t>
            </a:r>
          </a:p>
          <a:p>
            <a:pPr marL="467916" lvl="1" indent="-300038" algn="just">
              <a:buFont typeface="+mj-lt"/>
              <a:buAutoNum type="romanLcPeriod"/>
            </a:pPr>
            <a:r>
              <a:rPr lang="en-US" sz="2000" dirty="0">
                <a:solidFill>
                  <a:schemeClr val="tx1"/>
                </a:solidFill>
                <a:latin typeface="Tw Cen MT" panose="020B0602020104020603" pitchFamily="34" charset="0"/>
                <a:ea typeface="Cambria Math" panose="02040503050406030204" pitchFamily="18" charset="0"/>
              </a:rPr>
              <a:t>Transportation of passengers, or</a:t>
            </a:r>
          </a:p>
          <a:p>
            <a:pPr marL="467916" lvl="1" indent="-300038" algn="just">
              <a:buFont typeface="+mj-lt"/>
              <a:buAutoNum type="romanLcPeriod"/>
            </a:pPr>
            <a:r>
              <a:rPr lang="en-IN" sz="2000" dirty="0">
                <a:solidFill>
                  <a:schemeClr val="tx1"/>
                </a:solidFill>
                <a:latin typeface="Tw Cen MT" panose="020B0602020104020603" pitchFamily="34" charset="0"/>
                <a:ea typeface="Cambria Math" panose="02040503050406030204" pitchFamily="18" charset="0"/>
              </a:rPr>
              <a:t>Imparting Training on navigating such vessels, or</a:t>
            </a:r>
          </a:p>
          <a:p>
            <a:pPr marL="467916" lvl="1" indent="-300038" algn="just">
              <a:buFont typeface="+mj-lt"/>
              <a:buAutoNum type="romanLcPeriod"/>
            </a:pPr>
            <a:r>
              <a:rPr lang="en-IN" sz="2000" dirty="0">
                <a:solidFill>
                  <a:schemeClr val="tx1"/>
                </a:solidFill>
                <a:latin typeface="Tw Cen MT" panose="020B0602020104020603" pitchFamily="34" charset="0"/>
                <a:ea typeface="Cambria Math" panose="02040503050406030204" pitchFamily="18" charset="0"/>
              </a:rPr>
              <a:t>Imparting training on flying such aircraft.</a:t>
            </a:r>
          </a:p>
          <a:p>
            <a:pPr marL="467916" lvl="1" indent="-300038" algn="just">
              <a:buFont typeface="+mj-lt"/>
              <a:buAutoNum type="romanLcPeriod"/>
            </a:pPr>
            <a:endParaRPr lang="en-IN" sz="2000" dirty="0">
              <a:solidFill>
                <a:schemeClr val="tx1"/>
              </a:solidFill>
              <a:latin typeface="Tw Cen MT" panose="020B0602020104020603" pitchFamily="34" charset="0"/>
              <a:ea typeface="Cambria Math" panose="02040503050406030204" pitchFamily="18" charset="0"/>
            </a:endParaRPr>
          </a:p>
          <a:p>
            <a:pPr marL="510778" lvl="1" indent="-342900" algn="just">
              <a:buFont typeface="Wingdings" panose="05000000000000000000" pitchFamily="2" charset="2"/>
              <a:buChar char="§"/>
            </a:pPr>
            <a:r>
              <a:rPr lang="en-IN" sz="2000" dirty="0">
                <a:solidFill>
                  <a:schemeClr val="tx1"/>
                </a:solidFill>
                <a:latin typeface="Tw Cen MT" panose="020B0602020104020603" pitchFamily="34" charset="0"/>
                <a:ea typeface="Cambria Math" panose="02040503050406030204" pitchFamily="18" charset="0"/>
              </a:rPr>
              <a:t>For transportation of goods.</a:t>
            </a:r>
          </a:p>
        </p:txBody>
      </p:sp>
      <p:cxnSp>
        <p:nvCxnSpPr>
          <p:cNvPr id="12" name="Straight Arrow Connector 11">
            <a:extLst>
              <a:ext uri="{FF2B5EF4-FFF2-40B4-BE49-F238E27FC236}">
                <a16:creationId xmlns:a16="http://schemas.microsoft.com/office/drawing/2014/main" id="{4B5C7675-132D-4F92-BDA4-836F07DE0222}"/>
              </a:ext>
            </a:extLst>
          </p:cNvPr>
          <p:cNvCxnSpPr>
            <a:cxnSpLocks/>
          </p:cNvCxnSpPr>
          <p:nvPr/>
        </p:nvCxnSpPr>
        <p:spPr>
          <a:xfrm>
            <a:off x="6291383" y="3829610"/>
            <a:ext cx="348344" cy="0"/>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D9C0E67A-D1FC-47C1-8C0E-027D12FC0A26}"/>
              </a:ext>
            </a:extLst>
          </p:cNvPr>
          <p:cNvSpPr txBox="1"/>
          <p:nvPr/>
        </p:nvSpPr>
        <p:spPr>
          <a:xfrm>
            <a:off x="2888996" y="838200"/>
            <a:ext cx="6981825" cy="738664"/>
          </a:xfrm>
          <a:prstGeom prst="rect">
            <a:avLst/>
          </a:prstGeom>
          <a:noFill/>
        </p:spPr>
        <p:txBody>
          <a:bodyPr wrap="square" rtlCol="0">
            <a:spAutoFit/>
          </a:bodyPr>
          <a:lstStyle/>
          <a:p>
            <a:pPr algn="just"/>
            <a:r>
              <a:rPr lang="en-IN" sz="2200" dirty="0">
                <a:latin typeface="Tw Cen MT" panose="020B0602020104020603" pitchFamily="34" charset="0"/>
              </a:rPr>
              <a:t>aa) Vessels &amp; aircrafts*</a:t>
            </a:r>
          </a:p>
          <a:p>
            <a:endParaRPr lang="en-US" sz="2000" dirty="0">
              <a:latin typeface="Tw Cen MT" panose="020B0602020104020603" pitchFamily="34" charset="0"/>
            </a:endParaRPr>
          </a:p>
        </p:txBody>
      </p:sp>
      <p:sp>
        <p:nvSpPr>
          <p:cNvPr id="5" name="Footer Placeholder 4">
            <a:extLst>
              <a:ext uri="{FF2B5EF4-FFF2-40B4-BE49-F238E27FC236}">
                <a16:creationId xmlns:a16="http://schemas.microsoft.com/office/drawing/2014/main" id="{5EBCC618-8782-4441-AB0C-6168A07B8140}"/>
              </a:ext>
            </a:extLst>
          </p:cNvPr>
          <p:cNvSpPr>
            <a:spLocks noGrp="1"/>
          </p:cNvSpPr>
          <p:nvPr>
            <p:ph type="ftr" sz="quarter" idx="11"/>
          </p:nvPr>
        </p:nvSpPr>
        <p:spPr/>
        <p:txBody>
          <a:bodyPr/>
          <a:lstStyle/>
          <a:p>
            <a:r>
              <a:rPr lang="en-IN"/>
              <a:t>By CA Atul Gupta </a:t>
            </a:r>
          </a:p>
        </p:txBody>
      </p:sp>
    </p:spTree>
    <p:extLst>
      <p:ext uri="{BB962C8B-B14F-4D97-AF65-F5344CB8AC3E}">
        <p14:creationId xmlns:p14="http://schemas.microsoft.com/office/powerpoint/2010/main" val="859065425"/>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2810312" y="-83890"/>
            <a:ext cx="7060509" cy="6922840"/>
          </a:xfrm>
          <a:prstGeom prst="rect">
            <a:avLst/>
          </a:prstGeom>
          <a:noFill/>
          <a:ln>
            <a:noFill/>
          </a:ln>
        </p:spPr>
        <p:style>
          <a:lnRef idx="0">
            <a:scrgbClr r="0" g="0" b="0"/>
          </a:lnRef>
          <a:fillRef idx="0">
            <a:scrgbClr r="0" g="0" b="0"/>
          </a:fillRef>
          <a:effectRef idx="0">
            <a:scrgbClr r="0" g="0" b="0"/>
          </a:effectRef>
          <a:fontRef idx="minor">
            <a:schemeClr val="dk1"/>
          </a:fontRef>
        </p:style>
        <p:txBody>
          <a:bodyPr tIns="205740" rtlCol="0" anchor="t"/>
          <a:lstStyle/>
          <a:p>
            <a:pPr algn="just"/>
            <a:r>
              <a:rPr lang="en-US" sz="2200" dirty="0">
                <a:solidFill>
                  <a:schemeClr val="tx1"/>
                </a:solidFill>
                <a:latin typeface="Tw Cen MT" panose="020B0602020104020603" pitchFamily="34" charset="0"/>
                <a:cs typeface="Times New Roman" panose="02020603050405020304" pitchFamily="18" charset="0"/>
              </a:rPr>
              <a:t>ITC shall not be available in respect of the following, namely:—</a:t>
            </a:r>
          </a:p>
          <a:p>
            <a:pPr marL="214313" indent="-214313" algn="just">
              <a:buFont typeface="Arial" panose="020B0604020202020204" pitchFamily="34" charset="0"/>
              <a:buChar char="•"/>
            </a:pPr>
            <a:endParaRPr lang="en-IN" sz="2200" dirty="0">
              <a:latin typeface="Tw Cen MT" panose="020B0602020104020603" pitchFamily="34" charset="0"/>
            </a:endParaRPr>
          </a:p>
          <a:p>
            <a:pPr marL="214313" indent="-214313" algn="just">
              <a:buFont typeface="Arial" panose="020B0604020202020204" pitchFamily="34" charset="0"/>
              <a:buChar char="•"/>
            </a:pPr>
            <a:endParaRPr lang="en-IN" sz="2000" dirty="0">
              <a:latin typeface="Tw Cen MT" panose="020B0602020104020603" pitchFamily="34" charset="0"/>
            </a:endParaRPr>
          </a:p>
          <a:p>
            <a:pPr marL="214313" indent="-214313" algn="just">
              <a:buFont typeface="Arial" panose="020B0604020202020204" pitchFamily="34" charset="0"/>
              <a:buChar char="•"/>
            </a:pPr>
            <a:endParaRPr lang="en-IN" sz="2000" dirty="0">
              <a:latin typeface="Tw Cen MT" panose="020B0602020104020603" pitchFamily="34" charset="0"/>
            </a:endParaRPr>
          </a:p>
          <a:p>
            <a:pPr marL="214313" indent="-214313" algn="just">
              <a:buFont typeface="Arial" panose="020B0604020202020204" pitchFamily="34" charset="0"/>
              <a:buChar char="•"/>
            </a:pPr>
            <a:endParaRPr lang="en-IN" sz="2000" dirty="0">
              <a:latin typeface="Tw Cen MT" panose="020B0602020104020603" pitchFamily="34" charset="0"/>
            </a:endParaRPr>
          </a:p>
          <a:p>
            <a:pPr marL="214313" indent="-214313" algn="just">
              <a:buFont typeface="Arial" panose="020B0604020202020204" pitchFamily="34" charset="0"/>
              <a:buChar char="•"/>
            </a:pPr>
            <a:endParaRPr lang="en-IN" sz="2000" dirty="0">
              <a:latin typeface="Tw Cen MT" panose="020B0602020104020603" pitchFamily="34" charset="0"/>
            </a:endParaRPr>
          </a:p>
          <a:p>
            <a:pPr marL="214313" indent="-214313" algn="just">
              <a:buFont typeface="Arial" panose="020B0604020202020204" pitchFamily="34" charset="0"/>
              <a:buChar char="•"/>
            </a:pPr>
            <a:endParaRPr lang="en-IN" sz="2000" dirty="0">
              <a:latin typeface="Tw Cen MT" panose="020B0602020104020603" pitchFamily="34" charset="0"/>
            </a:endParaRPr>
          </a:p>
          <a:p>
            <a:pPr marL="214313" indent="-214313" algn="just">
              <a:buFont typeface="Arial" panose="020B0604020202020204" pitchFamily="34" charset="0"/>
              <a:buChar char="•"/>
            </a:pPr>
            <a:endParaRPr lang="en-IN" sz="2000" dirty="0">
              <a:latin typeface="Tw Cen MT" panose="020B0602020104020603" pitchFamily="34" charset="0"/>
            </a:endParaRPr>
          </a:p>
          <a:p>
            <a:pPr marL="214313" indent="-214313" algn="just">
              <a:buFont typeface="Arial" panose="020B0604020202020204" pitchFamily="34" charset="0"/>
              <a:buChar char="•"/>
            </a:pPr>
            <a:endParaRPr lang="en-IN" sz="2000" dirty="0">
              <a:latin typeface="Tw Cen MT" panose="020B0602020104020603" pitchFamily="34" charset="0"/>
            </a:endParaRPr>
          </a:p>
          <a:p>
            <a:pPr marL="214313" indent="-214313" algn="just">
              <a:buFont typeface="Arial" panose="020B0604020202020204" pitchFamily="34" charset="0"/>
              <a:buChar char="•"/>
            </a:pPr>
            <a:endParaRPr lang="en-IN" sz="2000" dirty="0">
              <a:latin typeface="Tw Cen MT" panose="020B0602020104020603" pitchFamily="34" charset="0"/>
            </a:endParaRPr>
          </a:p>
          <a:p>
            <a:pPr marL="214313" indent="-214313" algn="just">
              <a:buFont typeface="Arial" panose="020B0604020202020204" pitchFamily="34" charset="0"/>
              <a:buChar char="•"/>
            </a:pPr>
            <a:endParaRPr lang="en-IN" sz="2000" dirty="0">
              <a:latin typeface="Tw Cen MT" panose="020B0602020104020603" pitchFamily="34" charset="0"/>
            </a:endParaRPr>
          </a:p>
          <a:p>
            <a:pPr marL="214313" indent="-214313" algn="just">
              <a:buFont typeface="Arial" panose="020B0604020202020204" pitchFamily="34" charset="0"/>
              <a:buChar char="•"/>
            </a:pPr>
            <a:endParaRPr lang="en-IN" sz="2000" dirty="0">
              <a:latin typeface="Tw Cen MT" panose="020B0602020104020603" pitchFamily="34" charset="0"/>
            </a:endParaRPr>
          </a:p>
          <a:p>
            <a:pPr marL="214313" indent="-214313" algn="just">
              <a:buFont typeface="Arial" panose="020B0604020202020204" pitchFamily="34" charset="0"/>
              <a:buChar char="•"/>
            </a:pPr>
            <a:endParaRPr lang="en-IN" sz="2000" dirty="0">
              <a:latin typeface="Tw Cen MT" panose="020B0602020104020603" pitchFamily="34" charset="0"/>
            </a:endParaRPr>
          </a:p>
          <a:p>
            <a:pPr marL="214313" indent="-214313" algn="just">
              <a:buFont typeface="Arial" panose="020B0604020202020204" pitchFamily="34" charset="0"/>
              <a:buChar char="•"/>
            </a:pPr>
            <a:endParaRPr lang="en-IN" sz="2000" dirty="0">
              <a:latin typeface="Tw Cen MT" panose="020B0602020104020603" pitchFamily="34" charset="0"/>
            </a:endParaRPr>
          </a:p>
          <a:p>
            <a:pPr marL="214313" indent="-214313" algn="just">
              <a:buFont typeface="Arial" panose="020B0604020202020204" pitchFamily="34" charset="0"/>
              <a:buChar char="•"/>
            </a:pPr>
            <a:endParaRPr lang="en-IN" sz="2000" dirty="0">
              <a:latin typeface="Tw Cen MT" panose="020B0602020104020603" pitchFamily="34" charset="0"/>
            </a:endParaRPr>
          </a:p>
          <a:p>
            <a:pPr marL="214313" indent="-214313" algn="just">
              <a:buFont typeface="Arial" panose="020B0604020202020204" pitchFamily="34" charset="0"/>
              <a:buChar char="•"/>
            </a:pPr>
            <a:endParaRPr lang="en-IN" sz="2000" dirty="0">
              <a:latin typeface="Tw Cen MT" panose="020B0602020104020603" pitchFamily="34" charset="0"/>
            </a:endParaRPr>
          </a:p>
          <a:p>
            <a:pPr marL="214313" indent="-214313" algn="just">
              <a:buFont typeface="Arial" panose="020B0604020202020204" pitchFamily="34" charset="0"/>
              <a:buChar char="•"/>
            </a:pPr>
            <a:endParaRPr lang="en-IN" sz="2000" dirty="0">
              <a:latin typeface="Tw Cen MT" panose="020B0602020104020603" pitchFamily="34" charset="0"/>
            </a:endParaRPr>
          </a:p>
          <a:p>
            <a:pPr marL="214313" indent="-214313" algn="just">
              <a:buFont typeface="Arial" panose="020B0604020202020204" pitchFamily="34" charset="0"/>
              <a:buChar char="•"/>
            </a:pPr>
            <a:endParaRPr lang="en-IN" sz="2000" dirty="0">
              <a:latin typeface="Tw Cen MT" panose="020B0602020104020603" pitchFamily="34" charset="0"/>
            </a:endParaRPr>
          </a:p>
          <a:p>
            <a:pPr marL="214313" indent="-214313" algn="just">
              <a:buFont typeface="Arial" panose="020B0604020202020204" pitchFamily="34" charset="0"/>
              <a:buChar char="•"/>
            </a:pPr>
            <a:endParaRPr lang="en-IN" sz="2000" dirty="0">
              <a:latin typeface="Tw Cen MT" panose="020B0602020104020603" pitchFamily="34" charset="0"/>
            </a:endParaRPr>
          </a:p>
          <a:p>
            <a:pPr marL="214313" indent="-214313" algn="just">
              <a:buFont typeface="Arial" panose="020B0604020202020204" pitchFamily="34" charset="0"/>
              <a:buChar char="•"/>
            </a:pPr>
            <a:endParaRPr lang="en-IN" sz="2000" dirty="0">
              <a:latin typeface="Tw Cen MT" panose="020B0602020104020603" pitchFamily="34" charset="0"/>
            </a:endParaRPr>
          </a:p>
          <a:p>
            <a:pPr marL="214313" indent="-214313" algn="just">
              <a:buFont typeface="Arial" panose="020B0604020202020204" pitchFamily="34" charset="0"/>
              <a:buChar char="•"/>
            </a:pPr>
            <a:endParaRPr lang="en-US" sz="2000" dirty="0">
              <a:latin typeface="Tw Cen MT" panose="020B0602020104020603" pitchFamily="34" charset="0"/>
            </a:endParaRPr>
          </a:p>
        </p:txBody>
      </p:sp>
      <p:sp>
        <p:nvSpPr>
          <p:cNvPr id="4" name="TextBox 3">
            <a:extLst>
              <a:ext uri="{FF2B5EF4-FFF2-40B4-BE49-F238E27FC236}">
                <a16:creationId xmlns:a16="http://schemas.microsoft.com/office/drawing/2014/main" id="{58897D54-4EB4-4C11-94D0-45C2EA338D6A}"/>
              </a:ext>
            </a:extLst>
          </p:cNvPr>
          <p:cNvSpPr txBox="1"/>
          <p:nvPr/>
        </p:nvSpPr>
        <p:spPr>
          <a:xfrm>
            <a:off x="285749" y="-819150"/>
            <a:ext cx="1842313" cy="2354491"/>
          </a:xfrm>
          <a:prstGeom prst="rect">
            <a:avLst/>
          </a:prstGeom>
          <a:noFill/>
        </p:spPr>
        <p:txBody>
          <a:bodyPr wrap="square" rtlCol="0">
            <a:spAutoFit/>
          </a:bodyPr>
          <a:lstStyle/>
          <a:p>
            <a:pPr fontAlgn="base">
              <a:spcBef>
                <a:spcPct val="0"/>
              </a:spcBef>
              <a:spcAft>
                <a:spcPct val="0"/>
              </a:spcAft>
            </a:pPr>
            <a:endParaRPr lang="en-US" sz="2100" b="1" dirty="0">
              <a:solidFill>
                <a:schemeClr val="accent2"/>
              </a:solidFill>
              <a:latin typeface="Bell MT" panose="02020503060305020303" pitchFamily="18" charset="0"/>
              <a:cs typeface="Times New Roman" panose="02020603050405020304" pitchFamily="18" charset="0"/>
            </a:endParaRPr>
          </a:p>
          <a:p>
            <a:pPr fontAlgn="base">
              <a:spcBef>
                <a:spcPct val="0"/>
              </a:spcBef>
              <a:spcAft>
                <a:spcPct val="0"/>
              </a:spcAft>
            </a:pPr>
            <a:endParaRPr lang="en-US" sz="2100" b="1" dirty="0">
              <a:solidFill>
                <a:schemeClr val="accent2"/>
              </a:solidFill>
              <a:latin typeface="Bell MT" panose="02020503060305020303" pitchFamily="18" charset="0"/>
              <a:cs typeface="Times New Roman" panose="02020603050405020304" pitchFamily="18" charset="0"/>
            </a:endParaRPr>
          </a:p>
          <a:p>
            <a:pPr fontAlgn="base">
              <a:spcBef>
                <a:spcPct val="0"/>
              </a:spcBef>
              <a:spcAft>
                <a:spcPct val="0"/>
              </a:spcAft>
            </a:pPr>
            <a:endParaRPr lang="en-US" sz="2100" b="1" dirty="0">
              <a:solidFill>
                <a:schemeClr val="accent2"/>
              </a:solidFill>
              <a:latin typeface="Bell MT" panose="02020503060305020303" pitchFamily="18" charset="0"/>
              <a:cs typeface="Times New Roman" panose="02020603050405020304" pitchFamily="18" charset="0"/>
            </a:endParaRPr>
          </a:p>
          <a:p>
            <a:pPr fontAlgn="base">
              <a:spcBef>
                <a:spcPct val="0"/>
              </a:spcBef>
              <a:spcAft>
                <a:spcPct val="0"/>
              </a:spcAft>
            </a:pPr>
            <a:r>
              <a:rPr lang="en-US" sz="2100" b="1" dirty="0">
                <a:latin typeface="Century Gothic" panose="020B0502020202020204" pitchFamily="34" charset="0"/>
                <a:cs typeface="Times New Roman" panose="02020603050405020304" pitchFamily="18" charset="0"/>
              </a:rPr>
              <a:t>Blocked credit – Section 17(5)</a:t>
            </a:r>
            <a:endParaRPr lang="en-US" sz="2100" dirty="0">
              <a:latin typeface="Century Gothic" panose="020B0502020202020204" pitchFamily="34" charset="0"/>
            </a:endParaRPr>
          </a:p>
        </p:txBody>
      </p:sp>
      <p:sp>
        <p:nvSpPr>
          <p:cNvPr id="11" name="TextBox 10">
            <a:extLst>
              <a:ext uri="{FF2B5EF4-FFF2-40B4-BE49-F238E27FC236}">
                <a16:creationId xmlns:a16="http://schemas.microsoft.com/office/drawing/2014/main" id="{D942CE89-7518-43C6-A05A-9F4F7DE9D02A}"/>
              </a:ext>
            </a:extLst>
          </p:cNvPr>
          <p:cNvSpPr txBox="1"/>
          <p:nvPr/>
        </p:nvSpPr>
        <p:spPr>
          <a:xfrm>
            <a:off x="3948224" y="2133157"/>
            <a:ext cx="3700130" cy="369332"/>
          </a:xfrm>
          <a:prstGeom prst="rect">
            <a:avLst/>
          </a:prstGeom>
          <a:noFill/>
        </p:spPr>
        <p:txBody>
          <a:bodyPr wrap="square" rtlCol="0">
            <a:spAutoFit/>
          </a:bodyPr>
          <a:lstStyle/>
          <a:p>
            <a:endParaRPr lang="en-US" dirty="0">
              <a:latin typeface="+mj-lt"/>
            </a:endParaRPr>
          </a:p>
        </p:txBody>
      </p:sp>
      <p:sp>
        <p:nvSpPr>
          <p:cNvPr id="3" name="TextBox 2">
            <a:extLst>
              <a:ext uri="{FF2B5EF4-FFF2-40B4-BE49-F238E27FC236}">
                <a16:creationId xmlns:a16="http://schemas.microsoft.com/office/drawing/2014/main" id="{D9C0E67A-D1FC-47C1-8C0E-027D12FC0A26}"/>
              </a:ext>
            </a:extLst>
          </p:cNvPr>
          <p:cNvSpPr txBox="1"/>
          <p:nvPr/>
        </p:nvSpPr>
        <p:spPr>
          <a:xfrm>
            <a:off x="2941163" y="857839"/>
            <a:ext cx="6964837" cy="4104566"/>
          </a:xfrm>
          <a:prstGeom prst="rect">
            <a:avLst/>
          </a:prstGeom>
          <a:noFill/>
        </p:spPr>
        <p:txBody>
          <a:bodyPr wrap="square" rtlCol="0">
            <a:spAutoFit/>
          </a:bodyPr>
          <a:lstStyle/>
          <a:p>
            <a:pPr algn="just"/>
            <a:r>
              <a:rPr lang="en-IN" sz="2200" dirty="0">
                <a:latin typeface="Tw Cen MT" panose="020B0602020104020603" pitchFamily="34" charset="0"/>
              </a:rPr>
              <a:t>ab) services of general insurance, servicing, repair &amp; maintenance so far as they relate to clause (a) &amp;(aa)</a:t>
            </a:r>
          </a:p>
          <a:p>
            <a:pPr algn="just"/>
            <a:endParaRPr lang="en-IN" sz="2200" dirty="0">
              <a:latin typeface="Tw Cen MT" panose="020B0602020104020603" pitchFamily="34" charset="0"/>
            </a:endParaRPr>
          </a:p>
          <a:p>
            <a:pPr algn="just"/>
            <a:r>
              <a:rPr lang="en-IN" sz="2200" dirty="0">
                <a:latin typeface="Tw Cen MT" panose="020B0602020104020603" pitchFamily="34" charset="0"/>
              </a:rPr>
              <a:t>Provided the ITC shall be available for the following:</a:t>
            </a:r>
          </a:p>
          <a:p>
            <a:pPr marL="457200" indent="-457200" algn="just">
              <a:buFont typeface="+mj-lt"/>
              <a:buAutoNum type="arabicPeriod"/>
            </a:pPr>
            <a:r>
              <a:rPr lang="en-IN" sz="2200" dirty="0">
                <a:latin typeface="Tw Cen MT" panose="020B0602020104020603" pitchFamily="34" charset="0"/>
              </a:rPr>
              <a:t>Where the motor vehicle, vessel or aircraft are used for the purposes specified in above clauses.</a:t>
            </a:r>
          </a:p>
          <a:p>
            <a:pPr marL="457200" indent="-457200" algn="just">
              <a:buFont typeface="+mj-lt"/>
              <a:buAutoNum type="arabicPeriod"/>
            </a:pPr>
            <a:r>
              <a:rPr lang="en-IN" sz="2200" dirty="0">
                <a:latin typeface="Tw Cen MT" panose="020B0602020104020603" pitchFamily="34" charset="0"/>
              </a:rPr>
              <a:t>Where such services are received by taxable person engaged in:</a:t>
            </a:r>
          </a:p>
          <a:p>
            <a:pPr marL="800100" lvl="1" indent="-342900" algn="just">
              <a:buFont typeface="Arial" panose="020B0604020202020204" pitchFamily="34" charset="0"/>
              <a:buChar char="•"/>
            </a:pPr>
            <a:r>
              <a:rPr lang="en-IN" sz="2200" dirty="0">
                <a:latin typeface="Tw Cen MT" panose="020B0602020104020603" pitchFamily="34" charset="0"/>
              </a:rPr>
              <a:t>Manufacture of such vessel, vehicle or aircraft, or</a:t>
            </a:r>
          </a:p>
          <a:p>
            <a:pPr marL="800100" lvl="1" indent="-342900" algn="just">
              <a:buFont typeface="Arial" panose="020B0604020202020204" pitchFamily="34" charset="0"/>
              <a:buChar char="•"/>
            </a:pPr>
            <a:r>
              <a:rPr lang="en-IN" sz="2200" dirty="0">
                <a:latin typeface="Tw Cen MT" panose="020B0602020104020603" pitchFamily="34" charset="0"/>
              </a:rPr>
              <a:t>Supply of general insurance in respect of such vehicle, vessel or aircraft insured by him.</a:t>
            </a:r>
          </a:p>
          <a:p>
            <a:pPr algn="just"/>
            <a:endParaRPr lang="en-US" sz="2000" dirty="0">
              <a:latin typeface="Tw Cen MT" panose="020B0602020104020603" pitchFamily="34" charset="0"/>
            </a:endParaRPr>
          </a:p>
        </p:txBody>
      </p:sp>
      <p:sp>
        <p:nvSpPr>
          <p:cNvPr id="5" name="Footer Placeholder 4">
            <a:extLst>
              <a:ext uri="{FF2B5EF4-FFF2-40B4-BE49-F238E27FC236}">
                <a16:creationId xmlns:a16="http://schemas.microsoft.com/office/drawing/2014/main" id="{5C523582-CF4F-F248-B000-9BD7B81D0249}"/>
              </a:ext>
            </a:extLst>
          </p:cNvPr>
          <p:cNvSpPr>
            <a:spLocks noGrp="1"/>
          </p:cNvSpPr>
          <p:nvPr>
            <p:ph type="ftr" sz="quarter" idx="11"/>
          </p:nvPr>
        </p:nvSpPr>
        <p:spPr/>
        <p:txBody>
          <a:bodyPr/>
          <a:lstStyle/>
          <a:p>
            <a:r>
              <a:rPr lang="en-IN"/>
              <a:t>By CA Atul Gupta </a:t>
            </a:r>
          </a:p>
        </p:txBody>
      </p:sp>
    </p:spTree>
    <p:extLst>
      <p:ext uri="{BB962C8B-B14F-4D97-AF65-F5344CB8AC3E}">
        <p14:creationId xmlns:p14="http://schemas.microsoft.com/office/powerpoint/2010/main" val="2007702918"/>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2055304" y="0"/>
            <a:ext cx="8317424" cy="6858000"/>
          </a:xfrm>
          <a:prstGeom prst="rect">
            <a:avLst/>
          </a:prstGeom>
          <a:noFill/>
          <a:ln>
            <a:noFill/>
          </a:ln>
        </p:spPr>
        <p:style>
          <a:lnRef idx="0">
            <a:scrgbClr r="0" g="0" b="0"/>
          </a:lnRef>
          <a:fillRef idx="0">
            <a:scrgbClr r="0" g="0" b="0"/>
          </a:fillRef>
          <a:effectRef idx="0">
            <a:scrgbClr r="0" g="0" b="0"/>
          </a:effectRef>
          <a:fontRef idx="minor">
            <a:schemeClr val="dk1"/>
          </a:fontRef>
        </p:style>
        <p:txBody>
          <a:bodyPr tIns="205740" rtlCol="0" anchor="t"/>
          <a:lstStyle/>
          <a:p>
            <a:pPr algn="just"/>
            <a:endParaRPr lang="en-IN" dirty="0">
              <a:latin typeface="Tw Cen MT" panose="020B0602020104020603" pitchFamily="34" charset="0"/>
            </a:endParaRPr>
          </a:p>
          <a:p>
            <a:pPr algn="just"/>
            <a:r>
              <a:rPr lang="en-IN" b="1" dirty="0">
                <a:latin typeface="Tw Cen MT" panose="020B0602020104020603" pitchFamily="34" charset="0"/>
              </a:rPr>
              <a:t>b) </a:t>
            </a:r>
            <a:r>
              <a:rPr lang="en-IN" b="1" u="sng" dirty="0">
                <a:latin typeface="Tw Cen MT" panose="020B0602020104020603" pitchFamily="34" charset="0"/>
              </a:rPr>
              <a:t>Supply of goods and services being:</a:t>
            </a:r>
          </a:p>
          <a:p>
            <a:pPr algn="just"/>
            <a:endParaRPr lang="en-US" b="1" dirty="0">
              <a:solidFill>
                <a:schemeClr val="tx1"/>
              </a:solidFill>
              <a:latin typeface="Tw Cen MT" panose="020B0602020104020603" pitchFamily="34" charset="0"/>
              <a:cs typeface="Times New Roman" panose="02020603050405020304" pitchFamily="18" charset="0"/>
            </a:endParaRPr>
          </a:p>
          <a:p>
            <a:pPr marL="214313" indent="-214313" algn="just">
              <a:buFont typeface="Arial" panose="020B0604020202020204" pitchFamily="34" charset="0"/>
              <a:buChar char="•"/>
            </a:pPr>
            <a:endParaRPr lang="en-IN" dirty="0">
              <a:latin typeface="Tw Cen MT" panose="020B0602020104020603" pitchFamily="34" charset="0"/>
            </a:endParaRPr>
          </a:p>
          <a:p>
            <a:pPr marL="214313" indent="-214313" algn="just">
              <a:buFont typeface="Arial" panose="020B0604020202020204" pitchFamily="34" charset="0"/>
              <a:buChar char="•"/>
            </a:pPr>
            <a:endParaRPr lang="en-IN" dirty="0">
              <a:latin typeface="Tw Cen MT" panose="020B0602020104020603" pitchFamily="34" charset="0"/>
            </a:endParaRPr>
          </a:p>
          <a:p>
            <a:pPr marL="214313" indent="-214313" algn="just">
              <a:buFont typeface="Arial" panose="020B0604020202020204" pitchFamily="34" charset="0"/>
              <a:buChar char="•"/>
            </a:pPr>
            <a:endParaRPr lang="en-IN" dirty="0">
              <a:latin typeface="Tw Cen MT" panose="020B0602020104020603" pitchFamily="34" charset="0"/>
            </a:endParaRPr>
          </a:p>
          <a:p>
            <a:pPr marL="214313" indent="-214313" algn="just">
              <a:buFont typeface="Arial" panose="020B0604020202020204" pitchFamily="34" charset="0"/>
              <a:buChar char="•"/>
            </a:pPr>
            <a:endParaRPr lang="en-IN" dirty="0">
              <a:latin typeface="Tw Cen MT" panose="020B0602020104020603" pitchFamily="34" charset="0"/>
            </a:endParaRPr>
          </a:p>
          <a:p>
            <a:pPr marL="214313" indent="-214313" algn="just">
              <a:buFont typeface="Arial" panose="020B0604020202020204" pitchFamily="34" charset="0"/>
              <a:buChar char="•"/>
            </a:pPr>
            <a:endParaRPr lang="en-IN" dirty="0">
              <a:latin typeface="Tw Cen MT" panose="020B0602020104020603" pitchFamily="34" charset="0"/>
            </a:endParaRPr>
          </a:p>
          <a:p>
            <a:pPr marL="214313" indent="-214313" algn="just">
              <a:buFont typeface="Arial" panose="020B0604020202020204" pitchFamily="34" charset="0"/>
              <a:buChar char="•"/>
            </a:pPr>
            <a:endParaRPr lang="en-IN" dirty="0">
              <a:latin typeface="Tw Cen MT" panose="020B0602020104020603" pitchFamily="34" charset="0"/>
            </a:endParaRPr>
          </a:p>
          <a:p>
            <a:pPr marL="214313" indent="-214313" algn="just">
              <a:buFont typeface="Arial" panose="020B0604020202020204" pitchFamily="34" charset="0"/>
              <a:buChar char="•"/>
            </a:pPr>
            <a:endParaRPr lang="en-IN" dirty="0">
              <a:latin typeface="Tw Cen MT" panose="020B0602020104020603" pitchFamily="34" charset="0"/>
            </a:endParaRPr>
          </a:p>
          <a:p>
            <a:pPr marL="214313" indent="-214313" algn="just">
              <a:buFont typeface="Arial" panose="020B0604020202020204" pitchFamily="34" charset="0"/>
              <a:buChar char="•"/>
            </a:pPr>
            <a:endParaRPr lang="en-IN" dirty="0">
              <a:latin typeface="Tw Cen MT" panose="020B0602020104020603" pitchFamily="34" charset="0"/>
            </a:endParaRPr>
          </a:p>
          <a:p>
            <a:pPr marL="214313" indent="-214313" algn="just">
              <a:buFont typeface="Arial" panose="020B0604020202020204" pitchFamily="34" charset="0"/>
              <a:buChar char="•"/>
            </a:pPr>
            <a:endParaRPr lang="en-IN" dirty="0">
              <a:latin typeface="Tw Cen MT" panose="020B0602020104020603" pitchFamily="34" charset="0"/>
            </a:endParaRPr>
          </a:p>
          <a:p>
            <a:pPr marL="214313" indent="-214313" algn="just">
              <a:buFont typeface="Arial" panose="020B0604020202020204" pitchFamily="34" charset="0"/>
              <a:buChar char="•"/>
            </a:pPr>
            <a:endParaRPr lang="en-IN" dirty="0">
              <a:latin typeface="Tw Cen MT" panose="020B0602020104020603" pitchFamily="34" charset="0"/>
            </a:endParaRPr>
          </a:p>
          <a:p>
            <a:pPr marL="214313" indent="-214313" algn="just">
              <a:buFont typeface="Arial" panose="020B0604020202020204" pitchFamily="34" charset="0"/>
              <a:buChar char="•"/>
            </a:pPr>
            <a:endParaRPr lang="en-IN" dirty="0">
              <a:latin typeface="Tw Cen MT" panose="020B0602020104020603" pitchFamily="34" charset="0"/>
            </a:endParaRPr>
          </a:p>
          <a:p>
            <a:pPr marL="214313" indent="-214313" algn="just">
              <a:buFont typeface="Arial" panose="020B0604020202020204" pitchFamily="34" charset="0"/>
              <a:buChar char="•"/>
            </a:pPr>
            <a:endParaRPr lang="en-IN" dirty="0">
              <a:latin typeface="Tw Cen MT" panose="020B0602020104020603" pitchFamily="34" charset="0"/>
            </a:endParaRPr>
          </a:p>
          <a:p>
            <a:pPr marL="214313" indent="-214313" algn="just">
              <a:buFont typeface="Arial" panose="020B0604020202020204" pitchFamily="34" charset="0"/>
              <a:buChar char="•"/>
            </a:pPr>
            <a:endParaRPr lang="en-IN" dirty="0">
              <a:latin typeface="Tw Cen MT" panose="020B0602020104020603" pitchFamily="34" charset="0"/>
              <a:ea typeface="Cambria Math" panose="02040503050406030204" pitchFamily="18" charset="0"/>
            </a:endParaRPr>
          </a:p>
          <a:p>
            <a:pPr marL="214313" indent="-214313" algn="just">
              <a:buFont typeface="Arial" panose="020B0604020202020204" pitchFamily="34" charset="0"/>
              <a:buChar char="•"/>
            </a:pPr>
            <a:r>
              <a:rPr lang="en-IN" dirty="0">
                <a:latin typeface="Tw Cen MT" panose="020B0602020104020603" pitchFamily="34" charset="0"/>
                <a:ea typeface="Cambria Math" panose="02040503050406030204" pitchFamily="18" charset="0"/>
              </a:rPr>
              <a:t>Allowed ONLY if goods / services of a particular category are used towards making taxable outward supplies of the same category, or as an element of composite &amp; mixed supply.</a:t>
            </a:r>
          </a:p>
          <a:p>
            <a:pPr marL="214313" indent="-214313" algn="just">
              <a:buFont typeface="Arial" panose="020B0604020202020204" pitchFamily="34" charset="0"/>
              <a:buChar char="•"/>
            </a:pPr>
            <a:endParaRPr lang="en-IN" dirty="0">
              <a:latin typeface="Tw Cen MT" panose="020B0602020104020603" pitchFamily="34" charset="0"/>
              <a:ea typeface="Cambria Math" panose="02040503050406030204" pitchFamily="18" charset="0"/>
            </a:endParaRPr>
          </a:p>
          <a:p>
            <a:pPr algn="just"/>
            <a:r>
              <a:rPr lang="en-IN" dirty="0">
                <a:latin typeface="Tw Cen MT" panose="020B0602020104020603" pitchFamily="34" charset="0"/>
                <a:ea typeface="Cambria Math" panose="02040503050406030204" pitchFamily="18" charset="0"/>
              </a:rPr>
              <a:t>*except when used for the purposes specified in clause (a) &amp; (aa) above.</a:t>
            </a:r>
          </a:p>
          <a:p>
            <a:pPr algn="just"/>
            <a:endParaRPr lang="en-IN" dirty="0">
              <a:latin typeface="Tw Cen MT" panose="020B0602020104020603" pitchFamily="34" charset="0"/>
              <a:ea typeface="Cambria Math" panose="02040503050406030204" pitchFamily="18" charset="0"/>
            </a:endParaRPr>
          </a:p>
          <a:p>
            <a:pPr algn="just"/>
            <a:endParaRPr lang="en-IN" dirty="0">
              <a:latin typeface="Tw Cen MT" panose="020B0602020104020603" pitchFamily="34" charset="0"/>
            </a:endParaRPr>
          </a:p>
          <a:p>
            <a:pPr marL="214313" indent="-214313" algn="just">
              <a:buFont typeface="Arial" panose="020B0604020202020204" pitchFamily="34" charset="0"/>
              <a:buChar char="•"/>
            </a:pPr>
            <a:endParaRPr lang="en-IN" dirty="0">
              <a:latin typeface="Tw Cen MT" panose="020B0602020104020603" pitchFamily="34" charset="0"/>
            </a:endParaRPr>
          </a:p>
          <a:p>
            <a:pPr marL="214313" indent="-214313" algn="just">
              <a:buFont typeface="Arial" panose="020B0604020202020204" pitchFamily="34" charset="0"/>
              <a:buChar char="•"/>
            </a:pPr>
            <a:endParaRPr lang="en-IN" dirty="0">
              <a:latin typeface="Tw Cen MT" panose="020B0602020104020603" pitchFamily="34" charset="0"/>
            </a:endParaRPr>
          </a:p>
          <a:p>
            <a:pPr marL="214313" indent="-214313" algn="just">
              <a:buFont typeface="Arial" panose="020B0604020202020204" pitchFamily="34" charset="0"/>
              <a:buChar char="•"/>
            </a:pPr>
            <a:endParaRPr lang="en-IN" dirty="0">
              <a:latin typeface="Tw Cen MT" panose="020B0602020104020603" pitchFamily="34" charset="0"/>
            </a:endParaRPr>
          </a:p>
          <a:p>
            <a:pPr marL="214313" indent="-214313" algn="just">
              <a:buFont typeface="Arial" panose="020B0604020202020204" pitchFamily="34" charset="0"/>
              <a:buChar char="•"/>
            </a:pPr>
            <a:endParaRPr lang="en-IN" dirty="0">
              <a:latin typeface="Tw Cen MT" panose="020B0602020104020603" pitchFamily="34" charset="0"/>
            </a:endParaRPr>
          </a:p>
          <a:p>
            <a:pPr marL="214313" indent="-214313" algn="just">
              <a:buFont typeface="Arial" panose="020B0604020202020204" pitchFamily="34" charset="0"/>
              <a:buChar char="•"/>
            </a:pPr>
            <a:endParaRPr lang="en-IN" dirty="0">
              <a:latin typeface="Tw Cen MT" panose="020B0602020104020603" pitchFamily="34" charset="0"/>
            </a:endParaRPr>
          </a:p>
          <a:p>
            <a:pPr marL="214313" indent="-214313" algn="just">
              <a:buFont typeface="Arial" panose="020B0604020202020204" pitchFamily="34" charset="0"/>
              <a:buChar char="•"/>
            </a:pPr>
            <a:endParaRPr lang="en-IN" dirty="0">
              <a:latin typeface="Tw Cen MT" panose="020B0602020104020603" pitchFamily="34" charset="0"/>
            </a:endParaRPr>
          </a:p>
          <a:p>
            <a:pPr marL="214313" indent="-214313" algn="just">
              <a:buFont typeface="Arial" panose="020B0604020202020204" pitchFamily="34" charset="0"/>
              <a:buChar char="•"/>
            </a:pPr>
            <a:endParaRPr lang="en-IN" dirty="0">
              <a:latin typeface="Tw Cen MT" panose="020B0602020104020603" pitchFamily="34" charset="0"/>
            </a:endParaRPr>
          </a:p>
          <a:p>
            <a:pPr marL="214313" indent="-214313" algn="just">
              <a:buFont typeface="Arial" panose="020B0604020202020204" pitchFamily="34" charset="0"/>
              <a:buChar char="•"/>
            </a:pPr>
            <a:endParaRPr lang="en-IN" dirty="0">
              <a:latin typeface="Tw Cen MT" panose="020B0602020104020603" pitchFamily="34" charset="0"/>
            </a:endParaRPr>
          </a:p>
          <a:p>
            <a:pPr marL="214313" indent="-214313" algn="just">
              <a:buFont typeface="Arial" panose="020B0604020202020204" pitchFamily="34" charset="0"/>
              <a:buChar char="•"/>
            </a:pPr>
            <a:endParaRPr lang="en-US" dirty="0">
              <a:latin typeface="Tw Cen MT" panose="020B0602020104020603" pitchFamily="34" charset="0"/>
            </a:endParaRPr>
          </a:p>
        </p:txBody>
      </p:sp>
      <p:sp>
        <p:nvSpPr>
          <p:cNvPr id="4" name="TextBox 3">
            <a:extLst>
              <a:ext uri="{FF2B5EF4-FFF2-40B4-BE49-F238E27FC236}">
                <a16:creationId xmlns:a16="http://schemas.microsoft.com/office/drawing/2014/main" id="{58897D54-4EB4-4C11-94D0-45C2EA338D6A}"/>
              </a:ext>
            </a:extLst>
          </p:cNvPr>
          <p:cNvSpPr txBox="1"/>
          <p:nvPr/>
        </p:nvSpPr>
        <p:spPr>
          <a:xfrm>
            <a:off x="1557893" y="2764646"/>
            <a:ext cx="1919843" cy="738664"/>
          </a:xfrm>
          <a:prstGeom prst="rect">
            <a:avLst/>
          </a:prstGeom>
          <a:noFill/>
        </p:spPr>
        <p:txBody>
          <a:bodyPr wrap="square" rtlCol="0">
            <a:spAutoFit/>
          </a:bodyPr>
          <a:lstStyle/>
          <a:p>
            <a:pPr fontAlgn="base">
              <a:spcBef>
                <a:spcPct val="0"/>
              </a:spcBef>
              <a:spcAft>
                <a:spcPct val="0"/>
              </a:spcAft>
            </a:pPr>
            <a:r>
              <a:rPr lang="en-US" sz="2100" b="1" dirty="0">
                <a:solidFill>
                  <a:schemeClr val="bg1"/>
                </a:solidFill>
                <a:latin typeface="Times New Roman" panose="02020603050405020304" pitchFamily="18" charset="0"/>
                <a:cs typeface="Times New Roman" panose="02020603050405020304" pitchFamily="18" charset="0"/>
              </a:rPr>
              <a:t>Blocked credit – Section 17(5)</a:t>
            </a:r>
            <a:endParaRPr lang="en-US" sz="2100" dirty="0">
              <a:solidFill>
                <a:schemeClr val="bg1"/>
              </a:solidFill>
            </a:endParaRPr>
          </a:p>
        </p:txBody>
      </p:sp>
      <p:sp>
        <p:nvSpPr>
          <p:cNvPr id="11" name="TextBox 10">
            <a:extLst>
              <a:ext uri="{FF2B5EF4-FFF2-40B4-BE49-F238E27FC236}">
                <a16:creationId xmlns:a16="http://schemas.microsoft.com/office/drawing/2014/main" id="{D942CE89-7518-43C6-A05A-9F4F7DE9D02A}"/>
              </a:ext>
            </a:extLst>
          </p:cNvPr>
          <p:cNvSpPr txBox="1"/>
          <p:nvPr/>
        </p:nvSpPr>
        <p:spPr>
          <a:xfrm>
            <a:off x="3948224" y="2133157"/>
            <a:ext cx="3700130" cy="369332"/>
          </a:xfrm>
          <a:prstGeom prst="rect">
            <a:avLst/>
          </a:prstGeom>
          <a:noFill/>
        </p:spPr>
        <p:txBody>
          <a:bodyPr wrap="square" rtlCol="0">
            <a:spAutoFit/>
          </a:bodyPr>
          <a:lstStyle/>
          <a:p>
            <a:endParaRPr lang="en-US" dirty="0"/>
          </a:p>
        </p:txBody>
      </p:sp>
      <p:grpSp>
        <p:nvGrpSpPr>
          <p:cNvPr id="13" name="Group 12">
            <a:extLst>
              <a:ext uri="{FF2B5EF4-FFF2-40B4-BE49-F238E27FC236}">
                <a16:creationId xmlns:a16="http://schemas.microsoft.com/office/drawing/2014/main" id="{13B94CE2-E9AC-4A51-8700-AF0AE48BD3EE}"/>
              </a:ext>
            </a:extLst>
          </p:cNvPr>
          <p:cNvGrpSpPr/>
          <p:nvPr/>
        </p:nvGrpSpPr>
        <p:grpSpPr>
          <a:xfrm>
            <a:off x="600076" y="815992"/>
            <a:ext cx="10696574" cy="2715529"/>
            <a:chOff x="-2626187" y="1321867"/>
            <a:chExt cx="8375652" cy="3602665"/>
          </a:xfrm>
        </p:grpSpPr>
        <p:sp>
          <p:nvSpPr>
            <p:cNvPr id="14" name="Rectangle 13">
              <a:extLst>
                <a:ext uri="{FF2B5EF4-FFF2-40B4-BE49-F238E27FC236}">
                  <a16:creationId xmlns:a16="http://schemas.microsoft.com/office/drawing/2014/main" id="{29300A5F-4856-4534-AD5F-41870BD6B789}"/>
                </a:ext>
              </a:extLst>
            </p:cNvPr>
            <p:cNvSpPr/>
            <p:nvPr/>
          </p:nvSpPr>
          <p:spPr>
            <a:xfrm>
              <a:off x="-2626187" y="2208671"/>
              <a:ext cx="1686995" cy="1453909"/>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mj-lt"/>
                  <a:ea typeface="Cambria Math" panose="02040503050406030204" pitchFamily="18" charset="0"/>
                </a:rPr>
                <a:t>Food and Beverages</a:t>
              </a:r>
            </a:p>
          </p:txBody>
        </p:sp>
        <p:sp>
          <p:nvSpPr>
            <p:cNvPr id="15" name="Rectangle 14">
              <a:extLst>
                <a:ext uri="{FF2B5EF4-FFF2-40B4-BE49-F238E27FC236}">
                  <a16:creationId xmlns:a16="http://schemas.microsoft.com/office/drawing/2014/main" id="{DBB92EB9-9E68-4CBB-BCAC-0DF88C756844}"/>
                </a:ext>
              </a:extLst>
            </p:cNvPr>
            <p:cNvSpPr/>
            <p:nvPr/>
          </p:nvSpPr>
          <p:spPr>
            <a:xfrm>
              <a:off x="-787339" y="2208677"/>
              <a:ext cx="1514184" cy="1453903"/>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mj-lt"/>
                  <a:ea typeface="Cambria Math" panose="02040503050406030204" pitchFamily="18" charset="0"/>
                </a:rPr>
                <a:t>Outdoor Catering</a:t>
              </a:r>
            </a:p>
          </p:txBody>
        </p:sp>
        <p:sp>
          <p:nvSpPr>
            <p:cNvPr id="16" name="Rectangle 15">
              <a:extLst>
                <a:ext uri="{FF2B5EF4-FFF2-40B4-BE49-F238E27FC236}">
                  <a16:creationId xmlns:a16="http://schemas.microsoft.com/office/drawing/2014/main" id="{7139784B-39A0-4001-AC1D-A86AB7C2989E}"/>
                </a:ext>
              </a:extLst>
            </p:cNvPr>
            <p:cNvSpPr/>
            <p:nvPr/>
          </p:nvSpPr>
          <p:spPr>
            <a:xfrm>
              <a:off x="878699" y="2208675"/>
              <a:ext cx="1804786" cy="1826907"/>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mj-lt"/>
                  <a:ea typeface="Cambria Math" panose="02040503050406030204" pitchFamily="18" charset="0"/>
                </a:rPr>
                <a:t>Beauty Treatment/</a:t>
              </a:r>
            </a:p>
            <a:p>
              <a:pPr algn="ctr"/>
              <a:r>
                <a:rPr lang="en-US" dirty="0">
                  <a:solidFill>
                    <a:schemeClr val="tx1"/>
                  </a:solidFill>
                  <a:latin typeface="+mj-lt"/>
                  <a:ea typeface="Cambria Math" panose="02040503050406030204" pitchFamily="18" charset="0"/>
                </a:rPr>
                <a:t>Cosmetic &amp; Plastic Surgery</a:t>
              </a:r>
            </a:p>
          </p:txBody>
        </p:sp>
        <p:sp>
          <p:nvSpPr>
            <p:cNvPr id="17" name="Rectangle 16">
              <a:extLst>
                <a:ext uri="{FF2B5EF4-FFF2-40B4-BE49-F238E27FC236}">
                  <a16:creationId xmlns:a16="http://schemas.microsoft.com/office/drawing/2014/main" id="{C71A96C7-B7F5-45D8-85DE-DF78360667DA}"/>
                </a:ext>
              </a:extLst>
            </p:cNvPr>
            <p:cNvSpPr/>
            <p:nvPr/>
          </p:nvSpPr>
          <p:spPr>
            <a:xfrm>
              <a:off x="2810031" y="2208672"/>
              <a:ext cx="1201104" cy="1848165"/>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mj-lt"/>
                  <a:ea typeface="Cambria Math" panose="02040503050406030204" pitchFamily="18" charset="0"/>
                </a:rPr>
                <a:t>Health Services/ Life &amp; Health Insurance</a:t>
              </a:r>
            </a:p>
          </p:txBody>
        </p:sp>
        <p:sp>
          <p:nvSpPr>
            <p:cNvPr id="18" name="Rectangle 17">
              <a:extLst>
                <a:ext uri="{FF2B5EF4-FFF2-40B4-BE49-F238E27FC236}">
                  <a16:creationId xmlns:a16="http://schemas.microsoft.com/office/drawing/2014/main" id="{28DE0F20-B8FF-4138-838A-8DE3E627B63F}"/>
                </a:ext>
              </a:extLst>
            </p:cNvPr>
            <p:cNvSpPr/>
            <p:nvPr/>
          </p:nvSpPr>
          <p:spPr>
            <a:xfrm>
              <a:off x="4150187" y="2208671"/>
              <a:ext cx="1599278" cy="2715861"/>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mj-lt"/>
                  <a:ea typeface="Cambria Math" panose="02040503050406030204" pitchFamily="18" charset="0"/>
                </a:rPr>
                <a:t>Leasing, renting or hiring of motor  vehicle,</a:t>
              </a:r>
            </a:p>
            <a:p>
              <a:pPr algn="ctr"/>
              <a:r>
                <a:rPr lang="en-US" dirty="0">
                  <a:solidFill>
                    <a:schemeClr val="tx1"/>
                  </a:solidFill>
                  <a:latin typeface="+mj-lt"/>
                  <a:ea typeface="Cambria Math" panose="02040503050406030204" pitchFamily="18" charset="0"/>
                </a:rPr>
                <a:t>vessel, aircraft*</a:t>
              </a:r>
            </a:p>
          </p:txBody>
        </p:sp>
        <p:cxnSp>
          <p:nvCxnSpPr>
            <p:cNvPr id="19" name="Straight Arrow Connector 18">
              <a:extLst>
                <a:ext uri="{FF2B5EF4-FFF2-40B4-BE49-F238E27FC236}">
                  <a16:creationId xmlns:a16="http://schemas.microsoft.com/office/drawing/2014/main" id="{BEB20FC8-6BBF-4FA3-AF6B-E7A0D5BB9F6D}"/>
                </a:ext>
              </a:extLst>
            </p:cNvPr>
            <p:cNvCxnSpPr/>
            <p:nvPr/>
          </p:nvCxnSpPr>
          <p:spPr>
            <a:xfrm flipH="1">
              <a:off x="-703458" y="1362949"/>
              <a:ext cx="2349795" cy="69057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1416977F-044B-4A8E-9AF0-12411D9E19D3}"/>
                </a:ext>
              </a:extLst>
            </p:cNvPr>
            <p:cNvCxnSpPr>
              <a:cxnSpLocks/>
            </p:cNvCxnSpPr>
            <p:nvPr/>
          </p:nvCxnSpPr>
          <p:spPr>
            <a:xfrm flipH="1">
              <a:off x="-2330371" y="1321867"/>
              <a:ext cx="3996192" cy="77273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273A649E-AF67-40AB-BC38-D5B32B279851}"/>
                </a:ext>
              </a:extLst>
            </p:cNvPr>
            <p:cNvCxnSpPr>
              <a:cxnSpLocks/>
            </p:cNvCxnSpPr>
            <p:nvPr/>
          </p:nvCxnSpPr>
          <p:spPr>
            <a:xfrm flipH="1">
              <a:off x="1682814" y="1402190"/>
              <a:ext cx="1795" cy="69434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E5C58558-32AB-41DF-B4B0-5454AF139031}"/>
                </a:ext>
              </a:extLst>
            </p:cNvPr>
            <p:cNvCxnSpPr/>
            <p:nvPr/>
          </p:nvCxnSpPr>
          <p:spPr>
            <a:xfrm>
              <a:off x="1558949" y="1322302"/>
              <a:ext cx="1804786" cy="77273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81DD8EDB-ACEF-4214-AC79-79BBFA623C6F}"/>
                </a:ext>
              </a:extLst>
            </p:cNvPr>
            <p:cNvCxnSpPr>
              <a:cxnSpLocks/>
              <a:endCxn id="18" idx="0"/>
            </p:cNvCxnSpPr>
            <p:nvPr/>
          </p:nvCxnSpPr>
          <p:spPr>
            <a:xfrm>
              <a:off x="1594883" y="1323478"/>
              <a:ext cx="3354944" cy="88519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sp>
        <p:nvSpPr>
          <p:cNvPr id="3" name="Footer Placeholder 2">
            <a:extLst>
              <a:ext uri="{FF2B5EF4-FFF2-40B4-BE49-F238E27FC236}">
                <a16:creationId xmlns:a16="http://schemas.microsoft.com/office/drawing/2014/main" id="{2FF25516-2A9C-AC47-8A4F-7D41B53071DE}"/>
              </a:ext>
            </a:extLst>
          </p:cNvPr>
          <p:cNvSpPr>
            <a:spLocks noGrp="1"/>
          </p:cNvSpPr>
          <p:nvPr>
            <p:ph type="ftr" sz="quarter" idx="11"/>
          </p:nvPr>
        </p:nvSpPr>
        <p:spPr/>
        <p:txBody>
          <a:bodyPr/>
          <a:lstStyle/>
          <a:p>
            <a:r>
              <a:rPr lang="en-IN"/>
              <a:t>By CA Atul Gupta </a:t>
            </a:r>
          </a:p>
        </p:txBody>
      </p:sp>
    </p:spTree>
    <p:extLst>
      <p:ext uri="{BB962C8B-B14F-4D97-AF65-F5344CB8AC3E}">
        <p14:creationId xmlns:p14="http://schemas.microsoft.com/office/powerpoint/2010/main" val="3330968580"/>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3598878" y="-109057"/>
            <a:ext cx="7069124" cy="6967057"/>
          </a:xfrm>
          <a:prstGeom prst="rect">
            <a:avLst/>
          </a:prstGeom>
          <a:noFill/>
          <a:ln>
            <a:noFill/>
          </a:ln>
        </p:spPr>
        <p:style>
          <a:lnRef idx="0">
            <a:scrgbClr r="0" g="0" b="0"/>
          </a:lnRef>
          <a:fillRef idx="0">
            <a:scrgbClr r="0" g="0" b="0"/>
          </a:fillRef>
          <a:effectRef idx="0">
            <a:scrgbClr r="0" g="0" b="0"/>
          </a:effectRef>
          <a:fontRef idx="minor">
            <a:schemeClr val="dk1"/>
          </a:fontRef>
        </p:style>
        <p:txBody>
          <a:bodyPr tIns="205740" rtlCol="0" anchor="t"/>
          <a:lstStyle/>
          <a:p>
            <a:endParaRPr lang="en-IN" dirty="0">
              <a:latin typeface="Tw Cen MT" panose="020B0602020104020603" pitchFamily="34" charset="0"/>
            </a:endParaRPr>
          </a:p>
          <a:p>
            <a:endParaRPr lang="en-IN" dirty="0">
              <a:latin typeface="Tw Cen MT" panose="020B0602020104020603" pitchFamily="34" charset="0"/>
            </a:endParaRPr>
          </a:p>
          <a:p>
            <a:endParaRPr lang="en-IN" dirty="0">
              <a:latin typeface="Tw Cen MT" panose="020B0602020104020603" pitchFamily="34" charset="0"/>
            </a:endParaRPr>
          </a:p>
          <a:p>
            <a:endParaRPr lang="en-IN" dirty="0">
              <a:latin typeface="Tw Cen MT" panose="020B0602020104020603" pitchFamily="34" charset="0"/>
            </a:endParaRPr>
          </a:p>
          <a:p>
            <a:endParaRPr lang="en-IN" dirty="0">
              <a:latin typeface="Tw Cen MT" panose="020B0602020104020603" pitchFamily="34" charset="0"/>
            </a:endParaRPr>
          </a:p>
          <a:p>
            <a:endParaRPr lang="en-IN" dirty="0">
              <a:latin typeface="Tw Cen MT" panose="020B0602020104020603" pitchFamily="34" charset="0"/>
            </a:endParaRPr>
          </a:p>
          <a:p>
            <a:endParaRPr lang="en-IN" dirty="0">
              <a:latin typeface="Tw Cen MT" panose="020B0602020104020603" pitchFamily="34" charset="0"/>
            </a:endParaRPr>
          </a:p>
          <a:p>
            <a:r>
              <a:rPr lang="en-IN" b="1" dirty="0">
                <a:latin typeface="Tw Cen MT" panose="020B0602020104020603" pitchFamily="34" charset="0"/>
              </a:rPr>
              <a:t>ii)</a:t>
            </a:r>
            <a:r>
              <a:rPr lang="en-IN" dirty="0">
                <a:latin typeface="Tw Cen MT" panose="020B0602020104020603" pitchFamily="34" charset="0"/>
              </a:rPr>
              <a:t> </a:t>
            </a:r>
            <a:r>
              <a:rPr lang="en-IN" b="1" dirty="0">
                <a:latin typeface="Tw Cen MT" panose="020B0602020104020603" pitchFamily="34" charset="0"/>
              </a:rPr>
              <a:t>Membership of a club, health &amp; fitness centre and </a:t>
            </a:r>
          </a:p>
          <a:p>
            <a:endParaRPr lang="en-IN" b="1" dirty="0">
              <a:latin typeface="Tw Cen MT" panose="020B0602020104020603" pitchFamily="34" charset="0"/>
            </a:endParaRPr>
          </a:p>
          <a:p>
            <a:r>
              <a:rPr lang="en-IN" b="1" dirty="0">
                <a:latin typeface="Tw Cen MT" panose="020B0602020104020603" pitchFamily="34" charset="0"/>
              </a:rPr>
              <a:t>iii) Travel benefits extended to employees on vacation such as leave or home travel concession </a:t>
            </a:r>
          </a:p>
          <a:p>
            <a:endParaRPr lang="en-IN" b="1" dirty="0">
              <a:latin typeface="Tw Cen MT" panose="020B0602020104020603" pitchFamily="34" charset="0"/>
            </a:endParaRPr>
          </a:p>
          <a:p>
            <a:pPr marL="257175" indent="-257175">
              <a:buFont typeface="Arial" panose="020B0604020202020204" pitchFamily="34" charset="0"/>
              <a:buChar char="•"/>
            </a:pPr>
            <a:r>
              <a:rPr lang="en-IN" dirty="0">
                <a:latin typeface="Tw Cen MT" panose="020B0602020104020603" pitchFamily="34" charset="0"/>
              </a:rPr>
              <a:t>Allowed ONLY where the services are notified as obligatory for an employer to provide to an employee.</a:t>
            </a:r>
          </a:p>
          <a:p>
            <a:endParaRPr lang="en-IN" dirty="0">
              <a:latin typeface="Tw Cen MT" panose="020B0602020104020603" pitchFamily="34" charset="0"/>
            </a:endParaRPr>
          </a:p>
        </p:txBody>
      </p:sp>
      <p:sp>
        <p:nvSpPr>
          <p:cNvPr id="4" name="TextBox 3">
            <a:extLst>
              <a:ext uri="{FF2B5EF4-FFF2-40B4-BE49-F238E27FC236}">
                <a16:creationId xmlns:a16="http://schemas.microsoft.com/office/drawing/2014/main" id="{58897D54-4EB4-4C11-94D0-45C2EA338D6A}"/>
              </a:ext>
            </a:extLst>
          </p:cNvPr>
          <p:cNvSpPr txBox="1"/>
          <p:nvPr/>
        </p:nvSpPr>
        <p:spPr>
          <a:xfrm>
            <a:off x="609598" y="-226503"/>
            <a:ext cx="1999587" cy="2031325"/>
          </a:xfrm>
          <a:prstGeom prst="rect">
            <a:avLst/>
          </a:prstGeom>
          <a:noFill/>
        </p:spPr>
        <p:txBody>
          <a:bodyPr wrap="square" rtlCol="0">
            <a:spAutoFit/>
          </a:bodyPr>
          <a:lstStyle/>
          <a:p>
            <a:pPr fontAlgn="base">
              <a:spcBef>
                <a:spcPct val="0"/>
              </a:spcBef>
              <a:spcAft>
                <a:spcPct val="0"/>
              </a:spcAft>
            </a:pPr>
            <a:endParaRPr lang="en-US" sz="2100" b="1" dirty="0">
              <a:latin typeface="Times New Roman" panose="02020603050405020304" pitchFamily="18" charset="0"/>
              <a:cs typeface="Times New Roman" panose="02020603050405020304" pitchFamily="18" charset="0"/>
            </a:endParaRPr>
          </a:p>
          <a:p>
            <a:pPr fontAlgn="base">
              <a:spcBef>
                <a:spcPct val="0"/>
              </a:spcBef>
              <a:spcAft>
                <a:spcPct val="0"/>
              </a:spcAft>
            </a:pPr>
            <a:endParaRPr lang="en-US" sz="2100" b="1" dirty="0">
              <a:latin typeface="Times New Roman" panose="02020603050405020304" pitchFamily="18" charset="0"/>
              <a:cs typeface="Times New Roman" panose="02020603050405020304" pitchFamily="18" charset="0"/>
            </a:endParaRPr>
          </a:p>
          <a:p>
            <a:pPr fontAlgn="base">
              <a:spcBef>
                <a:spcPct val="0"/>
              </a:spcBef>
              <a:spcAft>
                <a:spcPct val="0"/>
              </a:spcAft>
            </a:pPr>
            <a:endParaRPr lang="en-US" sz="2100" b="1" dirty="0">
              <a:latin typeface="Times New Roman" panose="02020603050405020304" pitchFamily="18" charset="0"/>
              <a:cs typeface="Times New Roman" panose="02020603050405020304" pitchFamily="18" charset="0"/>
            </a:endParaRPr>
          </a:p>
          <a:p>
            <a:pPr fontAlgn="base">
              <a:spcBef>
                <a:spcPct val="0"/>
              </a:spcBef>
              <a:spcAft>
                <a:spcPct val="0"/>
              </a:spcAft>
            </a:pPr>
            <a:r>
              <a:rPr lang="en-US" sz="2100" b="1" dirty="0">
                <a:latin typeface="Century Gothic" panose="020B0502020202020204" pitchFamily="34" charset="0"/>
                <a:cs typeface="Times New Roman" panose="02020603050405020304" pitchFamily="18" charset="0"/>
              </a:rPr>
              <a:t>Blocked credit – Section 17(5)</a:t>
            </a:r>
            <a:endParaRPr lang="en-US" sz="2100" dirty="0">
              <a:latin typeface="Century Gothic" panose="020B0502020202020204" pitchFamily="34" charset="0"/>
            </a:endParaRPr>
          </a:p>
        </p:txBody>
      </p:sp>
      <p:sp>
        <p:nvSpPr>
          <p:cNvPr id="11" name="TextBox 10">
            <a:extLst>
              <a:ext uri="{FF2B5EF4-FFF2-40B4-BE49-F238E27FC236}">
                <a16:creationId xmlns:a16="http://schemas.microsoft.com/office/drawing/2014/main" id="{D942CE89-7518-43C6-A05A-9F4F7DE9D02A}"/>
              </a:ext>
            </a:extLst>
          </p:cNvPr>
          <p:cNvSpPr txBox="1"/>
          <p:nvPr/>
        </p:nvSpPr>
        <p:spPr>
          <a:xfrm>
            <a:off x="3948224" y="2133157"/>
            <a:ext cx="3700130" cy="369332"/>
          </a:xfrm>
          <a:prstGeom prst="rect">
            <a:avLst/>
          </a:prstGeom>
          <a:noFill/>
        </p:spPr>
        <p:txBody>
          <a:bodyPr wrap="square" rtlCol="0">
            <a:spAutoFit/>
          </a:bodyPr>
          <a:lstStyle/>
          <a:p>
            <a:endParaRPr lang="en-US" dirty="0"/>
          </a:p>
        </p:txBody>
      </p:sp>
      <p:sp>
        <p:nvSpPr>
          <p:cNvPr id="3" name="Footer Placeholder 2">
            <a:extLst>
              <a:ext uri="{FF2B5EF4-FFF2-40B4-BE49-F238E27FC236}">
                <a16:creationId xmlns:a16="http://schemas.microsoft.com/office/drawing/2014/main" id="{FF91F922-AF04-6C40-9443-35C16C794528}"/>
              </a:ext>
            </a:extLst>
          </p:cNvPr>
          <p:cNvSpPr>
            <a:spLocks noGrp="1"/>
          </p:cNvSpPr>
          <p:nvPr>
            <p:ph type="ftr" sz="quarter" idx="11"/>
          </p:nvPr>
        </p:nvSpPr>
        <p:spPr/>
        <p:txBody>
          <a:bodyPr/>
          <a:lstStyle/>
          <a:p>
            <a:r>
              <a:rPr lang="en-IN"/>
              <a:t>By CA Atul Gupta </a:t>
            </a:r>
          </a:p>
        </p:txBody>
      </p:sp>
    </p:spTree>
    <p:extLst>
      <p:ext uri="{BB962C8B-B14F-4D97-AF65-F5344CB8AC3E}">
        <p14:creationId xmlns:p14="http://schemas.microsoft.com/office/powerpoint/2010/main" val="1051601738"/>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3516198" y="0"/>
            <a:ext cx="7076389" cy="6858000"/>
          </a:xfrm>
          <a:prstGeom prst="rect">
            <a:avLst/>
          </a:prstGeom>
          <a:noFill/>
          <a:ln>
            <a:noFill/>
          </a:ln>
        </p:spPr>
        <p:style>
          <a:lnRef idx="0">
            <a:scrgbClr r="0" g="0" b="0"/>
          </a:lnRef>
          <a:fillRef idx="0">
            <a:scrgbClr r="0" g="0" b="0"/>
          </a:fillRef>
          <a:effectRef idx="0">
            <a:scrgbClr r="0" g="0" b="0"/>
          </a:effectRef>
          <a:fontRef idx="minor">
            <a:schemeClr val="dk1"/>
          </a:fontRef>
        </p:style>
        <p:txBody>
          <a:bodyPr tIns="205740" rtlCol="0" anchor="t"/>
          <a:lstStyle/>
          <a:p>
            <a:r>
              <a:rPr lang="en-IN" b="1" dirty="0">
                <a:latin typeface="Tw Cen MT" panose="020B0602020104020603" pitchFamily="34" charset="0"/>
              </a:rPr>
              <a:t>c &amp; d) </a:t>
            </a:r>
            <a:r>
              <a:rPr lang="en-IN" b="1" u="sng" dirty="0">
                <a:latin typeface="Tw Cen MT" panose="020B0602020104020603" pitchFamily="34" charset="0"/>
              </a:rPr>
              <a:t>Construction of Immovable Property (other than plant and machinery)</a:t>
            </a:r>
          </a:p>
          <a:p>
            <a:endParaRPr lang="en-IN" b="1" dirty="0">
              <a:latin typeface="Tw Cen MT" panose="020B0602020104020603" pitchFamily="34" charset="0"/>
            </a:endParaRPr>
          </a:p>
          <a:p>
            <a:endParaRPr lang="en-IN" b="1" dirty="0">
              <a:latin typeface="Tw Cen MT" panose="020B0602020104020603" pitchFamily="34" charset="0"/>
            </a:endParaRPr>
          </a:p>
          <a:p>
            <a:endParaRPr lang="en-IN" b="1" dirty="0">
              <a:latin typeface="Tw Cen MT" panose="020B0602020104020603" pitchFamily="34" charset="0"/>
            </a:endParaRPr>
          </a:p>
          <a:p>
            <a:endParaRPr lang="en-IN" b="1" dirty="0">
              <a:latin typeface="Tw Cen MT" panose="020B0602020104020603" pitchFamily="34" charset="0"/>
            </a:endParaRPr>
          </a:p>
          <a:p>
            <a:endParaRPr lang="en-IN" dirty="0">
              <a:latin typeface="Tw Cen MT" panose="020B0602020104020603" pitchFamily="34" charset="0"/>
            </a:endParaRPr>
          </a:p>
          <a:p>
            <a:endParaRPr lang="en-IN" dirty="0">
              <a:latin typeface="Tw Cen MT" panose="020B0602020104020603" pitchFamily="34" charset="0"/>
            </a:endParaRPr>
          </a:p>
          <a:p>
            <a:endParaRPr lang="en-IN" dirty="0">
              <a:latin typeface="Tw Cen MT" panose="020B0602020104020603" pitchFamily="34" charset="0"/>
            </a:endParaRPr>
          </a:p>
          <a:p>
            <a:endParaRPr lang="en-IN" dirty="0">
              <a:latin typeface="Tw Cen MT" panose="020B0602020104020603" pitchFamily="34" charset="0"/>
            </a:endParaRPr>
          </a:p>
          <a:p>
            <a:endParaRPr lang="en-IN" dirty="0">
              <a:latin typeface="Tw Cen MT" panose="020B0602020104020603" pitchFamily="34" charset="0"/>
            </a:endParaRPr>
          </a:p>
          <a:p>
            <a:endParaRPr lang="en-IN" dirty="0">
              <a:latin typeface="Tw Cen MT" panose="020B0602020104020603" pitchFamily="34" charset="0"/>
            </a:endParaRPr>
          </a:p>
          <a:p>
            <a:endParaRPr lang="en-IN" dirty="0">
              <a:latin typeface="Tw Cen MT" panose="020B0602020104020603" pitchFamily="34" charset="0"/>
            </a:endParaRPr>
          </a:p>
          <a:p>
            <a:endParaRPr lang="en-IN" dirty="0">
              <a:latin typeface="Tw Cen MT" panose="020B0602020104020603" pitchFamily="34" charset="0"/>
            </a:endParaRPr>
          </a:p>
          <a:p>
            <a:r>
              <a:rPr lang="en-IN" sz="1650" dirty="0">
                <a:latin typeface="Tw Cen MT" panose="020B0602020104020603" pitchFamily="34" charset="0"/>
              </a:rPr>
              <a:t>Where construction includes re-construction, renovation, additions or alterations or repairs to the extent of capitalisation.</a:t>
            </a:r>
          </a:p>
          <a:p>
            <a:endParaRPr lang="en-IN" sz="1650" dirty="0">
              <a:latin typeface="Tw Cen MT" panose="020B0602020104020603" pitchFamily="34" charset="0"/>
            </a:endParaRPr>
          </a:p>
          <a:p>
            <a:r>
              <a:rPr lang="en-US" sz="1600" i="1" dirty="0">
                <a:latin typeface="Tw Cen MT" panose="020B0602020104020603" pitchFamily="34" charset="0"/>
              </a:rPr>
              <a:t>Plant and machinery </a:t>
            </a:r>
            <a:r>
              <a:rPr lang="en-IN" sz="1600" i="1" dirty="0">
                <a:latin typeface="Tw Cen MT" panose="020B0602020104020603" pitchFamily="34" charset="0"/>
              </a:rPr>
              <a:t>means apparatus, equipment, and machinery fixed to earth by foundation or structural support that are used for making outward supply of goods or services or both and includes such foundation and structural supports but excludes— </a:t>
            </a:r>
          </a:p>
          <a:p>
            <a:pPr marL="428625" indent="-428625">
              <a:buAutoNum type="romanLcParenBoth"/>
            </a:pPr>
            <a:r>
              <a:rPr lang="en-IN" sz="1600" i="1" dirty="0">
                <a:latin typeface="Tw Cen MT" panose="020B0602020104020603" pitchFamily="34" charset="0"/>
              </a:rPr>
              <a:t>land, building or any other civil structures; </a:t>
            </a:r>
          </a:p>
          <a:p>
            <a:pPr marL="428625" indent="-428625">
              <a:buAutoNum type="romanLcParenBoth"/>
            </a:pPr>
            <a:r>
              <a:rPr lang="en-IN" sz="1600" i="1" dirty="0">
                <a:latin typeface="Tw Cen MT" panose="020B0602020104020603" pitchFamily="34" charset="0"/>
              </a:rPr>
              <a:t>telecommunication towers; and </a:t>
            </a:r>
          </a:p>
          <a:p>
            <a:pPr marL="428625" indent="-428625">
              <a:buAutoNum type="romanLcParenBoth"/>
            </a:pPr>
            <a:r>
              <a:rPr lang="en-IN" sz="1600" i="1" dirty="0">
                <a:latin typeface="Tw Cen MT" panose="020B0602020104020603" pitchFamily="34" charset="0"/>
              </a:rPr>
              <a:t>pipelines laid outside the factory premises.</a:t>
            </a:r>
            <a:endParaRPr lang="en-US" sz="1600" i="1" dirty="0">
              <a:latin typeface="Tw Cen MT" panose="020B0602020104020603" pitchFamily="34" charset="0"/>
            </a:endParaRPr>
          </a:p>
          <a:p>
            <a:endParaRPr lang="en-IN" sz="1650" dirty="0">
              <a:latin typeface="Tw Cen MT" panose="020B0602020104020603" pitchFamily="34" charset="0"/>
            </a:endParaRPr>
          </a:p>
          <a:p>
            <a:endParaRPr lang="en-US" sz="1650" dirty="0">
              <a:latin typeface="Tw Cen MT" panose="020B0602020104020603" pitchFamily="34" charset="0"/>
            </a:endParaRPr>
          </a:p>
          <a:p>
            <a:endParaRPr lang="en-US" dirty="0">
              <a:latin typeface="Tw Cen MT" panose="020B0602020104020603" pitchFamily="34" charset="0"/>
            </a:endParaRPr>
          </a:p>
        </p:txBody>
      </p:sp>
      <p:sp>
        <p:nvSpPr>
          <p:cNvPr id="4" name="TextBox 3">
            <a:extLst>
              <a:ext uri="{FF2B5EF4-FFF2-40B4-BE49-F238E27FC236}">
                <a16:creationId xmlns:a16="http://schemas.microsoft.com/office/drawing/2014/main" id="{58897D54-4EB4-4C11-94D0-45C2EA338D6A}"/>
              </a:ext>
            </a:extLst>
          </p:cNvPr>
          <p:cNvSpPr txBox="1"/>
          <p:nvPr/>
        </p:nvSpPr>
        <p:spPr>
          <a:xfrm>
            <a:off x="48642" y="-462044"/>
            <a:ext cx="3758040" cy="1708160"/>
          </a:xfrm>
          <a:prstGeom prst="rect">
            <a:avLst/>
          </a:prstGeom>
          <a:noFill/>
        </p:spPr>
        <p:txBody>
          <a:bodyPr wrap="square" rtlCol="0">
            <a:spAutoFit/>
          </a:bodyPr>
          <a:lstStyle/>
          <a:p>
            <a:pPr fontAlgn="base">
              <a:spcBef>
                <a:spcPct val="0"/>
              </a:spcBef>
              <a:spcAft>
                <a:spcPct val="0"/>
              </a:spcAft>
            </a:pPr>
            <a:endParaRPr lang="en-US" sz="2100" b="1" dirty="0">
              <a:solidFill>
                <a:schemeClr val="accent2"/>
              </a:solidFill>
              <a:latin typeface="Times New Roman" panose="02020603050405020304" pitchFamily="18" charset="0"/>
              <a:cs typeface="Times New Roman" panose="02020603050405020304" pitchFamily="18" charset="0"/>
            </a:endParaRPr>
          </a:p>
          <a:p>
            <a:pPr fontAlgn="base">
              <a:spcBef>
                <a:spcPct val="0"/>
              </a:spcBef>
              <a:spcAft>
                <a:spcPct val="0"/>
              </a:spcAft>
            </a:pPr>
            <a:endParaRPr lang="en-US" sz="2100" b="1" dirty="0">
              <a:solidFill>
                <a:schemeClr val="accent2"/>
              </a:solidFill>
              <a:latin typeface="Times New Roman" panose="02020603050405020304" pitchFamily="18" charset="0"/>
              <a:cs typeface="Times New Roman" panose="02020603050405020304" pitchFamily="18" charset="0"/>
            </a:endParaRPr>
          </a:p>
          <a:p>
            <a:pPr fontAlgn="base">
              <a:spcBef>
                <a:spcPct val="0"/>
              </a:spcBef>
              <a:spcAft>
                <a:spcPct val="0"/>
              </a:spcAft>
            </a:pPr>
            <a:r>
              <a:rPr lang="en-US" sz="2100" b="1" dirty="0">
                <a:latin typeface="Century Gothic" panose="020B0502020202020204" pitchFamily="34" charset="0"/>
                <a:cs typeface="Times New Roman" panose="02020603050405020304" pitchFamily="18" charset="0"/>
              </a:rPr>
              <a:t>Blocked credit – Section 17(5)</a:t>
            </a:r>
            <a:endParaRPr lang="en-US" sz="2100" dirty="0">
              <a:latin typeface="Century Gothic" panose="020B0502020202020204" pitchFamily="34" charset="0"/>
            </a:endParaRPr>
          </a:p>
          <a:p>
            <a:pPr fontAlgn="base">
              <a:spcBef>
                <a:spcPct val="0"/>
              </a:spcBef>
              <a:spcAft>
                <a:spcPct val="0"/>
              </a:spcAft>
            </a:pPr>
            <a:endParaRPr lang="en-US" sz="2100" b="1" dirty="0">
              <a:solidFill>
                <a:schemeClr val="accent2"/>
              </a:solidFill>
              <a:latin typeface="Times New Roman" panose="02020603050405020304" pitchFamily="18" charset="0"/>
              <a:cs typeface="Times New Roman" panose="02020603050405020304" pitchFamily="18" charset="0"/>
            </a:endParaRPr>
          </a:p>
        </p:txBody>
      </p:sp>
      <p:grpSp>
        <p:nvGrpSpPr>
          <p:cNvPr id="5" name="Group 4">
            <a:extLst>
              <a:ext uri="{FF2B5EF4-FFF2-40B4-BE49-F238E27FC236}">
                <a16:creationId xmlns:a16="http://schemas.microsoft.com/office/drawing/2014/main" id="{3E04AE99-AA85-4A81-B661-CA1EC5863ED3}"/>
              </a:ext>
            </a:extLst>
          </p:cNvPr>
          <p:cNvGrpSpPr/>
          <p:nvPr/>
        </p:nvGrpSpPr>
        <p:grpSpPr>
          <a:xfrm>
            <a:off x="3327662" y="952501"/>
            <a:ext cx="6585769" cy="2895599"/>
            <a:chOff x="724543" y="1183355"/>
            <a:chExt cx="11038022" cy="3306481"/>
          </a:xfrm>
        </p:grpSpPr>
        <p:sp>
          <p:nvSpPr>
            <p:cNvPr id="6" name="Rectangle: Rounded Corners 3">
              <a:extLst>
                <a:ext uri="{FF2B5EF4-FFF2-40B4-BE49-F238E27FC236}">
                  <a16:creationId xmlns:a16="http://schemas.microsoft.com/office/drawing/2014/main" id="{A62D97BC-29EC-456D-879B-D1736C739D01}"/>
                </a:ext>
              </a:extLst>
            </p:cNvPr>
            <p:cNvSpPr/>
            <p:nvPr/>
          </p:nvSpPr>
          <p:spPr>
            <a:xfrm>
              <a:off x="724543" y="1183355"/>
              <a:ext cx="4772695" cy="2349340"/>
            </a:xfrm>
            <a:prstGeom prst="roundRect">
              <a:avLst>
                <a:gd name="adj" fmla="val 16667"/>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IN" dirty="0">
                  <a:solidFill>
                    <a:schemeClr val="tx1"/>
                  </a:solidFill>
                  <a:latin typeface="+mj-lt"/>
                  <a:ea typeface="Cambria Math" panose="02040503050406030204" pitchFamily="18" charset="0"/>
                </a:rPr>
                <a:t>Works contract services, except where it is an input service for further supply of works contract servi</a:t>
              </a:r>
              <a:r>
                <a:rPr lang="en-IN" sz="1950" dirty="0">
                  <a:solidFill>
                    <a:schemeClr val="tx1"/>
                  </a:solidFill>
                  <a:latin typeface="+mj-lt"/>
                  <a:ea typeface="Cambria Math" panose="02040503050406030204" pitchFamily="18" charset="0"/>
                </a:rPr>
                <a:t>ce</a:t>
              </a:r>
            </a:p>
          </p:txBody>
        </p:sp>
        <p:sp>
          <p:nvSpPr>
            <p:cNvPr id="7" name="Rectangle: Rounded Corners 4">
              <a:extLst>
                <a:ext uri="{FF2B5EF4-FFF2-40B4-BE49-F238E27FC236}">
                  <a16:creationId xmlns:a16="http://schemas.microsoft.com/office/drawing/2014/main" id="{2F6D0B9E-9BDA-4D3F-B016-6E862ADF3E89}"/>
                </a:ext>
              </a:extLst>
            </p:cNvPr>
            <p:cNvSpPr/>
            <p:nvPr/>
          </p:nvSpPr>
          <p:spPr>
            <a:xfrm>
              <a:off x="5762766" y="1183356"/>
              <a:ext cx="5999799" cy="2349340"/>
            </a:xfrm>
            <a:prstGeom prst="roundRect">
              <a:avLst>
                <a:gd name="adj" fmla="val 16667"/>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IN" dirty="0">
                  <a:solidFill>
                    <a:schemeClr val="tx1"/>
                  </a:solidFill>
                  <a:latin typeface="+mj-lt"/>
                  <a:ea typeface="Cambria Math" panose="02040503050406030204" pitchFamily="18" charset="0"/>
                </a:rPr>
                <a:t>Goods or services received by a taxable person for construction of an</a:t>
              </a:r>
            </a:p>
            <a:p>
              <a:pPr lvl="0" algn="ctr"/>
              <a:r>
                <a:rPr lang="en-IN" dirty="0">
                  <a:solidFill>
                    <a:schemeClr val="tx1"/>
                  </a:solidFill>
                  <a:latin typeface="+mj-lt"/>
                  <a:ea typeface="Cambria Math" panose="02040503050406030204" pitchFamily="18" charset="0"/>
                </a:rPr>
                <a:t>immovable property on his own account </a:t>
              </a:r>
              <a:r>
                <a:rPr lang="en-IN" i="1" u="sng" dirty="0">
                  <a:solidFill>
                    <a:schemeClr val="tx1"/>
                  </a:solidFill>
                  <a:latin typeface="+mj-lt"/>
                  <a:ea typeface="Cambria Math" panose="02040503050406030204" pitchFamily="18" charset="0"/>
                </a:rPr>
                <a:t>even when used in course or furtherance of business;</a:t>
              </a:r>
              <a:endParaRPr lang="en-US" i="1" u="sng" dirty="0">
                <a:solidFill>
                  <a:schemeClr val="tx1"/>
                </a:solidFill>
                <a:latin typeface="+mj-lt"/>
                <a:ea typeface="Cambria Math" panose="02040503050406030204" pitchFamily="18" charset="0"/>
              </a:endParaRPr>
            </a:p>
          </p:txBody>
        </p:sp>
        <p:sp>
          <p:nvSpPr>
            <p:cNvPr id="8" name="Rectangle 7">
              <a:extLst>
                <a:ext uri="{FF2B5EF4-FFF2-40B4-BE49-F238E27FC236}">
                  <a16:creationId xmlns:a16="http://schemas.microsoft.com/office/drawing/2014/main" id="{01BCC14C-2462-454F-A3EE-4F60F9639B15}"/>
                </a:ext>
              </a:extLst>
            </p:cNvPr>
            <p:cNvSpPr/>
            <p:nvPr/>
          </p:nvSpPr>
          <p:spPr>
            <a:xfrm>
              <a:off x="3115339" y="4011266"/>
              <a:ext cx="5331974" cy="478570"/>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latin typeface="+mj-lt"/>
                  <a:ea typeface="Cambria Math" panose="02040503050406030204" pitchFamily="18" charset="0"/>
                </a:rPr>
                <a:t>ITC not Available</a:t>
              </a:r>
              <a:endParaRPr lang="en-IN" b="1" dirty="0">
                <a:solidFill>
                  <a:schemeClr val="tx1"/>
                </a:solidFill>
                <a:latin typeface="+mj-lt"/>
                <a:ea typeface="Cambria Math" panose="02040503050406030204" pitchFamily="18" charset="0"/>
              </a:endParaRPr>
            </a:p>
          </p:txBody>
        </p:sp>
        <p:cxnSp>
          <p:nvCxnSpPr>
            <p:cNvPr id="9" name="Straight Arrow Connector 8">
              <a:extLst>
                <a:ext uri="{FF2B5EF4-FFF2-40B4-BE49-F238E27FC236}">
                  <a16:creationId xmlns:a16="http://schemas.microsoft.com/office/drawing/2014/main" id="{D0C04184-47B2-47EA-A72A-CE3DCFDF9344}"/>
                </a:ext>
              </a:extLst>
            </p:cNvPr>
            <p:cNvCxnSpPr>
              <a:cxnSpLocks/>
              <a:stCxn id="6" idx="2"/>
            </p:cNvCxnSpPr>
            <p:nvPr/>
          </p:nvCxnSpPr>
          <p:spPr>
            <a:xfrm>
              <a:off x="3110891" y="3532695"/>
              <a:ext cx="2823301" cy="47857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7F2BF772-38F0-4AA2-B45B-6D0AB6E811CB}"/>
                </a:ext>
              </a:extLst>
            </p:cNvPr>
            <p:cNvCxnSpPr>
              <a:cxnSpLocks/>
              <a:stCxn id="7" idx="2"/>
            </p:cNvCxnSpPr>
            <p:nvPr/>
          </p:nvCxnSpPr>
          <p:spPr>
            <a:xfrm flipH="1">
              <a:off x="5936418" y="3532696"/>
              <a:ext cx="2826248" cy="47857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sp>
        <p:nvSpPr>
          <p:cNvPr id="3" name="Footer Placeholder 2">
            <a:extLst>
              <a:ext uri="{FF2B5EF4-FFF2-40B4-BE49-F238E27FC236}">
                <a16:creationId xmlns:a16="http://schemas.microsoft.com/office/drawing/2014/main" id="{5450FFC6-9EEC-1945-8E0C-6305D37A3E20}"/>
              </a:ext>
            </a:extLst>
          </p:cNvPr>
          <p:cNvSpPr>
            <a:spLocks noGrp="1"/>
          </p:cNvSpPr>
          <p:nvPr>
            <p:ph type="ftr" sz="quarter" idx="11"/>
          </p:nvPr>
        </p:nvSpPr>
        <p:spPr/>
        <p:txBody>
          <a:bodyPr/>
          <a:lstStyle/>
          <a:p>
            <a:r>
              <a:rPr lang="en-IN"/>
              <a:t>By CA Atul Gupta </a:t>
            </a:r>
          </a:p>
        </p:txBody>
      </p:sp>
    </p:spTree>
    <p:extLst>
      <p:ext uri="{BB962C8B-B14F-4D97-AF65-F5344CB8AC3E}">
        <p14:creationId xmlns:p14="http://schemas.microsoft.com/office/powerpoint/2010/main" val="45344087"/>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2856322" y="1951347"/>
            <a:ext cx="7135405" cy="6897377"/>
          </a:xfrm>
          <a:prstGeom prst="rect">
            <a:avLst/>
          </a:prstGeom>
          <a:noFill/>
          <a:ln>
            <a:noFill/>
          </a:ln>
        </p:spPr>
        <p:style>
          <a:lnRef idx="0">
            <a:scrgbClr r="0" g="0" b="0"/>
          </a:lnRef>
          <a:fillRef idx="0">
            <a:scrgbClr r="0" g="0" b="0"/>
          </a:fillRef>
          <a:effectRef idx="0">
            <a:scrgbClr r="0" g="0" b="0"/>
          </a:effectRef>
          <a:fontRef idx="minor">
            <a:schemeClr val="dk1"/>
          </a:fontRef>
        </p:style>
        <p:txBody>
          <a:bodyPr tIns="205740" rtlCol="0" anchor="t"/>
          <a:lstStyle/>
          <a:p>
            <a:pPr algn="just"/>
            <a:endParaRPr lang="en-IN" dirty="0">
              <a:latin typeface="Tw Cen MT" panose="020B0602020104020603" pitchFamily="34" charset="0"/>
            </a:endParaRPr>
          </a:p>
          <a:p>
            <a:pPr algn="just"/>
            <a:endParaRPr lang="en-IN" dirty="0">
              <a:latin typeface="Tw Cen MT" panose="020B0602020104020603" pitchFamily="34" charset="0"/>
            </a:endParaRPr>
          </a:p>
          <a:p>
            <a:pPr algn="just"/>
            <a:r>
              <a:rPr lang="en-IN" i="1" dirty="0">
                <a:latin typeface="Tw Cen MT" panose="020B0602020104020603" pitchFamily="34" charset="0"/>
              </a:rPr>
              <a:t>e</a:t>
            </a:r>
            <a:r>
              <a:rPr lang="en-IN" b="1" i="1" dirty="0">
                <a:latin typeface="Tw Cen MT" panose="020B0602020104020603" pitchFamily="34" charset="0"/>
              </a:rPr>
              <a:t>) </a:t>
            </a:r>
            <a:r>
              <a:rPr lang="en-US" i="1" dirty="0">
                <a:latin typeface="Tw Cen MT" panose="020B0602020104020603" pitchFamily="34" charset="0"/>
              </a:rPr>
              <a:t>Taxes on supply of goods or services paid u/s 10</a:t>
            </a:r>
          </a:p>
          <a:p>
            <a:pPr algn="just"/>
            <a:r>
              <a:rPr lang="en-IN" i="1" dirty="0">
                <a:latin typeface="Tw Cen MT" panose="020B0602020104020603" pitchFamily="34" charset="0"/>
              </a:rPr>
              <a:t>f</a:t>
            </a:r>
            <a:r>
              <a:rPr lang="en-US" b="1" i="1" dirty="0">
                <a:latin typeface="Tw Cen MT" panose="020B0602020104020603" pitchFamily="34" charset="0"/>
              </a:rPr>
              <a:t>)</a:t>
            </a:r>
            <a:r>
              <a:rPr lang="en-IN" i="1" dirty="0">
                <a:latin typeface="Tw Cen MT" panose="020B0602020104020603" pitchFamily="34" charset="0"/>
              </a:rPr>
              <a:t> </a:t>
            </a:r>
            <a:r>
              <a:rPr lang="en-US" i="1" dirty="0">
                <a:latin typeface="Tw Cen MT" panose="020B0602020104020603" pitchFamily="34" charset="0"/>
              </a:rPr>
              <a:t>Goods or services or both received by a non-resident taxable person except on goods imported by him, shall not be allowed</a:t>
            </a:r>
          </a:p>
          <a:p>
            <a:pPr algn="just"/>
            <a:r>
              <a:rPr lang="en-US" b="1" i="1" dirty="0">
                <a:latin typeface="Tw Cen MT" panose="020B0602020104020603" pitchFamily="34" charset="0"/>
              </a:rPr>
              <a:t>g</a:t>
            </a:r>
            <a:r>
              <a:rPr lang="en-US" i="1" dirty="0">
                <a:latin typeface="Tw Cen MT" panose="020B0602020104020603" pitchFamily="34" charset="0"/>
              </a:rPr>
              <a:t>) Goods or services or both used for personal consumption</a:t>
            </a:r>
          </a:p>
          <a:p>
            <a:pPr algn="just"/>
            <a:r>
              <a:rPr lang="en-IN" b="1" i="1" dirty="0">
                <a:latin typeface="Tw Cen MT" panose="020B0602020104020603" pitchFamily="34" charset="0"/>
              </a:rPr>
              <a:t>h</a:t>
            </a:r>
            <a:r>
              <a:rPr lang="en-US" b="1" i="1" dirty="0">
                <a:latin typeface="Tw Cen MT" panose="020B0602020104020603" pitchFamily="34" charset="0"/>
              </a:rPr>
              <a:t>) </a:t>
            </a:r>
            <a:r>
              <a:rPr lang="en-US" i="1" dirty="0">
                <a:latin typeface="Tw Cen MT" panose="020B0602020104020603" pitchFamily="34" charset="0"/>
              </a:rPr>
              <a:t>Goods lost, stolen, destroyed, written off or disposed of by way of gift or free supplies and </a:t>
            </a:r>
          </a:p>
          <a:p>
            <a:pPr algn="just"/>
            <a:r>
              <a:rPr lang="en-US" i="1" dirty="0" err="1">
                <a:latin typeface="Tw Cen MT" panose="020B0602020104020603" pitchFamily="34" charset="0"/>
              </a:rPr>
              <a:t>i</a:t>
            </a:r>
            <a:r>
              <a:rPr lang="en-US" b="1" i="1" dirty="0">
                <a:latin typeface="Tw Cen MT" panose="020B0602020104020603" pitchFamily="34" charset="0"/>
              </a:rPr>
              <a:t>) </a:t>
            </a:r>
            <a:r>
              <a:rPr lang="en-US" i="1" dirty="0">
                <a:latin typeface="Tw Cen MT" panose="020B0602020104020603" pitchFamily="34" charset="0"/>
              </a:rPr>
              <a:t>Any tax paid in accordance with the provisions of sections 74, 129 and 130 </a:t>
            </a:r>
            <a:r>
              <a:rPr lang="en-US" b="1" i="1" dirty="0">
                <a:latin typeface="Tw Cen MT" panose="020B0602020104020603" pitchFamily="34" charset="0"/>
              </a:rPr>
              <a:t>	</a:t>
            </a:r>
            <a:endParaRPr lang="en-IN" b="1" i="1" dirty="0">
              <a:latin typeface="Tw Cen MT" panose="020B0602020104020603" pitchFamily="34" charset="0"/>
            </a:endParaRPr>
          </a:p>
          <a:p>
            <a:pPr algn="just"/>
            <a:endParaRPr lang="en-IN" b="1" i="1" dirty="0">
              <a:latin typeface="Tw Cen MT" panose="020B0602020104020603" pitchFamily="34" charset="0"/>
            </a:endParaRPr>
          </a:p>
          <a:p>
            <a:pPr algn="just"/>
            <a:endParaRPr lang="en-IN" b="1" dirty="0">
              <a:latin typeface="Tw Cen MT" panose="020B0602020104020603" pitchFamily="34" charset="0"/>
            </a:endParaRPr>
          </a:p>
          <a:p>
            <a:pPr algn="just"/>
            <a:endParaRPr lang="en-IN" dirty="0">
              <a:latin typeface="Tw Cen MT" panose="020B0602020104020603" pitchFamily="34" charset="0"/>
            </a:endParaRPr>
          </a:p>
          <a:p>
            <a:pPr algn="just"/>
            <a:endParaRPr lang="en-US" dirty="0">
              <a:latin typeface="Tw Cen MT" panose="020B0602020104020603" pitchFamily="34" charset="0"/>
            </a:endParaRPr>
          </a:p>
        </p:txBody>
      </p:sp>
      <p:sp>
        <p:nvSpPr>
          <p:cNvPr id="4" name="TextBox 3">
            <a:extLst>
              <a:ext uri="{FF2B5EF4-FFF2-40B4-BE49-F238E27FC236}">
                <a16:creationId xmlns:a16="http://schemas.microsoft.com/office/drawing/2014/main" id="{58897D54-4EB4-4C11-94D0-45C2EA338D6A}"/>
              </a:ext>
            </a:extLst>
          </p:cNvPr>
          <p:cNvSpPr txBox="1"/>
          <p:nvPr/>
        </p:nvSpPr>
        <p:spPr>
          <a:xfrm>
            <a:off x="3858936" y="-304800"/>
            <a:ext cx="4167577" cy="1384995"/>
          </a:xfrm>
          <a:prstGeom prst="rect">
            <a:avLst/>
          </a:prstGeom>
          <a:noFill/>
        </p:spPr>
        <p:txBody>
          <a:bodyPr wrap="square" rtlCol="0">
            <a:spAutoFit/>
          </a:bodyPr>
          <a:lstStyle/>
          <a:p>
            <a:pPr fontAlgn="base">
              <a:spcBef>
                <a:spcPct val="0"/>
              </a:spcBef>
              <a:spcAft>
                <a:spcPct val="0"/>
              </a:spcAft>
            </a:pPr>
            <a:endParaRPr lang="en-US" sz="2100" b="1" dirty="0">
              <a:solidFill>
                <a:schemeClr val="accent2"/>
              </a:solidFill>
              <a:latin typeface="Times New Roman" panose="02020603050405020304" pitchFamily="18" charset="0"/>
              <a:cs typeface="Times New Roman" panose="02020603050405020304" pitchFamily="18" charset="0"/>
            </a:endParaRPr>
          </a:p>
          <a:p>
            <a:pPr fontAlgn="base">
              <a:spcBef>
                <a:spcPct val="0"/>
              </a:spcBef>
              <a:spcAft>
                <a:spcPct val="0"/>
              </a:spcAft>
            </a:pPr>
            <a:endParaRPr lang="en-US" sz="2100" b="1" dirty="0">
              <a:solidFill>
                <a:schemeClr val="accent2"/>
              </a:solidFill>
              <a:latin typeface="Times New Roman" panose="02020603050405020304" pitchFamily="18" charset="0"/>
              <a:cs typeface="Times New Roman" panose="02020603050405020304" pitchFamily="18" charset="0"/>
            </a:endParaRPr>
          </a:p>
          <a:p>
            <a:pPr fontAlgn="base">
              <a:spcBef>
                <a:spcPct val="0"/>
              </a:spcBef>
              <a:spcAft>
                <a:spcPct val="0"/>
              </a:spcAft>
            </a:pPr>
            <a:endParaRPr lang="en-US" sz="2100" b="1" dirty="0">
              <a:solidFill>
                <a:schemeClr val="accent2"/>
              </a:solidFill>
              <a:latin typeface="Times New Roman" panose="02020603050405020304" pitchFamily="18" charset="0"/>
              <a:cs typeface="Times New Roman" panose="02020603050405020304" pitchFamily="18" charset="0"/>
            </a:endParaRPr>
          </a:p>
          <a:p>
            <a:pPr fontAlgn="base">
              <a:spcBef>
                <a:spcPct val="0"/>
              </a:spcBef>
              <a:spcAft>
                <a:spcPct val="0"/>
              </a:spcAft>
            </a:pPr>
            <a:r>
              <a:rPr lang="en-US" sz="2100" b="1" dirty="0">
                <a:latin typeface="Century Gothic" panose="020B0502020202020204" pitchFamily="34" charset="0"/>
                <a:cs typeface="Times New Roman" panose="02020603050405020304" pitchFamily="18" charset="0"/>
              </a:rPr>
              <a:t>Blocked credit – Section 17(5)</a:t>
            </a:r>
            <a:endParaRPr lang="en-US" sz="2100" dirty="0">
              <a:latin typeface="Century Gothic" panose="020B0502020202020204" pitchFamily="34" charset="0"/>
            </a:endParaRPr>
          </a:p>
        </p:txBody>
      </p:sp>
      <p:sp>
        <p:nvSpPr>
          <p:cNvPr id="3" name="Footer Placeholder 2">
            <a:extLst>
              <a:ext uri="{FF2B5EF4-FFF2-40B4-BE49-F238E27FC236}">
                <a16:creationId xmlns:a16="http://schemas.microsoft.com/office/drawing/2014/main" id="{5292EDB6-A101-1E4E-847E-2C72F0BE68E3}"/>
              </a:ext>
            </a:extLst>
          </p:cNvPr>
          <p:cNvSpPr>
            <a:spLocks noGrp="1"/>
          </p:cNvSpPr>
          <p:nvPr>
            <p:ph type="ftr" sz="quarter" idx="11"/>
          </p:nvPr>
        </p:nvSpPr>
        <p:spPr/>
        <p:txBody>
          <a:bodyPr/>
          <a:lstStyle/>
          <a:p>
            <a:r>
              <a:rPr lang="en-IN"/>
              <a:t>By CA Atul Gupta </a:t>
            </a:r>
          </a:p>
        </p:txBody>
      </p:sp>
    </p:spTree>
    <p:extLst>
      <p:ext uri="{BB962C8B-B14F-4D97-AF65-F5344CB8AC3E}">
        <p14:creationId xmlns:p14="http://schemas.microsoft.com/office/powerpoint/2010/main" val="3617581398"/>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EBF4D35D-1298-3AF1-3863-AECB4A11C004}"/>
              </a:ext>
            </a:extLst>
          </p:cNvPr>
          <p:cNvGraphicFramePr>
            <a:graphicFrameLocks noGrp="1"/>
          </p:cNvGraphicFramePr>
          <p:nvPr>
            <p:ph idx="1"/>
            <p:extLst>
              <p:ext uri="{D42A27DB-BD31-4B8C-83A1-F6EECF244321}">
                <p14:modId xmlns:p14="http://schemas.microsoft.com/office/powerpoint/2010/main" val="2589527987"/>
              </p:ext>
            </p:extLst>
          </p:nvPr>
        </p:nvGraphicFramePr>
        <p:xfrm>
          <a:off x="510139" y="487880"/>
          <a:ext cx="11265094" cy="5912919"/>
        </p:xfrm>
        <a:graphic>
          <a:graphicData uri="http://schemas.openxmlformats.org/drawingml/2006/table">
            <a:tbl>
              <a:tblPr>
                <a:tableStyleId>{5C22544A-7EE6-4342-B048-85BDC9FD1C3A}</a:tableStyleId>
              </a:tblPr>
              <a:tblGrid>
                <a:gridCol w="2584197">
                  <a:extLst>
                    <a:ext uri="{9D8B030D-6E8A-4147-A177-3AD203B41FA5}">
                      <a16:colId xmlns:a16="http://schemas.microsoft.com/office/drawing/2014/main" val="561124166"/>
                    </a:ext>
                  </a:extLst>
                </a:gridCol>
                <a:gridCol w="2508039">
                  <a:extLst>
                    <a:ext uri="{9D8B030D-6E8A-4147-A177-3AD203B41FA5}">
                      <a16:colId xmlns:a16="http://schemas.microsoft.com/office/drawing/2014/main" val="3577301368"/>
                    </a:ext>
                  </a:extLst>
                </a:gridCol>
                <a:gridCol w="879016">
                  <a:extLst>
                    <a:ext uri="{9D8B030D-6E8A-4147-A177-3AD203B41FA5}">
                      <a16:colId xmlns:a16="http://schemas.microsoft.com/office/drawing/2014/main" val="2269183175"/>
                    </a:ext>
                  </a:extLst>
                </a:gridCol>
                <a:gridCol w="5293842">
                  <a:extLst>
                    <a:ext uri="{9D8B030D-6E8A-4147-A177-3AD203B41FA5}">
                      <a16:colId xmlns:a16="http://schemas.microsoft.com/office/drawing/2014/main" val="3046541864"/>
                    </a:ext>
                  </a:extLst>
                </a:gridCol>
              </a:tblGrid>
              <a:tr h="1087142">
                <a:tc>
                  <a:txBody>
                    <a:bodyPr/>
                    <a:lstStyle/>
                    <a:p>
                      <a:pPr algn="l" fontAlgn="t"/>
                      <a:r>
                        <a:rPr lang="en-IN" sz="1100" u="none" strike="noStrike">
                          <a:effectLst/>
                        </a:rPr>
                        <a:t>Citation</a:t>
                      </a:r>
                      <a:endParaRPr lang="en-IN" sz="1100" b="1" i="0" u="none" strike="noStrike">
                        <a:solidFill>
                          <a:srgbClr val="FFFFFF"/>
                        </a:solidFill>
                        <a:effectLst/>
                        <a:latin typeface="Calibri" panose="020F0502020204030204" pitchFamily="34" charset="0"/>
                      </a:endParaRPr>
                    </a:p>
                  </a:txBody>
                  <a:tcPr marL="7620" marR="7620" marT="7620" marB="0"/>
                </a:tc>
                <a:tc>
                  <a:txBody>
                    <a:bodyPr/>
                    <a:lstStyle/>
                    <a:p>
                      <a:pPr algn="l" fontAlgn="t"/>
                      <a:r>
                        <a:rPr lang="en-IN" sz="1100" u="none" strike="noStrike">
                          <a:effectLst/>
                        </a:rPr>
                        <a:t>Name </a:t>
                      </a:r>
                      <a:endParaRPr lang="en-IN" sz="1100" b="1" i="0" u="none" strike="noStrike">
                        <a:solidFill>
                          <a:srgbClr val="FFFFFF"/>
                        </a:solidFill>
                        <a:effectLst/>
                        <a:latin typeface="Calibri" panose="020F0502020204030204" pitchFamily="34" charset="0"/>
                      </a:endParaRPr>
                    </a:p>
                  </a:txBody>
                  <a:tcPr marL="7620" marR="7620" marT="7620" marB="0"/>
                </a:tc>
                <a:tc>
                  <a:txBody>
                    <a:bodyPr/>
                    <a:lstStyle/>
                    <a:p>
                      <a:pPr algn="l" fontAlgn="t"/>
                      <a:r>
                        <a:rPr lang="en-IN" sz="1100" u="none" strike="noStrike">
                          <a:effectLst/>
                        </a:rPr>
                        <a:t>HC/SC</a:t>
                      </a:r>
                      <a:endParaRPr lang="en-IN" sz="1100" b="1" i="0" u="none" strike="noStrike">
                        <a:solidFill>
                          <a:srgbClr val="FFFFFF"/>
                        </a:solidFill>
                        <a:effectLst/>
                        <a:latin typeface="Calibri" panose="020F0502020204030204" pitchFamily="34" charset="0"/>
                      </a:endParaRPr>
                    </a:p>
                  </a:txBody>
                  <a:tcPr marL="7620" marR="7620" marT="7620" marB="0"/>
                </a:tc>
                <a:tc>
                  <a:txBody>
                    <a:bodyPr/>
                    <a:lstStyle/>
                    <a:p>
                      <a:pPr algn="l" fontAlgn="t"/>
                      <a:r>
                        <a:rPr lang="en-IN" sz="1100" u="none" strike="noStrike">
                          <a:effectLst/>
                        </a:rPr>
                        <a:t>Subject</a:t>
                      </a:r>
                      <a:endParaRPr lang="en-IN" sz="1100" b="1" i="0" u="none" strike="noStrike">
                        <a:solidFill>
                          <a:srgbClr val="FFFFFF"/>
                        </a:solidFill>
                        <a:effectLst/>
                        <a:latin typeface="Calibri" panose="020F0502020204030204" pitchFamily="34" charset="0"/>
                      </a:endParaRPr>
                    </a:p>
                  </a:txBody>
                  <a:tcPr marL="7620" marR="7620" marT="7620" marB="0"/>
                </a:tc>
                <a:extLst>
                  <a:ext uri="{0D108BD9-81ED-4DB2-BD59-A6C34878D82A}">
                    <a16:rowId xmlns:a16="http://schemas.microsoft.com/office/drawing/2014/main" val="2632339400"/>
                  </a:ext>
                </a:extLst>
              </a:tr>
              <a:tr h="4825777">
                <a:tc>
                  <a:txBody>
                    <a:bodyPr/>
                    <a:lstStyle/>
                    <a:p>
                      <a:pPr algn="l" fontAlgn="t"/>
                      <a:r>
                        <a:rPr lang="en-IN" sz="2400" u="none" strike="noStrike" dirty="0">
                          <a:effectLst/>
                        </a:rPr>
                        <a:t>2023 </a:t>
                      </a:r>
                      <a:r>
                        <a:rPr lang="en-IN" sz="2400" u="none" strike="noStrike" dirty="0" err="1">
                          <a:effectLst/>
                        </a:rPr>
                        <a:t>Taxo.online</a:t>
                      </a:r>
                      <a:r>
                        <a:rPr lang="en-IN" sz="2400" u="none" strike="noStrike" dirty="0">
                          <a:effectLst/>
                        </a:rPr>
                        <a:t> 1100</a:t>
                      </a:r>
                      <a:endParaRPr lang="en-IN" sz="2400" b="0" i="0" u="none" strike="noStrike" dirty="0">
                        <a:solidFill>
                          <a:srgbClr val="000000"/>
                        </a:solidFill>
                        <a:effectLst/>
                        <a:latin typeface="Calibri" panose="020F0502020204030204" pitchFamily="34" charset="0"/>
                      </a:endParaRPr>
                    </a:p>
                  </a:txBody>
                  <a:tcPr marL="7620" marR="7620" marT="7620" marB="0"/>
                </a:tc>
                <a:tc>
                  <a:txBody>
                    <a:bodyPr/>
                    <a:lstStyle/>
                    <a:p>
                      <a:pPr algn="l" fontAlgn="t"/>
                      <a:r>
                        <a:rPr lang="en-US" sz="2400" u="none" strike="noStrike" dirty="0">
                          <a:effectLst/>
                        </a:rPr>
                        <a:t>Deepak Sales Corporation &amp; </a:t>
                      </a:r>
                      <a:r>
                        <a:rPr lang="en-US" sz="2400" u="none" strike="noStrike" dirty="0" err="1">
                          <a:effectLst/>
                        </a:rPr>
                        <a:t>Anr</a:t>
                      </a:r>
                      <a:r>
                        <a:rPr lang="en-US" sz="2400" u="none" strike="noStrike" dirty="0">
                          <a:effectLst/>
                        </a:rPr>
                        <a:t>. Vs. Union of India and Others</a:t>
                      </a:r>
                      <a:endParaRPr lang="en-US" sz="2400" b="0" i="0" u="none" strike="noStrike" dirty="0">
                        <a:solidFill>
                          <a:srgbClr val="000000"/>
                        </a:solidFill>
                        <a:effectLst/>
                        <a:latin typeface="Calibri" panose="020F0502020204030204" pitchFamily="34" charset="0"/>
                      </a:endParaRPr>
                    </a:p>
                  </a:txBody>
                  <a:tcPr marL="7620" marR="7620" marT="7620" marB="0"/>
                </a:tc>
                <a:tc>
                  <a:txBody>
                    <a:bodyPr/>
                    <a:lstStyle/>
                    <a:p>
                      <a:pPr algn="l" fontAlgn="t"/>
                      <a:r>
                        <a:rPr lang="en-IN" sz="2400" u="none" strike="noStrike" dirty="0">
                          <a:effectLst/>
                        </a:rPr>
                        <a:t>HC</a:t>
                      </a:r>
                      <a:endParaRPr lang="en-IN" sz="2400" b="0" i="0" u="none" strike="noStrike" dirty="0">
                        <a:solidFill>
                          <a:srgbClr val="000000"/>
                        </a:solidFill>
                        <a:effectLst/>
                        <a:latin typeface="Calibri" panose="020F0502020204030204" pitchFamily="34" charset="0"/>
                      </a:endParaRPr>
                    </a:p>
                  </a:txBody>
                  <a:tcPr marL="7620" marR="7620" marT="7620" marB="0"/>
                </a:tc>
                <a:tc>
                  <a:txBody>
                    <a:bodyPr/>
                    <a:lstStyle/>
                    <a:p>
                      <a:pPr algn="just" fontAlgn="t"/>
                      <a:r>
                        <a:rPr lang="en-US" sz="2400" u="none" strike="noStrike" dirty="0">
                          <a:effectLst/>
                        </a:rPr>
                        <a:t>Excess ITC -If the taxpayer had claimed an excess Input Tax Credit (ITC) and rectified it prior to its utilization for the settlement of central tax obligations, the demand for interest and penalty by the revenue authority was deemed to be invalid</a:t>
                      </a:r>
                      <a:endParaRPr lang="en-US" sz="2400" b="1" i="0" u="none" strike="noStrike" dirty="0">
                        <a:solidFill>
                          <a:srgbClr val="000000"/>
                        </a:solidFill>
                        <a:effectLst/>
                        <a:latin typeface="Calibri" panose="020F0502020204030204" pitchFamily="34" charset="0"/>
                      </a:endParaRPr>
                    </a:p>
                  </a:txBody>
                  <a:tcPr marL="7620" marR="7620" marT="7620" marB="0"/>
                </a:tc>
                <a:extLst>
                  <a:ext uri="{0D108BD9-81ED-4DB2-BD59-A6C34878D82A}">
                    <a16:rowId xmlns:a16="http://schemas.microsoft.com/office/drawing/2014/main" val="4204695168"/>
                  </a:ext>
                </a:extLst>
              </a:tr>
            </a:tbl>
          </a:graphicData>
        </a:graphic>
      </p:graphicFrame>
    </p:spTree>
    <p:extLst>
      <p:ext uri="{BB962C8B-B14F-4D97-AF65-F5344CB8AC3E}">
        <p14:creationId xmlns:p14="http://schemas.microsoft.com/office/powerpoint/2010/main" val="32154564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Box 2"/>
          <p:cNvSpPr txBox="1"/>
          <p:nvPr/>
        </p:nvSpPr>
        <p:spPr>
          <a:xfrm>
            <a:off x="2416028" y="654342"/>
            <a:ext cx="7373255" cy="646331"/>
          </a:xfrm>
          <a:prstGeom prst="rect">
            <a:avLst/>
          </a:prstGeom>
          <a:noFill/>
        </p:spPr>
        <p:txBody>
          <a:bodyPr wrap="square" rtlCol="0">
            <a:spAutoFit/>
          </a:bodyPr>
          <a:lstStyle/>
          <a:p>
            <a:r>
              <a:rPr lang="en-US" sz="3600" b="1" dirty="0">
                <a:latin typeface="Century Gothic" panose="020B0502020202020204" pitchFamily="34" charset="0"/>
              </a:rPr>
              <a:t>Eligibility of Input Tax Credit</a:t>
            </a:r>
          </a:p>
        </p:txBody>
      </p:sp>
      <p:sp>
        <p:nvSpPr>
          <p:cNvPr id="5" name="Rectangle 4"/>
          <p:cNvSpPr/>
          <p:nvPr/>
        </p:nvSpPr>
        <p:spPr>
          <a:xfrm>
            <a:off x="2416028" y="4286774"/>
            <a:ext cx="7541703" cy="1754326"/>
          </a:xfrm>
          <a:prstGeom prst="rect">
            <a:avLst/>
          </a:prstGeom>
        </p:spPr>
        <p:txBody>
          <a:bodyPr wrap="square">
            <a:spAutoFit/>
          </a:bodyPr>
          <a:lstStyle/>
          <a:p>
            <a:endParaRPr lang="en-US" i="1" u="sng" dirty="0"/>
          </a:p>
          <a:p>
            <a:endParaRPr lang="en-US" i="1" u="sng" dirty="0"/>
          </a:p>
          <a:p>
            <a:r>
              <a:rPr lang="en-US" i="1" u="sng" dirty="0"/>
              <a:t>Solution:</a:t>
            </a:r>
          </a:p>
          <a:p>
            <a:pPr marL="285750" indent="-285750">
              <a:buFont typeface="Arial" panose="020B0604020202020204" pitchFamily="34" charset="0"/>
              <a:buChar char="•"/>
            </a:pPr>
            <a:endParaRPr lang="en-US" i="1" dirty="0"/>
          </a:p>
          <a:p>
            <a:r>
              <a:rPr lang="en-US" i="1" dirty="0"/>
              <a:t>Company cannot claim the credit of tax paid on processing charges of the loan.</a:t>
            </a:r>
          </a:p>
          <a:p>
            <a:pPr lvl="0"/>
            <a:endParaRPr lang="en-US" i="1" dirty="0">
              <a:solidFill>
                <a:schemeClr val="bg1"/>
              </a:solidFill>
            </a:endParaRPr>
          </a:p>
        </p:txBody>
      </p:sp>
      <p:sp>
        <p:nvSpPr>
          <p:cNvPr id="6" name="Rectangle 5"/>
          <p:cNvSpPr/>
          <p:nvPr/>
        </p:nvSpPr>
        <p:spPr>
          <a:xfrm>
            <a:off x="2416028" y="2726422"/>
            <a:ext cx="7423588" cy="2350269"/>
          </a:xfrm>
          <a:prstGeom prst="rect">
            <a:avLst/>
          </a:prstGeom>
        </p:spPr>
        <p:txBody>
          <a:bodyPr wrap="square">
            <a:spAutoFit/>
          </a:bodyPr>
          <a:lstStyle/>
          <a:p>
            <a:pPr marL="457200" indent="-457200">
              <a:buFont typeface="+mj-lt"/>
              <a:buAutoNum type="arabicPeriod"/>
            </a:pPr>
            <a:r>
              <a:rPr lang="en-US" i="1" dirty="0">
                <a:latin typeface="Tw Cen MT" panose="020B0602020104020603" pitchFamily="34" charset="0"/>
              </a:rPr>
              <a:t>Goods or services whose credit is to be availed are used or intended to be used in the course or furtherance of business. (Section 16(1))</a:t>
            </a:r>
          </a:p>
          <a:p>
            <a:endParaRPr lang="en-US" i="1" dirty="0">
              <a:latin typeface="Tw Cen MT" panose="020B0602020104020603" pitchFamily="34" charset="0"/>
            </a:endParaRPr>
          </a:p>
          <a:p>
            <a:r>
              <a:rPr lang="en-US" i="1" dirty="0">
                <a:latin typeface="Tw Cen MT" panose="020B0602020104020603" pitchFamily="34" charset="0"/>
              </a:rPr>
              <a:t>Example:</a:t>
            </a:r>
          </a:p>
          <a:p>
            <a:endParaRPr lang="en-US" i="1" dirty="0">
              <a:latin typeface="Tw Cen MT" panose="020B0602020104020603" pitchFamily="34" charset="0"/>
            </a:endParaRPr>
          </a:p>
          <a:p>
            <a:r>
              <a:rPr lang="en-US" i="1" dirty="0">
                <a:latin typeface="Tw Cen MT" panose="020B0602020104020603" pitchFamily="34" charset="0"/>
              </a:rPr>
              <a:t>A company has taken loan for the higher education of its director’s son and has paid tax processing charges of such loan. Whether ITC will be available?</a:t>
            </a:r>
          </a:p>
          <a:p>
            <a:pPr marL="285750" indent="-285750">
              <a:buFont typeface="Arial" panose="020B0604020202020204" pitchFamily="34" charset="0"/>
              <a:buChar char="•"/>
            </a:pPr>
            <a:endParaRPr lang="en-US" i="1" dirty="0">
              <a:latin typeface="Tw Cen MT" panose="020B0602020104020603" pitchFamily="34" charset="0"/>
            </a:endParaRPr>
          </a:p>
        </p:txBody>
      </p:sp>
      <p:sp>
        <p:nvSpPr>
          <p:cNvPr id="2" name="Footer Placeholder 1">
            <a:extLst>
              <a:ext uri="{FF2B5EF4-FFF2-40B4-BE49-F238E27FC236}">
                <a16:creationId xmlns:a16="http://schemas.microsoft.com/office/drawing/2014/main" id="{7CA15F18-E44A-AA45-92AE-740E08B8FF0F}"/>
              </a:ext>
            </a:extLst>
          </p:cNvPr>
          <p:cNvSpPr>
            <a:spLocks noGrp="1"/>
          </p:cNvSpPr>
          <p:nvPr>
            <p:ph type="ftr" sz="quarter" idx="11"/>
          </p:nvPr>
        </p:nvSpPr>
        <p:spPr/>
        <p:txBody>
          <a:bodyPr/>
          <a:lstStyle/>
          <a:p>
            <a:r>
              <a:rPr lang="en-IN"/>
              <a:t>By CA Atul Gupta </a:t>
            </a:r>
          </a:p>
        </p:txBody>
      </p:sp>
    </p:spTree>
    <p:extLst>
      <p:ext uri="{BB962C8B-B14F-4D97-AF65-F5344CB8AC3E}">
        <p14:creationId xmlns:p14="http://schemas.microsoft.com/office/powerpoint/2010/main" val="2012534339"/>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BE88E030-2E9F-AA4D-C7DE-06F5E30C8174}"/>
              </a:ext>
            </a:extLst>
          </p:cNvPr>
          <p:cNvSpPr>
            <a:spLocks noGrp="1"/>
          </p:cNvSpPr>
          <p:nvPr>
            <p:ph type="ftr" sz="quarter" idx="11"/>
          </p:nvPr>
        </p:nvSpPr>
        <p:spPr/>
        <p:txBody>
          <a:bodyPr/>
          <a:lstStyle/>
          <a:p>
            <a:r>
              <a:rPr lang="en-IN"/>
              <a:t>By CA Atul Gupta </a:t>
            </a:r>
          </a:p>
        </p:txBody>
      </p:sp>
      <p:graphicFrame>
        <p:nvGraphicFramePr>
          <p:cNvPr id="5" name="Table 4">
            <a:extLst>
              <a:ext uri="{FF2B5EF4-FFF2-40B4-BE49-F238E27FC236}">
                <a16:creationId xmlns:a16="http://schemas.microsoft.com/office/drawing/2014/main" id="{018DF550-A37B-6537-A790-4D30D74DF115}"/>
              </a:ext>
            </a:extLst>
          </p:cNvPr>
          <p:cNvGraphicFramePr>
            <a:graphicFrameLocks noGrp="1"/>
          </p:cNvGraphicFramePr>
          <p:nvPr>
            <p:extLst>
              <p:ext uri="{D42A27DB-BD31-4B8C-83A1-F6EECF244321}">
                <p14:modId xmlns:p14="http://schemas.microsoft.com/office/powerpoint/2010/main" val="2261040376"/>
              </p:ext>
            </p:extLst>
          </p:nvPr>
        </p:nvGraphicFramePr>
        <p:xfrm>
          <a:off x="510139" y="298383"/>
          <a:ext cx="11681862" cy="6735440"/>
        </p:xfrm>
        <a:graphic>
          <a:graphicData uri="http://schemas.openxmlformats.org/drawingml/2006/table">
            <a:tbl>
              <a:tblPr>
                <a:tableStyleId>{5C22544A-7EE6-4342-B048-85BDC9FD1C3A}</a:tableStyleId>
              </a:tblPr>
              <a:tblGrid>
                <a:gridCol w="2624964">
                  <a:extLst>
                    <a:ext uri="{9D8B030D-6E8A-4147-A177-3AD203B41FA5}">
                      <a16:colId xmlns:a16="http://schemas.microsoft.com/office/drawing/2014/main" val="685950172"/>
                    </a:ext>
                  </a:extLst>
                </a:gridCol>
                <a:gridCol w="2332046">
                  <a:extLst>
                    <a:ext uri="{9D8B030D-6E8A-4147-A177-3AD203B41FA5}">
                      <a16:colId xmlns:a16="http://schemas.microsoft.com/office/drawing/2014/main" val="4188235769"/>
                    </a:ext>
                  </a:extLst>
                </a:gridCol>
                <a:gridCol w="1275362">
                  <a:extLst>
                    <a:ext uri="{9D8B030D-6E8A-4147-A177-3AD203B41FA5}">
                      <a16:colId xmlns:a16="http://schemas.microsoft.com/office/drawing/2014/main" val="2355795260"/>
                    </a:ext>
                  </a:extLst>
                </a:gridCol>
                <a:gridCol w="5449490">
                  <a:extLst>
                    <a:ext uri="{9D8B030D-6E8A-4147-A177-3AD203B41FA5}">
                      <a16:colId xmlns:a16="http://schemas.microsoft.com/office/drawing/2014/main" val="2300886113"/>
                    </a:ext>
                  </a:extLst>
                </a:gridCol>
              </a:tblGrid>
              <a:tr h="2877005">
                <a:tc>
                  <a:txBody>
                    <a:bodyPr/>
                    <a:lstStyle/>
                    <a:p>
                      <a:pPr algn="l" fontAlgn="t"/>
                      <a:r>
                        <a:rPr lang="en-IN" sz="2400" u="none" strike="noStrike" dirty="0">
                          <a:effectLst/>
                        </a:rPr>
                        <a:t>2023 </a:t>
                      </a:r>
                      <a:r>
                        <a:rPr lang="en-IN" sz="2400" u="none" strike="noStrike" dirty="0" err="1">
                          <a:effectLst/>
                        </a:rPr>
                        <a:t>Taxo.online</a:t>
                      </a:r>
                      <a:r>
                        <a:rPr lang="en-IN" sz="2400" u="none" strike="noStrike" dirty="0">
                          <a:effectLst/>
                        </a:rPr>
                        <a:t> 693</a:t>
                      </a:r>
                      <a:endParaRPr lang="en-IN" sz="2400" b="0" i="0" u="none" strike="noStrike" dirty="0">
                        <a:solidFill>
                          <a:srgbClr val="000000"/>
                        </a:solidFill>
                        <a:effectLst/>
                        <a:latin typeface="Calibri" panose="020F0502020204030204" pitchFamily="34" charset="0"/>
                      </a:endParaRPr>
                    </a:p>
                  </a:txBody>
                  <a:tcPr marL="6432" marR="6432" marT="6432" marB="0"/>
                </a:tc>
                <a:tc>
                  <a:txBody>
                    <a:bodyPr/>
                    <a:lstStyle/>
                    <a:p>
                      <a:pPr algn="l" fontAlgn="t"/>
                      <a:r>
                        <a:rPr lang="en-US" sz="2400" u="none" strike="noStrike" dirty="0">
                          <a:effectLst/>
                        </a:rPr>
                        <a:t>THIRUMALAKONDA PLYWOODS</a:t>
                      </a:r>
                      <a:br>
                        <a:rPr lang="en-US" sz="2400" u="none" strike="noStrike" dirty="0">
                          <a:effectLst/>
                        </a:rPr>
                      </a:br>
                      <a:r>
                        <a:rPr lang="en-US" sz="2400" u="none" strike="noStrike" dirty="0">
                          <a:effectLst/>
                        </a:rPr>
                        <a:t>v.</a:t>
                      </a:r>
                      <a:br>
                        <a:rPr lang="en-US" sz="2400" u="none" strike="noStrike" dirty="0">
                          <a:effectLst/>
                        </a:rPr>
                      </a:br>
                      <a:r>
                        <a:rPr lang="en-US" sz="2400" u="none" strike="noStrike" dirty="0">
                          <a:effectLst/>
                        </a:rPr>
                        <a:t>THE ASSISTANT COMMISSIONER – STATE TAX</a:t>
                      </a:r>
                      <a:endParaRPr lang="en-US" sz="2400" b="0" i="0" u="none" strike="noStrike" dirty="0">
                        <a:solidFill>
                          <a:srgbClr val="000000"/>
                        </a:solidFill>
                        <a:effectLst/>
                        <a:latin typeface="Calibri" panose="020F0502020204030204" pitchFamily="34" charset="0"/>
                      </a:endParaRPr>
                    </a:p>
                  </a:txBody>
                  <a:tcPr marL="6432" marR="6432" marT="6432" marB="0"/>
                </a:tc>
                <a:tc>
                  <a:txBody>
                    <a:bodyPr/>
                    <a:lstStyle/>
                    <a:p>
                      <a:pPr algn="l" fontAlgn="t"/>
                      <a:r>
                        <a:rPr lang="en-IN" sz="2400" u="none" strike="noStrike" dirty="0">
                          <a:effectLst/>
                        </a:rPr>
                        <a:t>Andhra Pradesh, HC</a:t>
                      </a:r>
                      <a:endParaRPr lang="en-IN" sz="2400" b="0" i="0" u="none" strike="noStrike" dirty="0">
                        <a:solidFill>
                          <a:srgbClr val="000000"/>
                        </a:solidFill>
                        <a:effectLst/>
                        <a:latin typeface="Calibri" panose="020F0502020204030204" pitchFamily="34" charset="0"/>
                      </a:endParaRPr>
                    </a:p>
                  </a:txBody>
                  <a:tcPr marL="6432" marR="6432" marT="6432" marB="0"/>
                </a:tc>
                <a:tc>
                  <a:txBody>
                    <a:bodyPr/>
                    <a:lstStyle/>
                    <a:p>
                      <a:pPr algn="just" fontAlgn="t"/>
                      <a:r>
                        <a:rPr lang="en-US" sz="2400" u="none" strike="noStrike" dirty="0">
                          <a:effectLst/>
                        </a:rPr>
                        <a:t>Section 16(2) of the APGST/CGST Act, 2017 does not take precedence over Section 16(4) as they do not contradict each other; they function autonomously.</a:t>
                      </a:r>
                      <a:br>
                        <a:rPr lang="en-US" sz="2400" u="none" strike="noStrike" dirty="0">
                          <a:effectLst/>
                        </a:rPr>
                      </a:br>
                      <a:r>
                        <a:rPr lang="en-US" sz="2400" u="none" strike="noStrike" dirty="0">
                          <a:effectLst/>
                        </a:rPr>
                        <a:t>GST: Simply acknowledging Form GSTR-3B returns with a late fee does not absolve the delay in asserting Input Tax Credit (ITC) beyond the time frame specified in Section 16(4) of the APGST/CGST Act, 2017.</a:t>
                      </a:r>
                      <a:endParaRPr lang="en-US" sz="2400" b="0" i="0" u="none" strike="noStrike" dirty="0">
                        <a:solidFill>
                          <a:srgbClr val="000000"/>
                        </a:solidFill>
                        <a:effectLst/>
                        <a:latin typeface="Calibri" panose="020F0502020204030204" pitchFamily="34" charset="0"/>
                      </a:endParaRPr>
                    </a:p>
                  </a:txBody>
                  <a:tcPr marL="6432" marR="6432" marT="6432" marB="0"/>
                </a:tc>
                <a:extLst>
                  <a:ext uri="{0D108BD9-81ED-4DB2-BD59-A6C34878D82A}">
                    <a16:rowId xmlns:a16="http://schemas.microsoft.com/office/drawing/2014/main" val="981995797"/>
                  </a:ext>
                </a:extLst>
              </a:tr>
              <a:tr h="3437168">
                <a:tc>
                  <a:txBody>
                    <a:bodyPr/>
                    <a:lstStyle/>
                    <a:p>
                      <a:pPr algn="l" fontAlgn="t"/>
                      <a:r>
                        <a:rPr lang="en-IN" sz="2400" u="none" strike="noStrike" dirty="0">
                          <a:solidFill>
                            <a:srgbClr val="FF0000"/>
                          </a:solidFill>
                          <a:effectLst/>
                        </a:rPr>
                        <a:t>2023 </a:t>
                      </a:r>
                      <a:r>
                        <a:rPr lang="en-IN" sz="2400" u="none" strike="noStrike" dirty="0" err="1">
                          <a:solidFill>
                            <a:srgbClr val="FF0000"/>
                          </a:solidFill>
                          <a:effectLst/>
                        </a:rPr>
                        <a:t>Taxo.online</a:t>
                      </a:r>
                      <a:r>
                        <a:rPr lang="en-IN" sz="2400" u="none" strike="noStrike" dirty="0">
                          <a:solidFill>
                            <a:srgbClr val="FF0000"/>
                          </a:solidFill>
                          <a:effectLst/>
                        </a:rPr>
                        <a:t> 690</a:t>
                      </a:r>
                      <a:endParaRPr lang="en-IN" sz="2400" b="0" i="0" u="none" strike="noStrike" dirty="0">
                        <a:solidFill>
                          <a:srgbClr val="FF0000"/>
                        </a:solidFill>
                        <a:effectLst/>
                        <a:latin typeface="Calibri" panose="020F0502020204030204" pitchFamily="34" charset="0"/>
                      </a:endParaRPr>
                    </a:p>
                  </a:txBody>
                  <a:tcPr marL="6432" marR="6432" marT="6432" marB="0"/>
                </a:tc>
                <a:tc>
                  <a:txBody>
                    <a:bodyPr/>
                    <a:lstStyle/>
                    <a:p>
                      <a:pPr algn="l" fontAlgn="t"/>
                      <a:r>
                        <a:rPr lang="en-US" sz="2400" u="none" strike="noStrike" dirty="0">
                          <a:solidFill>
                            <a:srgbClr val="FF0000"/>
                          </a:solidFill>
                          <a:effectLst/>
                        </a:rPr>
                        <a:t>CHEGG INDIA PVT LIMITED</a:t>
                      </a:r>
                      <a:br>
                        <a:rPr lang="en-US" sz="2400" u="none" strike="noStrike" dirty="0">
                          <a:solidFill>
                            <a:srgbClr val="FF0000"/>
                          </a:solidFill>
                          <a:effectLst/>
                        </a:rPr>
                      </a:br>
                      <a:r>
                        <a:rPr lang="en-US" sz="2400" u="none" strike="noStrike" dirty="0">
                          <a:solidFill>
                            <a:srgbClr val="FF0000"/>
                          </a:solidFill>
                          <a:effectLst/>
                        </a:rPr>
                        <a:t>v.</a:t>
                      </a:r>
                      <a:br>
                        <a:rPr lang="en-US" sz="2400" u="none" strike="noStrike" dirty="0">
                          <a:solidFill>
                            <a:srgbClr val="FF0000"/>
                          </a:solidFill>
                          <a:effectLst/>
                        </a:rPr>
                      </a:br>
                      <a:r>
                        <a:rPr lang="en-US" sz="2400" u="none" strike="noStrike" dirty="0">
                          <a:solidFill>
                            <a:srgbClr val="FF0000"/>
                          </a:solidFill>
                          <a:effectLst/>
                        </a:rPr>
                        <a:t>COMMISSIONER OF CENTRAL GOODS AND SERVICES TAX DELHI EAST &amp; ANR. </a:t>
                      </a:r>
                      <a:endParaRPr lang="en-US" sz="2400" b="0" i="0" u="none" strike="noStrike" dirty="0">
                        <a:solidFill>
                          <a:srgbClr val="FF0000"/>
                        </a:solidFill>
                        <a:effectLst/>
                        <a:latin typeface="Calibri" panose="020F0502020204030204" pitchFamily="34" charset="0"/>
                      </a:endParaRPr>
                    </a:p>
                  </a:txBody>
                  <a:tcPr marL="6432" marR="6432" marT="6432" marB="0"/>
                </a:tc>
                <a:tc>
                  <a:txBody>
                    <a:bodyPr/>
                    <a:lstStyle/>
                    <a:p>
                      <a:pPr algn="l" fontAlgn="t"/>
                      <a:r>
                        <a:rPr lang="en-IN" sz="2400" u="none" strike="noStrike" dirty="0">
                          <a:solidFill>
                            <a:srgbClr val="FF0000"/>
                          </a:solidFill>
                          <a:effectLst/>
                        </a:rPr>
                        <a:t>Delhi, HC</a:t>
                      </a:r>
                      <a:endParaRPr lang="en-IN" sz="2400" b="0" i="0" u="none" strike="noStrike" dirty="0">
                        <a:solidFill>
                          <a:srgbClr val="FF0000"/>
                        </a:solidFill>
                        <a:effectLst/>
                        <a:latin typeface="Calibri" panose="020F0502020204030204" pitchFamily="34" charset="0"/>
                      </a:endParaRPr>
                    </a:p>
                  </a:txBody>
                  <a:tcPr marL="6432" marR="6432" marT="6432" marB="0"/>
                </a:tc>
                <a:tc>
                  <a:txBody>
                    <a:bodyPr/>
                    <a:lstStyle/>
                    <a:p>
                      <a:pPr algn="just" fontAlgn="t"/>
                      <a:r>
                        <a:rPr lang="en-US" sz="2400" u="none" strike="noStrike" dirty="0">
                          <a:solidFill>
                            <a:srgbClr val="FF0000"/>
                          </a:solidFill>
                          <a:effectLst/>
                        </a:rPr>
                        <a:t>If the ITC claims related to common area maintenance and catering charges were denied without providing prior notice explaining the reasons and demonstrating the application of relevant provisions of the Act to these charges, the contested order should be invalidated</a:t>
                      </a:r>
                      <a:endParaRPr lang="en-US" sz="2400" b="0" i="0" u="none" strike="noStrike" dirty="0">
                        <a:solidFill>
                          <a:srgbClr val="FF0000"/>
                        </a:solidFill>
                        <a:effectLst/>
                        <a:latin typeface="Calibri" panose="020F0502020204030204" pitchFamily="34" charset="0"/>
                      </a:endParaRPr>
                    </a:p>
                  </a:txBody>
                  <a:tcPr marL="6432" marR="6432" marT="6432" marB="0"/>
                </a:tc>
                <a:extLst>
                  <a:ext uri="{0D108BD9-81ED-4DB2-BD59-A6C34878D82A}">
                    <a16:rowId xmlns:a16="http://schemas.microsoft.com/office/drawing/2014/main" val="4104440407"/>
                  </a:ext>
                </a:extLst>
              </a:tr>
            </a:tbl>
          </a:graphicData>
        </a:graphic>
      </p:graphicFrame>
    </p:spTree>
    <p:extLst>
      <p:ext uri="{BB962C8B-B14F-4D97-AF65-F5344CB8AC3E}">
        <p14:creationId xmlns:p14="http://schemas.microsoft.com/office/powerpoint/2010/main" val="288090334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9460D8BB-CC41-C8DF-A3BD-3CF6EF78690D}"/>
              </a:ext>
            </a:extLst>
          </p:cNvPr>
          <p:cNvGraphicFramePr>
            <a:graphicFrameLocks noGrp="1"/>
          </p:cNvGraphicFramePr>
          <p:nvPr>
            <p:ph idx="1"/>
            <p:extLst>
              <p:ext uri="{D42A27DB-BD31-4B8C-83A1-F6EECF244321}">
                <p14:modId xmlns:p14="http://schemas.microsoft.com/office/powerpoint/2010/main" val="2142829957"/>
              </p:ext>
            </p:extLst>
          </p:nvPr>
        </p:nvGraphicFramePr>
        <p:xfrm>
          <a:off x="375385" y="474662"/>
          <a:ext cx="10927984" cy="4233883"/>
        </p:xfrm>
        <a:graphic>
          <a:graphicData uri="http://schemas.openxmlformats.org/drawingml/2006/table">
            <a:tbl>
              <a:tblPr>
                <a:tableStyleId>{5C22544A-7EE6-4342-B048-85BDC9FD1C3A}</a:tableStyleId>
              </a:tblPr>
              <a:tblGrid>
                <a:gridCol w="2028076">
                  <a:extLst>
                    <a:ext uri="{9D8B030D-6E8A-4147-A177-3AD203B41FA5}">
                      <a16:colId xmlns:a16="http://schemas.microsoft.com/office/drawing/2014/main" val="3454852221"/>
                    </a:ext>
                  </a:extLst>
                </a:gridCol>
                <a:gridCol w="2165906">
                  <a:extLst>
                    <a:ext uri="{9D8B030D-6E8A-4147-A177-3AD203B41FA5}">
                      <a16:colId xmlns:a16="http://schemas.microsoft.com/office/drawing/2014/main" val="1826795840"/>
                    </a:ext>
                  </a:extLst>
                </a:gridCol>
                <a:gridCol w="1949316">
                  <a:extLst>
                    <a:ext uri="{9D8B030D-6E8A-4147-A177-3AD203B41FA5}">
                      <a16:colId xmlns:a16="http://schemas.microsoft.com/office/drawing/2014/main" val="4026267503"/>
                    </a:ext>
                  </a:extLst>
                </a:gridCol>
                <a:gridCol w="4784686">
                  <a:extLst>
                    <a:ext uri="{9D8B030D-6E8A-4147-A177-3AD203B41FA5}">
                      <a16:colId xmlns:a16="http://schemas.microsoft.com/office/drawing/2014/main" val="713519041"/>
                    </a:ext>
                  </a:extLst>
                </a:gridCol>
              </a:tblGrid>
              <a:tr h="203732">
                <a:tc>
                  <a:txBody>
                    <a:bodyPr/>
                    <a:lstStyle/>
                    <a:p>
                      <a:pPr algn="l" fontAlgn="t"/>
                      <a:r>
                        <a:rPr lang="en-IN" sz="1100" u="none" strike="noStrike">
                          <a:effectLst/>
                        </a:rPr>
                        <a:t>Citation</a:t>
                      </a:r>
                      <a:endParaRPr lang="en-IN" sz="1100" b="1" i="0" u="none" strike="noStrike">
                        <a:solidFill>
                          <a:srgbClr val="FFFFFF"/>
                        </a:solidFill>
                        <a:effectLst/>
                        <a:latin typeface="Calibri" panose="020F0502020204030204" pitchFamily="34" charset="0"/>
                      </a:endParaRPr>
                    </a:p>
                  </a:txBody>
                  <a:tcPr marL="6791" marR="6791" marT="6791" marB="0"/>
                </a:tc>
                <a:tc>
                  <a:txBody>
                    <a:bodyPr/>
                    <a:lstStyle/>
                    <a:p>
                      <a:pPr algn="l" fontAlgn="t"/>
                      <a:r>
                        <a:rPr lang="en-IN" sz="1100" u="none" strike="noStrike">
                          <a:effectLst/>
                        </a:rPr>
                        <a:t>Name </a:t>
                      </a:r>
                      <a:endParaRPr lang="en-IN" sz="1100" b="1" i="0" u="none" strike="noStrike">
                        <a:solidFill>
                          <a:srgbClr val="FFFFFF"/>
                        </a:solidFill>
                        <a:effectLst/>
                        <a:latin typeface="Calibri" panose="020F0502020204030204" pitchFamily="34" charset="0"/>
                      </a:endParaRPr>
                    </a:p>
                  </a:txBody>
                  <a:tcPr marL="6791" marR="6791" marT="6791" marB="0"/>
                </a:tc>
                <a:tc>
                  <a:txBody>
                    <a:bodyPr/>
                    <a:lstStyle/>
                    <a:p>
                      <a:pPr algn="l" fontAlgn="t"/>
                      <a:r>
                        <a:rPr lang="en-IN" sz="1100" u="none" strike="noStrike">
                          <a:effectLst/>
                        </a:rPr>
                        <a:t>HC/SC</a:t>
                      </a:r>
                      <a:endParaRPr lang="en-IN" sz="1100" b="1" i="0" u="none" strike="noStrike">
                        <a:solidFill>
                          <a:srgbClr val="FFFFFF"/>
                        </a:solidFill>
                        <a:effectLst/>
                        <a:latin typeface="Calibri" panose="020F0502020204030204" pitchFamily="34" charset="0"/>
                      </a:endParaRPr>
                    </a:p>
                  </a:txBody>
                  <a:tcPr marL="6791" marR="6791" marT="6791" marB="0"/>
                </a:tc>
                <a:tc>
                  <a:txBody>
                    <a:bodyPr/>
                    <a:lstStyle/>
                    <a:p>
                      <a:pPr algn="l" fontAlgn="t"/>
                      <a:r>
                        <a:rPr lang="en-IN" sz="1100" u="none" strike="noStrike">
                          <a:effectLst/>
                        </a:rPr>
                        <a:t>Subject</a:t>
                      </a:r>
                      <a:endParaRPr lang="en-IN" sz="1100" b="1" i="0" u="none" strike="noStrike">
                        <a:solidFill>
                          <a:srgbClr val="FFFFFF"/>
                        </a:solidFill>
                        <a:effectLst/>
                        <a:latin typeface="Calibri" panose="020F0502020204030204" pitchFamily="34" charset="0"/>
                      </a:endParaRPr>
                    </a:p>
                  </a:txBody>
                  <a:tcPr marL="6791" marR="6791" marT="6791" marB="0"/>
                </a:tc>
                <a:extLst>
                  <a:ext uri="{0D108BD9-81ED-4DB2-BD59-A6C34878D82A}">
                    <a16:rowId xmlns:a16="http://schemas.microsoft.com/office/drawing/2014/main" val="4008855916"/>
                  </a:ext>
                </a:extLst>
              </a:tr>
              <a:tr h="2118813">
                <a:tc>
                  <a:txBody>
                    <a:bodyPr/>
                    <a:lstStyle/>
                    <a:p>
                      <a:pPr algn="l" fontAlgn="t"/>
                      <a:r>
                        <a:rPr lang="en-IN" sz="2400" u="none" strike="noStrike" dirty="0">
                          <a:effectLst/>
                        </a:rPr>
                        <a:t>2023 </a:t>
                      </a:r>
                      <a:r>
                        <a:rPr lang="en-IN" sz="2400" u="none" strike="noStrike" dirty="0" err="1">
                          <a:effectLst/>
                        </a:rPr>
                        <a:t>Taxo.online</a:t>
                      </a:r>
                      <a:r>
                        <a:rPr lang="en-IN" sz="2400" u="none" strike="noStrike" dirty="0">
                          <a:effectLst/>
                        </a:rPr>
                        <a:t> 895</a:t>
                      </a:r>
                      <a:endParaRPr lang="en-IN" sz="2400" b="0" i="0" u="none" strike="noStrike" dirty="0">
                        <a:solidFill>
                          <a:srgbClr val="000000"/>
                        </a:solidFill>
                        <a:effectLst/>
                        <a:latin typeface="Calibri" panose="020F0502020204030204" pitchFamily="34" charset="0"/>
                      </a:endParaRPr>
                    </a:p>
                  </a:txBody>
                  <a:tcPr marL="6791" marR="6791" marT="6791" marB="0"/>
                </a:tc>
                <a:tc>
                  <a:txBody>
                    <a:bodyPr/>
                    <a:lstStyle/>
                    <a:p>
                      <a:pPr algn="l" fontAlgn="t"/>
                      <a:r>
                        <a:rPr lang="en-US" sz="2400" u="none" strike="noStrike" dirty="0">
                          <a:effectLst/>
                        </a:rPr>
                        <a:t>ANUPAM ELECTRICALS AND ELECTRONICS</a:t>
                      </a:r>
                      <a:br>
                        <a:rPr lang="en-US" sz="2400" u="none" strike="noStrike" dirty="0">
                          <a:effectLst/>
                        </a:rPr>
                      </a:br>
                      <a:r>
                        <a:rPr lang="en-US" sz="2400" u="none" strike="noStrike" dirty="0">
                          <a:effectLst/>
                        </a:rPr>
                        <a:t>v.</a:t>
                      </a:r>
                      <a:br>
                        <a:rPr lang="en-US" sz="2400" u="none" strike="noStrike" dirty="0">
                          <a:effectLst/>
                        </a:rPr>
                      </a:br>
                      <a:r>
                        <a:rPr lang="en-US" sz="2400" u="none" strike="noStrike" dirty="0">
                          <a:effectLst/>
                        </a:rPr>
                        <a:t>STATE OF U.P. AND ANOTHER</a:t>
                      </a:r>
                      <a:endParaRPr lang="en-US" sz="2400" b="0" i="0" u="none" strike="noStrike" dirty="0">
                        <a:solidFill>
                          <a:srgbClr val="000000"/>
                        </a:solidFill>
                        <a:effectLst/>
                        <a:latin typeface="Calibri" panose="020F0502020204030204" pitchFamily="34" charset="0"/>
                      </a:endParaRPr>
                    </a:p>
                  </a:txBody>
                  <a:tcPr marL="6791" marR="6791" marT="6791" marB="0"/>
                </a:tc>
                <a:tc>
                  <a:txBody>
                    <a:bodyPr/>
                    <a:lstStyle/>
                    <a:p>
                      <a:pPr algn="l" fontAlgn="t"/>
                      <a:r>
                        <a:rPr lang="en-IN" sz="2400" u="none" strike="noStrike" dirty="0">
                          <a:effectLst/>
                        </a:rPr>
                        <a:t>Allahabad, HC</a:t>
                      </a:r>
                      <a:endParaRPr lang="en-IN" sz="2400" b="0" i="0" u="none" strike="noStrike" dirty="0">
                        <a:solidFill>
                          <a:srgbClr val="000000"/>
                        </a:solidFill>
                        <a:effectLst/>
                        <a:latin typeface="Calibri" panose="020F0502020204030204" pitchFamily="34" charset="0"/>
                      </a:endParaRPr>
                    </a:p>
                  </a:txBody>
                  <a:tcPr marL="6791" marR="6791" marT="6791" marB="0"/>
                </a:tc>
                <a:tc>
                  <a:txBody>
                    <a:bodyPr/>
                    <a:lstStyle/>
                    <a:p>
                      <a:pPr algn="just" fontAlgn="t"/>
                      <a:r>
                        <a:rPr lang="en-US" sz="2400" u="none" strike="noStrike" dirty="0">
                          <a:effectLst/>
                        </a:rPr>
                        <a:t>In a situation where the petitioner transitioned from a composition scheme to a regular scheme but couldn't avail the eligible Input Tax Credit (ITC) for their inventory of semi-finished/finished goods and capital goods due to technical issues on the GST portal, the petitioner should be granted the opportunity to submit Form ITC-01 to facilitate the claiming of ITC</a:t>
                      </a:r>
                      <a:endParaRPr lang="en-US" sz="2400" b="0" i="0" u="none" strike="noStrike" dirty="0">
                        <a:solidFill>
                          <a:srgbClr val="000000"/>
                        </a:solidFill>
                        <a:effectLst/>
                        <a:latin typeface="Calibri" panose="020F0502020204030204" pitchFamily="34" charset="0"/>
                      </a:endParaRPr>
                    </a:p>
                  </a:txBody>
                  <a:tcPr marL="6791" marR="6791" marT="6791" marB="0"/>
                </a:tc>
                <a:extLst>
                  <a:ext uri="{0D108BD9-81ED-4DB2-BD59-A6C34878D82A}">
                    <a16:rowId xmlns:a16="http://schemas.microsoft.com/office/drawing/2014/main" val="4042717489"/>
                  </a:ext>
                </a:extLst>
              </a:tr>
            </a:tbl>
          </a:graphicData>
        </a:graphic>
      </p:graphicFrame>
    </p:spTree>
    <p:extLst>
      <p:ext uri="{BB962C8B-B14F-4D97-AF65-F5344CB8AC3E}">
        <p14:creationId xmlns:p14="http://schemas.microsoft.com/office/powerpoint/2010/main" val="282772001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611CCC74-799A-BCB4-BEFF-0B32917947A1}"/>
              </a:ext>
            </a:extLst>
          </p:cNvPr>
          <p:cNvSpPr>
            <a:spLocks noGrp="1"/>
          </p:cNvSpPr>
          <p:nvPr>
            <p:ph type="ftr" sz="quarter" idx="11"/>
          </p:nvPr>
        </p:nvSpPr>
        <p:spPr/>
        <p:txBody>
          <a:bodyPr/>
          <a:lstStyle/>
          <a:p>
            <a:r>
              <a:rPr lang="en-IN"/>
              <a:t>By CA Atul Gupta </a:t>
            </a:r>
          </a:p>
        </p:txBody>
      </p:sp>
      <p:graphicFrame>
        <p:nvGraphicFramePr>
          <p:cNvPr id="3" name="Table 2">
            <a:extLst>
              <a:ext uri="{FF2B5EF4-FFF2-40B4-BE49-F238E27FC236}">
                <a16:creationId xmlns:a16="http://schemas.microsoft.com/office/drawing/2014/main" id="{E7FDB248-07BA-78B0-DDA4-5BD2BA3CC800}"/>
              </a:ext>
            </a:extLst>
          </p:cNvPr>
          <p:cNvGraphicFramePr>
            <a:graphicFrameLocks noGrp="1"/>
          </p:cNvGraphicFramePr>
          <p:nvPr>
            <p:extLst>
              <p:ext uri="{D42A27DB-BD31-4B8C-83A1-F6EECF244321}">
                <p14:modId xmlns:p14="http://schemas.microsoft.com/office/powerpoint/2010/main" val="1357591438"/>
              </p:ext>
            </p:extLst>
          </p:nvPr>
        </p:nvGraphicFramePr>
        <p:xfrm>
          <a:off x="442760" y="545358"/>
          <a:ext cx="11415563" cy="6047623"/>
        </p:xfrm>
        <a:graphic>
          <a:graphicData uri="http://schemas.openxmlformats.org/drawingml/2006/table">
            <a:tbl>
              <a:tblPr>
                <a:tableStyleId>{5C22544A-7EE6-4342-B048-85BDC9FD1C3A}</a:tableStyleId>
              </a:tblPr>
              <a:tblGrid>
                <a:gridCol w="2118564">
                  <a:extLst>
                    <a:ext uri="{9D8B030D-6E8A-4147-A177-3AD203B41FA5}">
                      <a16:colId xmlns:a16="http://schemas.microsoft.com/office/drawing/2014/main" val="2951360618"/>
                    </a:ext>
                  </a:extLst>
                </a:gridCol>
                <a:gridCol w="2262544">
                  <a:extLst>
                    <a:ext uri="{9D8B030D-6E8A-4147-A177-3AD203B41FA5}">
                      <a16:colId xmlns:a16="http://schemas.microsoft.com/office/drawing/2014/main" val="692434584"/>
                    </a:ext>
                  </a:extLst>
                </a:gridCol>
                <a:gridCol w="2036289">
                  <a:extLst>
                    <a:ext uri="{9D8B030D-6E8A-4147-A177-3AD203B41FA5}">
                      <a16:colId xmlns:a16="http://schemas.microsoft.com/office/drawing/2014/main" val="1147722200"/>
                    </a:ext>
                  </a:extLst>
                </a:gridCol>
                <a:gridCol w="4998166">
                  <a:extLst>
                    <a:ext uri="{9D8B030D-6E8A-4147-A177-3AD203B41FA5}">
                      <a16:colId xmlns:a16="http://schemas.microsoft.com/office/drawing/2014/main" val="4052640463"/>
                    </a:ext>
                  </a:extLst>
                </a:gridCol>
              </a:tblGrid>
              <a:tr h="341431">
                <a:tc>
                  <a:txBody>
                    <a:bodyPr/>
                    <a:lstStyle/>
                    <a:p>
                      <a:pPr algn="l" fontAlgn="t"/>
                      <a:r>
                        <a:rPr lang="en-IN" sz="1100" u="none" strike="noStrike">
                          <a:effectLst/>
                        </a:rPr>
                        <a:t>Citation</a:t>
                      </a:r>
                      <a:endParaRPr lang="en-IN" sz="1100" b="1" i="0" u="none" strike="noStrike">
                        <a:solidFill>
                          <a:srgbClr val="FFFFFF"/>
                        </a:solidFill>
                        <a:effectLst/>
                        <a:latin typeface="Calibri" panose="020F0502020204030204" pitchFamily="34" charset="0"/>
                      </a:endParaRPr>
                    </a:p>
                  </a:txBody>
                  <a:tcPr marL="6432" marR="6432" marT="6432" marB="0"/>
                </a:tc>
                <a:tc>
                  <a:txBody>
                    <a:bodyPr/>
                    <a:lstStyle/>
                    <a:p>
                      <a:pPr algn="l" fontAlgn="t"/>
                      <a:r>
                        <a:rPr lang="en-IN" sz="1100" u="none" strike="noStrike" dirty="0">
                          <a:effectLst/>
                        </a:rPr>
                        <a:t>Name </a:t>
                      </a:r>
                      <a:endParaRPr lang="en-IN" sz="1100" b="1" i="0" u="none" strike="noStrike" dirty="0">
                        <a:solidFill>
                          <a:srgbClr val="FFFFFF"/>
                        </a:solidFill>
                        <a:effectLst/>
                        <a:latin typeface="Calibri" panose="020F0502020204030204" pitchFamily="34" charset="0"/>
                      </a:endParaRPr>
                    </a:p>
                  </a:txBody>
                  <a:tcPr marL="6432" marR="6432" marT="6432" marB="0"/>
                </a:tc>
                <a:tc>
                  <a:txBody>
                    <a:bodyPr/>
                    <a:lstStyle/>
                    <a:p>
                      <a:pPr algn="l" fontAlgn="t"/>
                      <a:r>
                        <a:rPr lang="en-IN" sz="1100" u="none" strike="noStrike">
                          <a:effectLst/>
                        </a:rPr>
                        <a:t>HC/SC</a:t>
                      </a:r>
                      <a:endParaRPr lang="en-IN" sz="1100" b="1" i="0" u="none" strike="noStrike">
                        <a:solidFill>
                          <a:srgbClr val="FFFFFF"/>
                        </a:solidFill>
                        <a:effectLst/>
                        <a:latin typeface="Calibri" panose="020F0502020204030204" pitchFamily="34" charset="0"/>
                      </a:endParaRPr>
                    </a:p>
                  </a:txBody>
                  <a:tcPr marL="6432" marR="6432" marT="6432" marB="0"/>
                </a:tc>
                <a:tc>
                  <a:txBody>
                    <a:bodyPr/>
                    <a:lstStyle/>
                    <a:p>
                      <a:pPr algn="l" fontAlgn="t"/>
                      <a:r>
                        <a:rPr lang="en-IN" sz="1100" u="none" strike="noStrike">
                          <a:effectLst/>
                        </a:rPr>
                        <a:t>Subject</a:t>
                      </a:r>
                      <a:endParaRPr lang="en-IN" sz="1100" b="1" i="0" u="none" strike="noStrike">
                        <a:solidFill>
                          <a:srgbClr val="FFFFFF"/>
                        </a:solidFill>
                        <a:effectLst/>
                        <a:latin typeface="Calibri" panose="020F0502020204030204" pitchFamily="34" charset="0"/>
                      </a:endParaRPr>
                    </a:p>
                  </a:txBody>
                  <a:tcPr marL="6432" marR="6432" marT="6432" marB="0"/>
                </a:tc>
                <a:extLst>
                  <a:ext uri="{0D108BD9-81ED-4DB2-BD59-A6C34878D82A}">
                    <a16:rowId xmlns:a16="http://schemas.microsoft.com/office/drawing/2014/main" val="101420739"/>
                  </a:ext>
                </a:extLst>
              </a:tr>
              <a:tr h="5350382">
                <a:tc>
                  <a:txBody>
                    <a:bodyPr/>
                    <a:lstStyle/>
                    <a:p>
                      <a:pPr algn="l" fontAlgn="t"/>
                      <a:r>
                        <a:rPr lang="en-IN" sz="2200" u="none" strike="noStrike" dirty="0">
                          <a:effectLst/>
                        </a:rPr>
                        <a:t>2023 </a:t>
                      </a:r>
                      <a:r>
                        <a:rPr lang="en-IN" sz="2200" u="none" strike="noStrike" dirty="0" err="1">
                          <a:effectLst/>
                        </a:rPr>
                        <a:t>Taxo.online</a:t>
                      </a:r>
                      <a:r>
                        <a:rPr lang="en-IN" sz="2200" u="none" strike="noStrike" dirty="0">
                          <a:effectLst/>
                        </a:rPr>
                        <a:t> 624</a:t>
                      </a:r>
                      <a:endParaRPr lang="en-IN" sz="2200" b="0" i="0" u="none" strike="noStrike" dirty="0">
                        <a:solidFill>
                          <a:srgbClr val="000000"/>
                        </a:solidFill>
                        <a:effectLst/>
                        <a:latin typeface="Calibri" panose="020F0502020204030204" pitchFamily="34" charset="0"/>
                      </a:endParaRPr>
                    </a:p>
                  </a:txBody>
                  <a:tcPr marL="6432" marR="6432" marT="6432" marB="0"/>
                </a:tc>
                <a:tc>
                  <a:txBody>
                    <a:bodyPr/>
                    <a:lstStyle/>
                    <a:p>
                      <a:pPr algn="l" fontAlgn="t"/>
                      <a:r>
                        <a:rPr lang="en-US" sz="2200" u="none" strike="noStrike" dirty="0">
                          <a:effectLst/>
                        </a:rPr>
                        <a:t>AGRAWAL AND BROTHERS</a:t>
                      </a:r>
                      <a:br>
                        <a:rPr lang="en-US" sz="2200" u="none" strike="noStrike" dirty="0">
                          <a:effectLst/>
                        </a:rPr>
                      </a:br>
                      <a:r>
                        <a:rPr lang="en-US" sz="2200" u="none" strike="noStrike" dirty="0">
                          <a:effectLst/>
                        </a:rPr>
                        <a:t>v.</a:t>
                      </a:r>
                      <a:br>
                        <a:rPr lang="en-US" sz="2200" u="none" strike="noStrike" dirty="0">
                          <a:effectLst/>
                        </a:rPr>
                      </a:br>
                      <a:r>
                        <a:rPr lang="en-US" sz="2200" u="none" strike="noStrike" dirty="0">
                          <a:effectLst/>
                        </a:rPr>
                        <a:t>UNION OF INDIA AND ORS.</a:t>
                      </a:r>
                      <a:endParaRPr lang="en-US" sz="2200" b="0" i="0" u="none" strike="noStrike" dirty="0">
                        <a:solidFill>
                          <a:srgbClr val="000000"/>
                        </a:solidFill>
                        <a:effectLst/>
                        <a:latin typeface="Calibri" panose="020F0502020204030204" pitchFamily="34" charset="0"/>
                      </a:endParaRPr>
                    </a:p>
                  </a:txBody>
                  <a:tcPr marL="6432" marR="6432" marT="6432" marB="0"/>
                </a:tc>
                <a:tc>
                  <a:txBody>
                    <a:bodyPr/>
                    <a:lstStyle/>
                    <a:p>
                      <a:pPr algn="l" fontAlgn="t"/>
                      <a:r>
                        <a:rPr lang="en-IN" sz="2200" u="none" strike="noStrike" dirty="0">
                          <a:effectLst/>
                        </a:rPr>
                        <a:t>HC, Madhya Pradesh</a:t>
                      </a:r>
                      <a:endParaRPr lang="en-IN" sz="2200" b="0" i="0" u="none" strike="noStrike" dirty="0">
                        <a:solidFill>
                          <a:srgbClr val="000000"/>
                        </a:solidFill>
                        <a:effectLst/>
                        <a:latin typeface="Calibri" panose="020F0502020204030204" pitchFamily="34" charset="0"/>
                      </a:endParaRPr>
                    </a:p>
                  </a:txBody>
                  <a:tcPr marL="6432" marR="6432" marT="6432" marB="0"/>
                </a:tc>
                <a:tc>
                  <a:txBody>
                    <a:bodyPr/>
                    <a:lstStyle/>
                    <a:p>
                      <a:pPr algn="just" fontAlgn="t"/>
                      <a:r>
                        <a:rPr lang="en-US" sz="2200" b="0" dirty="0"/>
                        <a:t>In this case, The Petitioner procured goods under e-auction from Railways and thereby had claimed ITC. The Railway Department filed the GSTR-1, reflecting the supplies under the wrong GSTIN. It is an undisputed fact that the Railway department had deposited the tax - Since the Petitioner had claimed the ITC, which was not reflected in GSTR-2A due to a mistake of the Railway Department, the revenue issued notice demanding petitioner to repay the GST. Held that: The taxpayer paid tax but his supplier inadvertently deposited the amount of GST in the wrong GSTIN. The Court further noted that it is a settled law that no one can’t be made to suffer for the fault of another</a:t>
                      </a:r>
                      <a:endParaRPr lang="en-US" sz="2200" b="0" i="0" u="none" strike="noStrike" dirty="0">
                        <a:solidFill>
                          <a:srgbClr val="000000"/>
                        </a:solidFill>
                        <a:effectLst/>
                        <a:latin typeface="Calibri" panose="020F0502020204030204" pitchFamily="34" charset="0"/>
                      </a:endParaRPr>
                    </a:p>
                  </a:txBody>
                  <a:tcPr marL="6432" marR="6432" marT="6432" marB="0"/>
                </a:tc>
                <a:extLst>
                  <a:ext uri="{0D108BD9-81ED-4DB2-BD59-A6C34878D82A}">
                    <a16:rowId xmlns:a16="http://schemas.microsoft.com/office/drawing/2014/main" val="3468310367"/>
                  </a:ext>
                </a:extLst>
              </a:tr>
            </a:tbl>
          </a:graphicData>
        </a:graphic>
      </p:graphicFrame>
    </p:spTree>
    <p:extLst>
      <p:ext uri="{BB962C8B-B14F-4D97-AF65-F5344CB8AC3E}">
        <p14:creationId xmlns:p14="http://schemas.microsoft.com/office/powerpoint/2010/main" val="397746120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134EB48E-DC7A-0639-2FB5-2D01E6D1A254}"/>
              </a:ext>
            </a:extLst>
          </p:cNvPr>
          <p:cNvGraphicFramePr>
            <a:graphicFrameLocks noGrp="1"/>
          </p:cNvGraphicFramePr>
          <p:nvPr>
            <p:ph idx="1"/>
            <p:extLst>
              <p:ext uri="{D42A27DB-BD31-4B8C-83A1-F6EECF244321}">
                <p14:modId xmlns:p14="http://schemas.microsoft.com/office/powerpoint/2010/main" val="2920210210"/>
              </p:ext>
            </p:extLst>
          </p:nvPr>
        </p:nvGraphicFramePr>
        <p:xfrm>
          <a:off x="356135" y="653143"/>
          <a:ext cx="11540396" cy="4949752"/>
        </p:xfrm>
        <a:graphic>
          <a:graphicData uri="http://schemas.openxmlformats.org/drawingml/2006/table">
            <a:tbl>
              <a:tblPr>
                <a:tableStyleId>{5C22544A-7EE6-4342-B048-85BDC9FD1C3A}</a:tableStyleId>
              </a:tblPr>
              <a:tblGrid>
                <a:gridCol w="2772076">
                  <a:extLst>
                    <a:ext uri="{9D8B030D-6E8A-4147-A177-3AD203B41FA5}">
                      <a16:colId xmlns:a16="http://schemas.microsoft.com/office/drawing/2014/main" val="3039833549"/>
                    </a:ext>
                  </a:extLst>
                </a:gridCol>
                <a:gridCol w="1822511">
                  <a:extLst>
                    <a:ext uri="{9D8B030D-6E8A-4147-A177-3AD203B41FA5}">
                      <a16:colId xmlns:a16="http://schemas.microsoft.com/office/drawing/2014/main" val="1744877148"/>
                    </a:ext>
                  </a:extLst>
                </a:gridCol>
                <a:gridCol w="1704097">
                  <a:extLst>
                    <a:ext uri="{9D8B030D-6E8A-4147-A177-3AD203B41FA5}">
                      <a16:colId xmlns:a16="http://schemas.microsoft.com/office/drawing/2014/main" val="1994621776"/>
                    </a:ext>
                  </a:extLst>
                </a:gridCol>
                <a:gridCol w="5241712">
                  <a:extLst>
                    <a:ext uri="{9D8B030D-6E8A-4147-A177-3AD203B41FA5}">
                      <a16:colId xmlns:a16="http://schemas.microsoft.com/office/drawing/2014/main" val="3506542641"/>
                    </a:ext>
                  </a:extLst>
                </a:gridCol>
              </a:tblGrid>
              <a:tr h="188755">
                <a:tc>
                  <a:txBody>
                    <a:bodyPr/>
                    <a:lstStyle/>
                    <a:p>
                      <a:pPr algn="l" fontAlgn="t"/>
                      <a:r>
                        <a:rPr lang="en-IN" sz="1100" u="none" strike="noStrike">
                          <a:effectLst/>
                        </a:rPr>
                        <a:t>Citation</a:t>
                      </a:r>
                      <a:endParaRPr lang="en-IN" sz="1100" b="1" i="0" u="none" strike="noStrike">
                        <a:solidFill>
                          <a:srgbClr val="FFFFFF"/>
                        </a:solidFill>
                        <a:effectLst/>
                        <a:latin typeface="Calibri" panose="020F0502020204030204" pitchFamily="34" charset="0"/>
                      </a:endParaRPr>
                    </a:p>
                  </a:txBody>
                  <a:tcPr marL="6117" marR="6117" marT="6117" marB="0"/>
                </a:tc>
                <a:tc>
                  <a:txBody>
                    <a:bodyPr/>
                    <a:lstStyle/>
                    <a:p>
                      <a:pPr algn="l" fontAlgn="t"/>
                      <a:r>
                        <a:rPr lang="en-IN" sz="1100" u="none" strike="noStrike">
                          <a:effectLst/>
                        </a:rPr>
                        <a:t>Name </a:t>
                      </a:r>
                      <a:endParaRPr lang="en-IN" sz="1100" b="1" i="0" u="none" strike="noStrike">
                        <a:solidFill>
                          <a:srgbClr val="FFFFFF"/>
                        </a:solidFill>
                        <a:effectLst/>
                        <a:latin typeface="Calibri" panose="020F0502020204030204" pitchFamily="34" charset="0"/>
                      </a:endParaRPr>
                    </a:p>
                  </a:txBody>
                  <a:tcPr marL="6117" marR="6117" marT="6117" marB="0"/>
                </a:tc>
                <a:tc>
                  <a:txBody>
                    <a:bodyPr/>
                    <a:lstStyle/>
                    <a:p>
                      <a:pPr algn="l" fontAlgn="t"/>
                      <a:r>
                        <a:rPr lang="en-IN" sz="1100" u="none" strike="noStrike">
                          <a:effectLst/>
                        </a:rPr>
                        <a:t>HC/SC</a:t>
                      </a:r>
                      <a:endParaRPr lang="en-IN" sz="1100" b="1" i="0" u="none" strike="noStrike">
                        <a:solidFill>
                          <a:srgbClr val="FFFFFF"/>
                        </a:solidFill>
                        <a:effectLst/>
                        <a:latin typeface="Calibri" panose="020F0502020204030204" pitchFamily="34" charset="0"/>
                      </a:endParaRPr>
                    </a:p>
                  </a:txBody>
                  <a:tcPr marL="6117" marR="6117" marT="6117" marB="0"/>
                </a:tc>
                <a:tc>
                  <a:txBody>
                    <a:bodyPr/>
                    <a:lstStyle/>
                    <a:p>
                      <a:pPr algn="l" fontAlgn="t"/>
                      <a:r>
                        <a:rPr lang="en-IN" sz="1100" u="none" strike="noStrike">
                          <a:effectLst/>
                        </a:rPr>
                        <a:t>Subject</a:t>
                      </a:r>
                      <a:endParaRPr lang="en-IN" sz="1100" b="1" i="0" u="none" strike="noStrike">
                        <a:solidFill>
                          <a:srgbClr val="FFFFFF"/>
                        </a:solidFill>
                        <a:effectLst/>
                        <a:latin typeface="Calibri" panose="020F0502020204030204" pitchFamily="34" charset="0"/>
                      </a:endParaRPr>
                    </a:p>
                  </a:txBody>
                  <a:tcPr marL="6117" marR="6117" marT="6117" marB="0"/>
                </a:tc>
                <a:extLst>
                  <a:ext uri="{0D108BD9-81ED-4DB2-BD59-A6C34878D82A}">
                    <a16:rowId xmlns:a16="http://schemas.microsoft.com/office/drawing/2014/main" val="753781475"/>
                  </a:ext>
                </a:extLst>
              </a:tr>
              <a:tr h="1510044">
                <a:tc>
                  <a:txBody>
                    <a:bodyPr/>
                    <a:lstStyle/>
                    <a:p>
                      <a:pPr algn="l" fontAlgn="t"/>
                      <a:r>
                        <a:rPr lang="en-IN" sz="2400" u="none" strike="noStrike" dirty="0">
                          <a:effectLst/>
                        </a:rPr>
                        <a:t>2023 </a:t>
                      </a:r>
                      <a:r>
                        <a:rPr lang="en-IN" sz="2400" u="none" strike="noStrike" dirty="0" err="1">
                          <a:effectLst/>
                        </a:rPr>
                        <a:t>Taxo.online</a:t>
                      </a:r>
                      <a:r>
                        <a:rPr lang="en-IN" sz="2400" u="none" strike="noStrike" dirty="0">
                          <a:effectLst/>
                        </a:rPr>
                        <a:t> 721</a:t>
                      </a:r>
                      <a:endParaRPr lang="en-IN" sz="2400" b="0" i="0" u="none" strike="noStrike" dirty="0">
                        <a:solidFill>
                          <a:srgbClr val="000000"/>
                        </a:solidFill>
                        <a:effectLst/>
                        <a:latin typeface="Calibri" panose="020F0502020204030204" pitchFamily="34" charset="0"/>
                      </a:endParaRPr>
                    </a:p>
                  </a:txBody>
                  <a:tcPr marL="6117" marR="6117" marT="6117" marB="0"/>
                </a:tc>
                <a:tc>
                  <a:txBody>
                    <a:bodyPr/>
                    <a:lstStyle/>
                    <a:p>
                      <a:pPr algn="l" fontAlgn="t"/>
                      <a:r>
                        <a:rPr lang="en-US" sz="2400" u="none" strike="noStrike" dirty="0">
                          <a:effectLst/>
                        </a:rPr>
                        <a:t>SUNCRAFT ENERGY PRIVATE LIMITED AND ANOTHER</a:t>
                      </a:r>
                      <a:br>
                        <a:rPr lang="en-US" sz="2400" u="none" strike="noStrike" dirty="0">
                          <a:effectLst/>
                        </a:rPr>
                      </a:br>
                      <a:r>
                        <a:rPr lang="en-US" sz="2400" u="none" strike="noStrike" dirty="0">
                          <a:effectLst/>
                        </a:rPr>
                        <a:t>v.</a:t>
                      </a:r>
                      <a:br>
                        <a:rPr lang="en-US" sz="2400" u="none" strike="noStrike" dirty="0">
                          <a:effectLst/>
                        </a:rPr>
                      </a:br>
                      <a:r>
                        <a:rPr lang="en-US" sz="2400" u="none" strike="noStrike" dirty="0">
                          <a:effectLst/>
                        </a:rPr>
                        <a:t>THE ASSISTANT COMMISSIONER, STATE TAX, BALLYGUNGE CHARGE AND OTHERS</a:t>
                      </a:r>
                      <a:endParaRPr lang="en-US" sz="2400" b="0" i="0" u="none" strike="noStrike" dirty="0">
                        <a:solidFill>
                          <a:srgbClr val="000000"/>
                        </a:solidFill>
                        <a:effectLst/>
                        <a:latin typeface="Calibri" panose="020F0502020204030204" pitchFamily="34" charset="0"/>
                      </a:endParaRPr>
                    </a:p>
                  </a:txBody>
                  <a:tcPr marL="6117" marR="6117" marT="6117" marB="0"/>
                </a:tc>
                <a:tc>
                  <a:txBody>
                    <a:bodyPr/>
                    <a:lstStyle/>
                    <a:p>
                      <a:pPr algn="l" fontAlgn="t"/>
                      <a:r>
                        <a:rPr lang="en-IN" sz="2400" u="none" strike="noStrike" dirty="0">
                          <a:effectLst/>
                        </a:rPr>
                        <a:t>HC, Calcutta</a:t>
                      </a:r>
                      <a:endParaRPr lang="en-IN" sz="2400" b="0" i="0" u="none" strike="noStrike" dirty="0">
                        <a:solidFill>
                          <a:srgbClr val="000000"/>
                        </a:solidFill>
                        <a:effectLst/>
                        <a:latin typeface="Calibri" panose="020F0502020204030204" pitchFamily="34" charset="0"/>
                      </a:endParaRPr>
                    </a:p>
                  </a:txBody>
                  <a:tcPr marL="6117" marR="6117" marT="6117" marB="0"/>
                </a:tc>
                <a:tc>
                  <a:txBody>
                    <a:bodyPr/>
                    <a:lstStyle/>
                    <a:p>
                      <a:pPr algn="just" fontAlgn="t"/>
                      <a:r>
                        <a:rPr lang="en-US" sz="2400" u="none" strike="noStrike" dirty="0">
                          <a:effectLst/>
                        </a:rPr>
                        <a:t>Input tax credit-For the default committed by the selling dealer, ITC cannot be denied basis credit not reflected in GSTR-2A - Directed authorities to act against the supplier only under exceptional circumstances, as clarified in the press release issued by CBIC – Writ petition allowed</a:t>
                      </a:r>
                      <a:endParaRPr lang="en-US" sz="2400" b="0" i="0" u="none" strike="noStrike" dirty="0">
                        <a:solidFill>
                          <a:srgbClr val="000000"/>
                        </a:solidFill>
                        <a:effectLst/>
                        <a:latin typeface="Calibri" panose="020F0502020204030204" pitchFamily="34" charset="0"/>
                      </a:endParaRPr>
                    </a:p>
                  </a:txBody>
                  <a:tcPr marL="6117" marR="6117" marT="6117" marB="0"/>
                </a:tc>
                <a:extLst>
                  <a:ext uri="{0D108BD9-81ED-4DB2-BD59-A6C34878D82A}">
                    <a16:rowId xmlns:a16="http://schemas.microsoft.com/office/drawing/2014/main" val="1918918753"/>
                  </a:ext>
                </a:extLst>
              </a:tr>
            </a:tbl>
          </a:graphicData>
        </a:graphic>
      </p:graphicFrame>
    </p:spTree>
    <p:extLst>
      <p:ext uri="{BB962C8B-B14F-4D97-AF65-F5344CB8AC3E}">
        <p14:creationId xmlns:p14="http://schemas.microsoft.com/office/powerpoint/2010/main" val="32988154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0E923311-E18C-C83C-9CC4-C32DDE92AE02}"/>
              </a:ext>
            </a:extLst>
          </p:cNvPr>
          <p:cNvSpPr>
            <a:spLocks noGrp="1"/>
          </p:cNvSpPr>
          <p:nvPr>
            <p:ph type="ftr" sz="quarter" idx="11"/>
          </p:nvPr>
        </p:nvSpPr>
        <p:spPr/>
        <p:txBody>
          <a:bodyPr/>
          <a:lstStyle/>
          <a:p>
            <a:r>
              <a:rPr lang="en-IN"/>
              <a:t>By CA Atul Gupta </a:t>
            </a:r>
          </a:p>
        </p:txBody>
      </p:sp>
      <p:graphicFrame>
        <p:nvGraphicFramePr>
          <p:cNvPr id="3" name="Table 2">
            <a:extLst>
              <a:ext uri="{FF2B5EF4-FFF2-40B4-BE49-F238E27FC236}">
                <a16:creationId xmlns:a16="http://schemas.microsoft.com/office/drawing/2014/main" id="{DCFE9781-D31B-034C-A8C5-73E26DD5147A}"/>
              </a:ext>
            </a:extLst>
          </p:cNvPr>
          <p:cNvGraphicFramePr>
            <a:graphicFrameLocks noGrp="1"/>
          </p:cNvGraphicFramePr>
          <p:nvPr>
            <p:extLst>
              <p:ext uri="{D42A27DB-BD31-4B8C-83A1-F6EECF244321}">
                <p14:modId xmlns:p14="http://schemas.microsoft.com/office/powerpoint/2010/main" val="1410664449"/>
              </p:ext>
            </p:extLst>
          </p:nvPr>
        </p:nvGraphicFramePr>
        <p:xfrm>
          <a:off x="539817" y="343333"/>
          <a:ext cx="11540396" cy="5605079"/>
        </p:xfrm>
        <a:graphic>
          <a:graphicData uri="http://schemas.openxmlformats.org/drawingml/2006/table">
            <a:tbl>
              <a:tblPr>
                <a:tableStyleId>{5C22544A-7EE6-4342-B048-85BDC9FD1C3A}</a:tableStyleId>
              </a:tblPr>
              <a:tblGrid>
                <a:gridCol w="2221796">
                  <a:extLst>
                    <a:ext uri="{9D8B030D-6E8A-4147-A177-3AD203B41FA5}">
                      <a16:colId xmlns:a16="http://schemas.microsoft.com/office/drawing/2014/main" val="2555187284"/>
                    </a:ext>
                  </a:extLst>
                </a:gridCol>
                <a:gridCol w="2372791">
                  <a:extLst>
                    <a:ext uri="{9D8B030D-6E8A-4147-A177-3AD203B41FA5}">
                      <a16:colId xmlns:a16="http://schemas.microsoft.com/office/drawing/2014/main" val="3461483778"/>
                    </a:ext>
                  </a:extLst>
                </a:gridCol>
                <a:gridCol w="1704097">
                  <a:extLst>
                    <a:ext uri="{9D8B030D-6E8A-4147-A177-3AD203B41FA5}">
                      <a16:colId xmlns:a16="http://schemas.microsoft.com/office/drawing/2014/main" val="3204879705"/>
                    </a:ext>
                  </a:extLst>
                </a:gridCol>
                <a:gridCol w="5241712">
                  <a:extLst>
                    <a:ext uri="{9D8B030D-6E8A-4147-A177-3AD203B41FA5}">
                      <a16:colId xmlns:a16="http://schemas.microsoft.com/office/drawing/2014/main" val="517106936"/>
                    </a:ext>
                  </a:extLst>
                </a:gridCol>
              </a:tblGrid>
              <a:tr h="5605079">
                <a:tc>
                  <a:txBody>
                    <a:bodyPr/>
                    <a:lstStyle/>
                    <a:p>
                      <a:pPr algn="l" fontAlgn="t"/>
                      <a:br>
                        <a:rPr lang="en-IN" sz="2400" u="none" strike="noStrike" dirty="0">
                          <a:effectLst/>
                        </a:rPr>
                      </a:br>
                      <a:r>
                        <a:rPr lang="en-IN" sz="2400" u="none" strike="noStrike" dirty="0">
                          <a:effectLst/>
                        </a:rPr>
                        <a:t>2023 </a:t>
                      </a:r>
                      <a:r>
                        <a:rPr lang="en-IN" sz="2400" u="none" strike="noStrike" dirty="0" err="1">
                          <a:effectLst/>
                        </a:rPr>
                        <a:t>Taxo.online</a:t>
                      </a:r>
                      <a:r>
                        <a:rPr lang="en-IN" sz="2400" u="none" strike="noStrike" dirty="0">
                          <a:effectLst/>
                        </a:rPr>
                        <a:t> 616</a:t>
                      </a:r>
                      <a:endParaRPr lang="en-IN" sz="2400" b="0" i="0" u="none" strike="noStrike" dirty="0">
                        <a:solidFill>
                          <a:srgbClr val="000000"/>
                        </a:solidFill>
                        <a:effectLst/>
                        <a:latin typeface="Calibri" panose="020F0502020204030204" pitchFamily="34" charset="0"/>
                      </a:endParaRPr>
                    </a:p>
                  </a:txBody>
                  <a:tcPr marL="6117" marR="6117" marT="6117" marB="0"/>
                </a:tc>
                <a:tc>
                  <a:txBody>
                    <a:bodyPr/>
                    <a:lstStyle/>
                    <a:p>
                      <a:pPr algn="l" fontAlgn="t"/>
                      <a:r>
                        <a:rPr lang="en-US" sz="2400" u="none" strike="noStrike" dirty="0">
                          <a:effectLst/>
                        </a:rPr>
                        <a:t>M/s. GARGO TRADERS</a:t>
                      </a:r>
                      <a:br>
                        <a:rPr lang="en-US" sz="2400" u="none" strike="noStrike" dirty="0">
                          <a:effectLst/>
                        </a:rPr>
                      </a:br>
                      <a:r>
                        <a:rPr lang="en-US" sz="2400" u="none" strike="noStrike" dirty="0">
                          <a:effectLst/>
                        </a:rPr>
                        <a:t>v.</a:t>
                      </a:r>
                      <a:br>
                        <a:rPr lang="en-US" sz="2400" u="none" strike="noStrike" dirty="0">
                          <a:effectLst/>
                        </a:rPr>
                      </a:br>
                      <a:r>
                        <a:rPr lang="en-US" sz="2400" u="none" strike="noStrike" dirty="0">
                          <a:effectLst/>
                        </a:rPr>
                        <a:t>THE JOINT COMMISSIONER, COMMERCIAL TAXES (STATE TAX) &amp; ORS.</a:t>
                      </a:r>
                      <a:endParaRPr lang="en-US" sz="2400" b="0" i="0" u="none" strike="noStrike" dirty="0">
                        <a:solidFill>
                          <a:srgbClr val="000000"/>
                        </a:solidFill>
                        <a:effectLst/>
                        <a:latin typeface="Calibri" panose="020F0502020204030204" pitchFamily="34" charset="0"/>
                      </a:endParaRPr>
                    </a:p>
                  </a:txBody>
                  <a:tcPr marL="6117" marR="6117" marT="6117" marB="0"/>
                </a:tc>
                <a:tc>
                  <a:txBody>
                    <a:bodyPr/>
                    <a:lstStyle/>
                    <a:p>
                      <a:pPr algn="l" fontAlgn="t"/>
                      <a:r>
                        <a:rPr lang="en-IN" sz="2400" u="none" strike="noStrike" dirty="0">
                          <a:effectLst/>
                        </a:rPr>
                        <a:t>HC, Calcutta</a:t>
                      </a:r>
                      <a:endParaRPr lang="en-IN" sz="2400" b="0" i="0" u="none" strike="noStrike" dirty="0">
                        <a:solidFill>
                          <a:srgbClr val="000000"/>
                        </a:solidFill>
                        <a:effectLst/>
                        <a:latin typeface="Calibri" panose="020F0502020204030204" pitchFamily="34" charset="0"/>
                      </a:endParaRPr>
                    </a:p>
                  </a:txBody>
                  <a:tcPr marL="6117" marR="6117" marT="6117" marB="0"/>
                </a:tc>
                <a:tc>
                  <a:txBody>
                    <a:bodyPr/>
                    <a:lstStyle/>
                    <a:p>
                      <a:pPr algn="just" fontAlgn="t"/>
                      <a:r>
                        <a:rPr lang="en-US" sz="2400" u="none" strike="noStrike" dirty="0">
                          <a:effectLst/>
                        </a:rPr>
                        <a:t>Input tax credit- Respondent refused to grant the benefit of Input Tax Credit (ITC) on purchase from supplier on account of cancellation of registration of supplier with retrospective effect-respondent is directed to consider the grievance of the petitioner afresh </a:t>
                      </a:r>
                      <a:endParaRPr lang="en-US" sz="2400" b="0" i="0" u="none" strike="noStrike" dirty="0">
                        <a:solidFill>
                          <a:srgbClr val="000000"/>
                        </a:solidFill>
                        <a:effectLst/>
                        <a:latin typeface="Calibri" panose="020F0502020204030204" pitchFamily="34" charset="0"/>
                      </a:endParaRPr>
                    </a:p>
                  </a:txBody>
                  <a:tcPr marL="6117" marR="6117" marT="6117" marB="0"/>
                </a:tc>
                <a:extLst>
                  <a:ext uri="{0D108BD9-81ED-4DB2-BD59-A6C34878D82A}">
                    <a16:rowId xmlns:a16="http://schemas.microsoft.com/office/drawing/2014/main" val="2527915819"/>
                  </a:ext>
                </a:extLst>
              </a:tr>
            </a:tbl>
          </a:graphicData>
        </a:graphic>
      </p:graphicFrame>
    </p:spTree>
    <p:extLst>
      <p:ext uri="{BB962C8B-B14F-4D97-AF65-F5344CB8AC3E}">
        <p14:creationId xmlns:p14="http://schemas.microsoft.com/office/powerpoint/2010/main" val="101602755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CD76FF1B-6143-AAC1-4843-28DEC8903FA2}"/>
              </a:ext>
            </a:extLst>
          </p:cNvPr>
          <p:cNvSpPr>
            <a:spLocks noGrp="1"/>
          </p:cNvSpPr>
          <p:nvPr>
            <p:ph type="ftr" sz="quarter" idx="11"/>
          </p:nvPr>
        </p:nvSpPr>
        <p:spPr/>
        <p:txBody>
          <a:bodyPr/>
          <a:lstStyle/>
          <a:p>
            <a:r>
              <a:rPr lang="en-IN"/>
              <a:t>By CA Atul Gupta </a:t>
            </a:r>
          </a:p>
        </p:txBody>
      </p:sp>
      <p:graphicFrame>
        <p:nvGraphicFramePr>
          <p:cNvPr id="3" name="Table 2">
            <a:extLst>
              <a:ext uri="{FF2B5EF4-FFF2-40B4-BE49-F238E27FC236}">
                <a16:creationId xmlns:a16="http://schemas.microsoft.com/office/drawing/2014/main" id="{2B39D28A-8DFE-2BB9-205B-C90EB42E175A}"/>
              </a:ext>
            </a:extLst>
          </p:cNvPr>
          <p:cNvGraphicFramePr>
            <a:graphicFrameLocks noGrp="1"/>
          </p:cNvGraphicFramePr>
          <p:nvPr>
            <p:extLst>
              <p:ext uri="{D42A27DB-BD31-4B8C-83A1-F6EECF244321}">
                <p14:modId xmlns:p14="http://schemas.microsoft.com/office/powerpoint/2010/main" val="3265049328"/>
              </p:ext>
            </p:extLst>
          </p:nvPr>
        </p:nvGraphicFramePr>
        <p:xfrm>
          <a:off x="395438" y="651343"/>
          <a:ext cx="11540396" cy="5528076"/>
        </p:xfrm>
        <a:graphic>
          <a:graphicData uri="http://schemas.openxmlformats.org/drawingml/2006/table">
            <a:tbl>
              <a:tblPr>
                <a:tableStyleId>{5C22544A-7EE6-4342-B048-85BDC9FD1C3A}</a:tableStyleId>
              </a:tblPr>
              <a:tblGrid>
                <a:gridCol w="2221796">
                  <a:extLst>
                    <a:ext uri="{9D8B030D-6E8A-4147-A177-3AD203B41FA5}">
                      <a16:colId xmlns:a16="http://schemas.microsoft.com/office/drawing/2014/main" val="3075578952"/>
                    </a:ext>
                  </a:extLst>
                </a:gridCol>
                <a:gridCol w="2372791">
                  <a:extLst>
                    <a:ext uri="{9D8B030D-6E8A-4147-A177-3AD203B41FA5}">
                      <a16:colId xmlns:a16="http://schemas.microsoft.com/office/drawing/2014/main" val="715796547"/>
                    </a:ext>
                  </a:extLst>
                </a:gridCol>
                <a:gridCol w="1704097">
                  <a:extLst>
                    <a:ext uri="{9D8B030D-6E8A-4147-A177-3AD203B41FA5}">
                      <a16:colId xmlns:a16="http://schemas.microsoft.com/office/drawing/2014/main" val="431541395"/>
                    </a:ext>
                  </a:extLst>
                </a:gridCol>
                <a:gridCol w="5241712">
                  <a:extLst>
                    <a:ext uri="{9D8B030D-6E8A-4147-A177-3AD203B41FA5}">
                      <a16:colId xmlns:a16="http://schemas.microsoft.com/office/drawing/2014/main" val="1755058429"/>
                    </a:ext>
                  </a:extLst>
                </a:gridCol>
              </a:tblGrid>
              <a:tr h="2737428">
                <a:tc>
                  <a:txBody>
                    <a:bodyPr/>
                    <a:lstStyle/>
                    <a:p>
                      <a:pPr algn="l" fontAlgn="t"/>
                      <a:r>
                        <a:rPr lang="en-IN" sz="2200" u="none" strike="noStrike" dirty="0">
                          <a:effectLst/>
                        </a:rPr>
                        <a:t>2022 </a:t>
                      </a:r>
                      <a:r>
                        <a:rPr lang="en-IN" sz="2200" u="none" strike="noStrike" dirty="0" err="1">
                          <a:effectLst/>
                        </a:rPr>
                        <a:t>Taxo.online</a:t>
                      </a:r>
                      <a:r>
                        <a:rPr lang="en-IN" sz="2200" u="none" strike="noStrike" dirty="0">
                          <a:effectLst/>
                        </a:rPr>
                        <a:t> 562</a:t>
                      </a:r>
                      <a:endParaRPr lang="en-IN" sz="2200" b="0" i="0" u="none" strike="noStrike" dirty="0">
                        <a:solidFill>
                          <a:srgbClr val="000000"/>
                        </a:solidFill>
                        <a:effectLst/>
                        <a:latin typeface="Calibri" panose="020F0502020204030204" pitchFamily="34" charset="0"/>
                      </a:endParaRPr>
                    </a:p>
                  </a:txBody>
                  <a:tcPr marL="6117" marR="6117" marT="6117" marB="0"/>
                </a:tc>
                <a:tc>
                  <a:txBody>
                    <a:bodyPr/>
                    <a:lstStyle/>
                    <a:p>
                      <a:pPr algn="l" fontAlgn="t"/>
                      <a:r>
                        <a:rPr lang="en-US" sz="2200" u="none" strike="noStrike" dirty="0">
                          <a:effectLst/>
                        </a:rPr>
                        <a:t>RAJNANDINI METAL LTD.</a:t>
                      </a:r>
                      <a:br>
                        <a:rPr lang="en-US" sz="2200" u="none" strike="noStrike" dirty="0">
                          <a:effectLst/>
                        </a:rPr>
                      </a:br>
                      <a:r>
                        <a:rPr lang="en-US" sz="2200" u="none" strike="noStrike" dirty="0">
                          <a:effectLst/>
                        </a:rPr>
                        <a:t>v.</a:t>
                      </a:r>
                      <a:br>
                        <a:rPr lang="en-US" sz="2200" u="none" strike="noStrike" dirty="0">
                          <a:effectLst/>
                        </a:rPr>
                      </a:br>
                      <a:r>
                        <a:rPr lang="en-US" sz="2200" u="none" strike="noStrike" dirty="0">
                          <a:effectLst/>
                        </a:rPr>
                        <a:t>UNION OF INDIA AND OTHERS</a:t>
                      </a:r>
                      <a:endParaRPr lang="en-US" sz="2200" b="0" i="0" u="none" strike="noStrike" dirty="0">
                        <a:solidFill>
                          <a:srgbClr val="000000"/>
                        </a:solidFill>
                        <a:effectLst/>
                        <a:latin typeface="Calibri" panose="020F0502020204030204" pitchFamily="34" charset="0"/>
                      </a:endParaRPr>
                    </a:p>
                  </a:txBody>
                  <a:tcPr marL="6117" marR="6117" marT="6117" marB="0"/>
                </a:tc>
                <a:tc>
                  <a:txBody>
                    <a:bodyPr/>
                    <a:lstStyle/>
                    <a:p>
                      <a:pPr algn="l" fontAlgn="t"/>
                      <a:r>
                        <a:rPr lang="en-IN" sz="2200" u="none" strike="noStrike" dirty="0">
                          <a:effectLst/>
                        </a:rPr>
                        <a:t>HC, P&amp;H</a:t>
                      </a:r>
                      <a:endParaRPr lang="en-IN" sz="2200" b="0" i="0" u="none" strike="noStrike" dirty="0">
                        <a:solidFill>
                          <a:srgbClr val="000000"/>
                        </a:solidFill>
                        <a:effectLst/>
                        <a:latin typeface="Calibri" panose="020F0502020204030204" pitchFamily="34" charset="0"/>
                      </a:endParaRPr>
                    </a:p>
                  </a:txBody>
                  <a:tcPr marL="6117" marR="6117" marT="6117" marB="0"/>
                </a:tc>
                <a:tc>
                  <a:txBody>
                    <a:bodyPr/>
                    <a:lstStyle/>
                    <a:p>
                      <a:pPr algn="just" fontAlgn="t"/>
                      <a:r>
                        <a:rPr lang="en-US" sz="2200" u="none" strike="noStrike" dirty="0">
                          <a:effectLst/>
                        </a:rPr>
                        <a:t>Input Tax Credit - Disabling the electronic credit ledger to prevent the utilization of input tax credit cannot be justified, especially when the order, lacking any mention of reasonable suspicion regarding fraudulent input tax credit claims, only indicates an ongoing investigation</a:t>
                      </a:r>
                      <a:endParaRPr lang="en-US" sz="2200" b="0" i="0" u="none" strike="noStrike" dirty="0">
                        <a:solidFill>
                          <a:srgbClr val="000000"/>
                        </a:solidFill>
                        <a:effectLst/>
                        <a:latin typeface="Calibri" panose="020F0502020204030204" pitchFamily="34" charset="0"/>
                      </a:endParaRPr>
                    </a:p>
                  </a:txBody>
                  <a:tcPr marL="6117" marR="6117" marT="6117" marB="0"/>
                </a:tc>
                <a:extLst>
                  <a:ext uri="{0D108BD9-81ED-4DB2-BD59-A6C34878D82A}">
                    <a16:rowId xmlns:a16="http://schemas.microsoft.com/office/drawing/2014/main" val="3383576201"/>
                  </a:ext>
                </a:extLst>
              </a:tr>
              <a:tr h="2790648">
                <a:tc>
                  <a:txBody>
                    <a:bodyPr/>
                    <a:lstStyle/>
                    <a:p>
                      <a:pPr algn="l" fontAlgn="t"/>
                      <a:r>
                        <a:rPr lang="en-IN" sz="2200" u="none" strike="noStrike">
                          <a:effectLst/>
                        </a:rPr>
                        <a:t>2022 Taxo.online 1225</a:t>
                      </a:r>
                      <a:endParaRPr lang="en-IN" sz="2200" b="0" i="0" u="none" strike="noStrike">
                        <a:solidFill>
                          <a:srgbClr val="000000"/>
                        </a:solidFill>
                        <a:effectLst/>
                        <a:latin typeface="Calibri" panose="020F0502020204030204" pitchFamily="34" charset="0"/>
                      </a:endParaRPr>
                    </a:p>
                  </a:txBody>
                  <a:tcPr marL="6117" marR="6117" marT="6117" marB="0"/>
                </a:tc>
                <a:tc>
                  <a:txBody>
                    <a:bodyPr/>
                    <a:lstStyle/>
                    <a:p>
                      <a:pPr algn="l" fontAlgn="t"/>
                      <a:r>
                        <a:rPr lang="en-US" sz="2200" u="none" strike="noStrike">
                          <a:effectLst/>
                        </a:rPr>
                        <a:t>SAURABH SHARAD SRIVASTAVA</a:t>
                      </a:r>
                      <a:br>
                        <a:rPr lang="en-US" sz="2200" u="none" strike="noStrike">
                          <a:effectLst/>
                        </a:rPr>
                      </a:br>
                      <a:r>
                        <a:rPr lang="en-US" sz="2200" u="none" strike="noStrike">
                          <a:effectLst/>
                        </a:rPr>
                        <a:t>v.</a:t>
                      </a:r>
                      <a:br>
                        <a:rPr lang="en-US" sz="2200" u="none" strike="noStrike">
                          <a:effectLst/>
                        </a:rPr>
                      </a:br>
                      <a:r>
                        <a:rPr lang="en-US" sz="2200" u="none" strike="noStrike">
                          <a:effectLst/>
                        </a:rPr>
                        <a:t>CENTRAL GOODS AND SERVICE TAX </a:t>
                      </a:r>
                      <a:endParaRPr lang="en-US" sz="2200" b="0" i="0" u="none" strike="noStrike">
                        <a:solidFill>
                          <a:srgbClr val="000000"/>
                        </a:solidFill>
                        <a:effectLst/>
                        <a:latin typeface="Calibri" panose="020F0502020204030204" pitchFamily="34" charset="0"/>
                      </a:endParaRPr>
                    </a:p>
                  </a:txBody>
                  <a:tcPr marL="6117" marR="6117" marT="6117" marB="0"/>
                </a:tc>
                <a:tc>
                  <a:txBody>
                    <a:bodyPr/>
                    <a:lstStyle/>
                    <a:p>
                      <a:pPr algn="l" fontAlgn="t"/>
                      <a:r>
                        <a:rPr lang="en-IN" sz="2200" u="none" strike="noStrike">
                          <a:effectLst/>
                        </a:rPr>
                        <a:t>HC, P&amp;H</a:t>
                      </a:r>
                      <a:endParaRPr lang="en-IN" sz="2200" b="0" i="0" u="none" strike="noStrike">
                        <a:solidFill>
                          <a:srgbClr val="000000"/>
                        </a:solidFill>
                        <a:effectLst/>
                        <a:latin typeface="Calibri" panose="020F0502020204030204" pitchFamily="34" charset="0"/>
                      </a:endParaRPr>
                    </a:p>
                  </a:txBody>
                  <a:tcPr marL="6117" marR="6117" marT="6117" marB="0"/>
                </a:tc>
                <a:tc>
                  <a:txBody>
                    <a:bodyPr/>
                    <a:lstStyle/>
                    <a:p>
                      <a:pPr algn="just" fontAlgn="t"/>
                      <a:r>
                        <a:rPr lang="en-US" sz="2200" u="none" strike="noStrike" dirty="0">
                          <a:solidFill>
                            <a:srgbClr val="FF0000"/>
                          </a:solidFill>
                          <a:effectLst/>
                        </a:rPr>
                        <a:t>Input tax credit-the accused-firm has availed input tax credit to the tune of `5.65 crores from various non-existent suppliers, without receipt of goods- Keeping the petitioner detained any longer would not yield any meaningful outcome. As a result, the petitioner has been granted release.</a:t>
                      </a:r>
                      <a:endParaRPr lang="en-US" sz="2200" b="1" i="0" u="none" strike="noStrike" dirty="0">
                        <a:solidFill>
                          <a:srgbClr val="FF0000"/>
                        </a:solidFill>
                        <a:effectLst/>
                        <a:latin typeface="Calibri" panose="020F0502020204030204" pitchFamily="34" charset="0"/>
                      </a:endParaRPr>
                    </a:p>
                  </a:txBody>
                  <a:tcPr marL="6117" marR="6117" marT="6117" marB="0"/>
                </a:tc>
                <a:extLst>
                  <a:ext uri="{0D108BD9-81ED-4DB2-BD59-A6C34878D82A}">
                    <a16:rowId xmlns:a16="http://schemas.microsoft.com/office/drawing/2014/main" val="351841174"/>
                  </a:ext>
                </a:extLst>
              </a:tr>
            </a:tbl>
          </a:graphicData>
        </a:graphic>
      </p:graphicFrame>
    </p:spTree>
    <p:extLst>
      <p:ext uri="{BB962C8B-B14F-4D97-AF65-F5344CB8AC3E}">
        <p14:creationId xmlns:p14="http://schemas.microsoft.com/office/powerpoint/2010/main" val="427125369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CD76FF1B-6143-AAC1-4843-28DEC8903FA2}"/>
              </a:ext>
            </a:extLst>
          </p:cNvPr>
          <p:cNvSpPr>
            <a:spLocks noGrp="1"/>
          </p:cNvSpPr>
          <p:nvPr>
            <p:ph type="ftr" sz="quarter" idx="11"/>
          </p:nvPr>
        </p:nvSpPr>
        <p:spPr/>
        <p:txBody>
          <a:bodyPr/>
          <a:lstStyle/>
          <a:p>
            <a:r>
              <a:rPr lang="en-IN"/>
              <a:t>By CA Atul Gupta </a:t>
            </a:r>
          </a:p>
        </p:txBody>
      </p:sp>
      <p:graphicFrame>
        <p:nvGraphicFramePr>
          <p:cNvPr id="3" name="Table 2">
            <a:extLst>
              <a:ext uri="{FF2B5EF4-FFF2-40B4-BE49-F238E27FC236}">
                <a16:creationId xmlns:a16="http://schemas.microsoft.com/office/drawing/2014/main" id="{2B39D28A-8DFE-2BB9-205B-C90EB42E175A}"/>
              </a:ext>
            </a:extLst>
          </p:cNvPr>
          <p:cNvGraphicFramePr>
            <a:graphicFrameLocks noGrp="1"/>
          </p:cNvGraphicFramePr>
          <p:nvPr>
            <p:extLst>
              <p:ext uri="{D42A27DB-BD31-4B8C-83A1-F6EECF244321}">
                <p14:modId xmlns:p14="http://schemas.microsoft.com/office/powerpoint/2010/main" val="1815957949"/>
              </p:ext>
            </p:extLst>
          </p:nvPr>
        </p:nvGraphicFramePr>
        <p:xfrm>
          <a:off x="395438" y="651343"/>
          <a:ext cx="11540396" cy="5528076"/>
        </p:xfrm>
        <a:graphic>
          <a:graphicData uri="http://schemas.openxmlformats.org/drawingml/2006/table">
            <a:tbl>
              <a:tblPr>
                <a:tableStyleId>{5C22544A-7EE6-4342-B048-85BDC9FD1C3A}</a:tableStyleId>
              </a:tblPr>
              <a:tblGrid>
                <a:gridCol w="2221796">
                  <a:extLst>
                    <a:ext uri="{9D8B030D-6E8A-4147-A177-3AD203B41FA5}">
                      <a16:colId xmlns:a16="http://schemas.microsoft.com/office/drawing/2014/main" val="3075578952"/>
                    </a:ext>
                  </a:extLst>
                </a:gridCol>
                <a:gridCol w="2372791">
                  <a:extLst>
                    <a:ext uri="{9D8B030D-6E8A-4147-A177-3AD203B41FA5}">
                      <a16:colId xmlns:a16="http://schemas.microsoft.com/office/drawing/2014/main" val="715796547"/>
                    </a:ext>
                  </a:extLst>
                </a:gridCol>
                <a:gridCol w="1704097">
                  <a:extLst>
                    <a:ext uri="{9D8B030D-6E8A-4147-A177-3AD203B41FA5}">
                      <a16:colId xmlns:a16="http://schemas.microsoft.com/office/drawing/2014/main" val="431541395"/>
                    </a:ext>
                  </a:extLst>
                </a:gridCol>
                <a:gridCol w="5241712">
                  <a:extLst>
                    <a:ext uri="{9D8B030D-6E8A-4147-A177-3AD203B41FA5}">
                      <a16:colId xmlns:a16="http://schemas.microsoft.com/office/drawing/2014/main" val="1755058429"/>
                    </a:ext>
                  </a:extLst>
                </a:gridCol>
              </a:tblGrid>
              <a:tr h="2737428">
                <a:tc>
                  <a:txBody>
                    <a:bodyPr/>
                    <a:lstStyle/>
                    <a:p>
                      <a:pPr algn="l" fontAlgn="t"/>
                      <a:r>
                        <a:rPr lang="en-IN" sz="2200" u="none" strike="noStrike" dirty="0">
                          <a:effectLst/>
                        </a:rPr>
                        <a:t>2021 </a:t>
                      </a:r>
                      <a:r>
                        <a:rPr lang="en-IN" sz="2200" u="none" strike="noStrike" dirty="0" err="1">
                          <a:effectLst/>
                        </a:rPr>
                        <a:t>Taxo.online</a:t>
                      </a:r>
                      <a:r>
                        <a:rPr lang="en-IN" sz="2200" u="none" strike="noStrike" dirty="0">
                          <a:effectLst/>
                        </a:rPr>
                        <a:t> 700</a:t>
                      </a:r>
                      <a:endParaRPr lang="en-IN" sz="2200" b="0" i="0" u="none" strike="noStrike" dirty="0">
                        <a:solidFill>
                          <a:srgbClr val="000000"/>
                        </a:solidFill>
                        <a:effectLst/>
                        <a:latin typeface="Calibri" panose="020F0502020204030204" pitchFamily="34" charset="0"/>
                      </a:endParaRPr>
                    </a:p>
                  </a:txBody>
                  <a:tcPr marL="6117" marR="6117" marT="6117" marB="0"/>
                </a:tc>
                <a:tc>
                  <a:txBody>
                    <a:bodyPr/>
                    <a:lstStyle/>
                    <a:p>
                      <a:pPr algn="l" fontAlgn="t"/>
                      <a:r>
                        <a:rPr lang="en-US" sz="2200" u="none" strike="noStrike" dirty="0">
                          <a:effectLst/>
                        </a:rPr>
                        <a:t>ARS Steel &amp; Alloys</a:t>
                      </a:r>
                      <a:endParaRPr lang="en-US" sz="2200" b="0" i="0" u="none" strike="noStrike" dirty="0">
                        <a:solidFill>
                          <a:srgbClr val="000000"/>
                        </a:solidFill>
                        <a:effectLst/>
                        <a:latin typeface="Calibri" panose="020F0502020204030204" pitchFamily="34" charset="0"/>
                      </a:endParaRPr>
                    </a:p>
                  </a:txBody>
                  <a:tcPr marL="6117" marR="6117" marT="6117" marB="0"/>
                </a:tc>
                <a:tc>
                  <a:txBody>
                    <a:bodyPr/>
                    <a:lstStyle/>
                    <a:p>
                      <a:pPr algn="l" fontAlgn="t"/>
                      <a:r>
                        <a:rPr lang="en-IN" sz="2200" u="none" strike="noStrike" dirty="0">
                          <a:effectLst/>
                        </a:rPr>
                        <a:t>Madras</a:t>
                      </a:r>
                      <a:endParaRPr lang="en-IN" sz="2200" b="0" i="0" u="none" strike="noStrike" dirty="0">
                        <a:solidFill>
                          <a:srgbClr val="000000"/>
                        </a:solidFill>
                        <a:effectLst/>
                        <a:latin typeface="Calibri" panose="020F0502020204030204" pitchFamily="34" charset="0"/>
                      </a:endParaRPr>
                    </a:p>
                  </a:txBody>
                  <a:tcPr marL="6117" marR="6117" marT="6117" marB="0"/>
                </a:tc>
                <a:tc>
                  <a:txBody>
                    <a:bodyPr/>
                    <a:lstStyle/>
                    <a:p>
                      <a:pPr algn="just" fontAlgn="t"/>
                      <a:r>
                        <a:rPr lang="en-US" sz="2200" u="none" strike="noStrike" dirty="0">
                          <a:effectLst/>
                        </a:rPr>
                        <a:t>Input Tax Credit – Normal Loss, ITC can not be denied. Followed Rupa &amp; Co 2015 (324) ELT 295</a:t>
                      </a:r>
                      <a:endParaRPr lang="en-US" sz="2200" b="0" i="0" u="none" strike="noStrike" dirty="0">
                        <a:solidFill>
                          <a:srgbClr val="000000"/>
                        </a:solidFill>
                        <a:effectLst/>
                        <a:latin typeface="Calibri" panose="020F0502020204030204" pitchFamily="34" charset="0"/>
                      </a:endParaRPr>
                    </a:p>
                  </a:txBody>
                  <a:tcPr marL="6117" marR="6117" marT="6117" marB="0"/>
                </a:tc>
                <a:extLst>
                  <a:ext uri="{0D108BD9-81ED-4DB2-BD59-A6C34878D82A}">
                    <a16:rowId xmlns:a16="http://schemas.microsoft.com/office/drawing/2014/main" val="3383576201"/>
                  </a:ext>
                </a:extLst>
              </a:tr>
              <a:tr h="2790648">
                <a:tc>
                  <a:txBody>
                    <a:bodyPr/>
                    <a:lstStyle/>
                    <a:p>
                      <a:pPr algn="l" fontAlgn="t"/>
                      <a:r>
                        <a:rPr lang="en-IN" sz="2200" b="0" i="0" u="none" strike="noStrike" dirty="0">
                          <a:solidFill>
                            <a:srgbClr val="000000"/>
                          </a:solidFill>
                          <a:effectLst/>
                          <a:latin typeface="Calibri" panose="020F0502020204030204" pitchFamily="34" charset="0"/>
                        </a:rPr>
                        <a:t>2023 </a:t>
                      </a:r>
                      <a:r>
                        <a:rPr lang="en-IN" sz="2200" b="0" i="0" u="none" strike="noStrike" dirty="0" err="1">
                          <a:solidFill>
                            <a:srgbClr val="000000"/>
                          </a:solidFill>
                          <a:effectLst/>
                          <a:latin typeface="Calibri" panose="020F0502020204030204" pitchFamily="34" charset="0"/>
                        </a:rPr>
                        <a:t>Taxo.online</a:t>
                      </a:r>
                      <a:r>
                        <a:rPr lang="en-IN" sz="2200" b="0" i="0" u="none" strike="noStrike" dirty="0">
                          <a:solidFill>
                            <a:srgbClr val="000000"/>
                          </a:solidFill>
                          <a:effectLst/>
                          <a:latin typeface="Calibri" panose="020F0502020204030204" pitchFamily="34" charset="0"/>
                        </a:rPr>
                        <a:t> 799</a:t>
                      </a:r>
                    </a:p>
                  </a:txBody>
                  <a:tcPr marL="6117" marR="6117" marT="6117" marB="0"/>
                </a:tc>
                <a:tc>
                  <a:txBody>
                    <a:bodyPr/>
                    <a:lstStyle/>
                    <a:p>
                      <a:pPr algn="l" fontAlgn="t"/>
                      <a:r>
                        <a:rPr lang="en-US" sz="2200" b="0" i="0" u="none" strike="noStrike" dirty="0">
                          <a:solidFill>
                            <a:srgbClr val="000000"/>
                          </a:solidFill>
                          <a:effectLst/>
                          <a:latin typeface="Calibri" panose="020F0502020204030204" pitchFamily="34" charset="0"/>
                        </a:rPr>
                        <a:t>Cube Highways</a:t>
                      </a:r>
                    </a:p>
                  </a:txBody>
                  <a:tcPr marL="6117" marR="6117" marT="6117" marB="0"/>
                </a:tc>
                <a:tc>
                  <a:txBody>
                    <a:bodyPr/>
                    <a:lstStyle/>
                    <a:p>
                      <a:pPr algn="l" fontAlgn="t"/>
                      <a:r>
                        <a:rPr lang="en-IN" sz="2200" b="0" i="0" u="none" strike="noStrike" dirty="0">
                          <a:solidFill>
                            <a:srgbClr val="000000"/>
                          </a:solidFill>
                          <a:effectLst/>
                          <a:latin typeface="Calibri" panose="020F0502020204030204" pitchFamily="34" charset="0"/>
                        </a:rPr>
                        <a:t>Delhi HC</a:t>
                      </a:r>
                    </a:p>
                  </a:txBody>
                  <a:tcPr marL="6117" marR="6117" marT="6117" marB="0"/>
                </a:tc>
                <a:tc>
                  <a:txBody>
                    <a:bodyPr/>
                    <a:lstStyle/>
                    <a:p>
                      <a:pPr algn="just" fontAlgn="t"/>
                      <a:r>
                        <a:rPr lang="en-US" sz="2200" u="none" strike="noStrike" kern="1200" dirty="0">
                          <a:solidFill>
                            <a:schemeClr val="dk1"/>
                          </a:solidFill>
                          <a:effectLst/>
                          <a:latin typeface="+mn-lt"/>
                          <a:ea typeface="+mn-ea"/>
                          <a:cs typeface="+mn-cs"/>
                        </a:rPr>
                        <a:t>Intermediary Services – Business Support Services</a:t>
                      </a:r>
                    </a:p>
                  </a:txBody>
                  <a:tcPr marL="6117" marR="6117" marT="6117" marB="0"/>
                </a:tc>
                <a:extLst>
                  <a:ext uri="{0D108BD9-81ED-4DB2-BD59-A6C34878D82A}">
                    <a16:rowId xmlns:a16="http://schemas.microsoft.com/office/drawing/2014/main" val="351841174"/>
                  </a:ext>
                </a:extLst>
              </a:tr>
            </a:tbl>
          </a:graphicData>
        </a:graphic>
      </p:graphicFrame>
    </p:spTree>
    <p:extLst>
      <p:ext uri="{BB962C8B-B14F-4D97-AF65-F5344CB8AC3E}">
        <p14:creationId xmlns:p14="http://schemas.microsoft.com/office/powerpoint/2010/main" val="287692300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CD76FF1B-6143-AAC1-4843-28DEC8903FA2}"/>
              </a:ext>
            </a:extLst>
          </p:cNvPr>
          <p:cNvSpPr>
            <a:spLocks noGrp="1"/>
          </p:cNvSpPr>
          <p:nvPr>
            <p:ph type="ftr" sz="quarter" idx="11"/>
          </p:nvPr>
        </p:nvSpPr>
        <p:spPr/>
        <p:txBody>
          <a:bodyPr/>
          <a:lstStyle/>
          <a:p>
            <a:r>
              <a:rPr lang="en-IN"/>
              <a:t>By CA Atul Gupta </a:t>
            </a:r>
          </a:p>
        </p:txBody>
      </p:sp>
      <p:graphicFrame>
        <p:nvGraphicFramePr>
          <p:cNvPr id="3" name="Table 2">
            <a:extLst>
              <a:ext uri="{FF2B5EF4-FFF2-40B4-BE49-F238E27FC236}">
                <a16:creationId xmlns:a16="http://schemas.microsoft.com/office/drawing/2014/main" id="{2B39D28A-8DFE-2BB9-205B-C90EB42E175A}"/>
              </a:ext>
            </a:extLst>
          </p:cNvPr>
          <p:cNvGraphicFramePr>
            <a:graphicFrameLocks noGrp="1"/>
          </p:cNvGraphicFramePr>
          <p:nvPr>
            <p:extLst>
              <p:ext uri="{D42A27DB-BD31-4B8C-83A1-F6EECF244321}">
                <p14:modId xmlns:p14="http://schemas.microsoft.com/office/powerpoint/2010/main" val="2474423012"/>
              </p:ext>
            </p:extLst>
          </p:nvPr>
        </p:nvGraphicFramePr>
        <p:xfrm>
          <a:off x="395438" y="651343"/>
          <a:ext cx="11540396" cy="5528076"/>
        </p:xfrm>
        <a:graphic>
          <a:graphicData uri="http://schemas.openxmlformats.org/drawingml/2006/table">
            <a:tbl>
              <a:tblPr>
                <a:tableStyleId>{5C22544A-7EE6-4342-B048-85BDC9FD1C3A}</a:tableStyleId>
              </a:tblPr>
              <a:tblGrid>
                <a:gridCol w="2221796">
                  <a:extLst>
                    <a:ext uri="{9D8B030D-6E8A-4147-A177-3AD203B41FA5}">
                      <a16:colId xmlns:a16="http://schemas.microsoft.com/office/drawing/2014/main" val="3075578952"/>
                    </a:ext>
                  </a:extLst>
                </a:gridCol>
                <a:gridCol w="2372791">
                  <a:extLst>
                    <a:ext uri="{9D8B030D-6E8A-4147-A177-3AD203B41FA5}">
                      <a16:colId xmlns:a16="http://schemas.microsoft.com/office/drawing/2014/main" val="715796547"/>
                    </a:ext>
                  </a:extLst>
                </a:gridCol>
                <a:gridCol w="1704097">
                  <a:extLst>
                    <a:ext uri="{9D8B030D-6E8A-4147-A177-3AD203B41FA5}">
                      <a16:colId xmlns:a16="http://schemas.microsoft.com/office/drawing/2014/main" val="431541395"/>
                    </a:ext>
                  </a:extLst>
                </a:gridCol>
                <a:gridCol w="5241712">
                  <a:extLst>
                    <a:ext uri="{9D8B030D-6E8A-4147-A177-3AD203B41FA5}">
                      <a16:colId xmlns:a16="http://schemas.microsoft.com/office/drawing/2014/main" val="1755058429"/>
                    </a:ext>
                  </a:extLst>
                </a:gridCol>
              </a:tblGrid>
              <a:tr h="2737428">
                <a:tc>
                  <a:txBody>
                    <a:bodyPr/>
                    <a:lstStyle/>
                    <a:p>
                      <a:pPr algn="l" fontAlgn="t"/>
                      <a:r>
                        <a:rPr lang="en-IN" sz="2200" b="0" i="0" u="none" strike="noStrike" dirty="0">
                          <a:solidFill>
                            <a:srgbClr val="000000"/>
                          </a:solidFill>
                          <a:effectLst/>
                          <a:latin typeface="Calibri" panose="020F0502020204030204" pitchFamily="34" charset="0"/>
                        </a:rPr>
                        <a:t>2020 </a:t>
                      </a:r>
                      <a:r>
                        <a:rPr lang="en-IN" sz="2200" b="0" i="0" u="none" strike="noStrike" dirty="0" err="1">
                          <a:solidFill>
                            <a:srgbClr val="000000"/>
                          </a:solidFill>
                          <a:effectLst/>
                          <a:latin typeface="Calibri" panose="020F0502020204030204" pitchFamily="34" charset="0"/>
                        </a:rPr>
                        <a:t>Taxo.online</a:t>
                      </a:r>
                      <a:r>
                        <a:rPr lang="en-IN" sz="2200" b="0" i="0" u="none" strike="noStrike" dirty="0">
                          <a:solidFill>
                            <a:srgbClr val="000000"/>
                          </a:solidFill>
                          <a:effectLst/>
                          <a:latin typeface="Calibri" panose="020F0502020204030204" pitchFamily="34" charset="0"/>
                        </a:rPr>
                        <a:t> 1041</a:t>
                      </a:r>
                    </a:p>
                  </a:txBody>
                  <a:tcPr marL="6117" marR="6117" marT="6117" marB="0"/>
                </a:tc>
                <a:tc>
                  <a:txBody>
                    <a:bodyPr/>
                    <a:lstStyle/>
                    <a:p>
                      <a:pPr algn="l" fontAlgn="t"/>
                      <a:r>
                        <a:rPr lang="en-US" sz="2200" u="none" strike="noStrike" dirty="0" err="1">
                          <a:effectLst/>
                        </a:rPr>
                        <a:t>Mansarover</a:t>
                      </a:r>
                      <a:r>
                        <a:rPr lang="en-US" sz="2200" u="none" strike="noStrike" dirty="0">
                          <a:effectLst/>
                        </a:rPr>
                        <a:t> Motors Pvt Ltd</a:t>
                      </a:r>
                      <a:endParaRPr lang="en-US" sz="2200" b="0" i="0" u="none" strike="noStrike" dirty="0">
                        <a:solidFill>
                          <a:srgbClr val="000000"/>
                        </a:solidFill>
                        <a:effectLst/>
                        <a:latin typeface="Calibri" panose="020F0502020204030204" pitchFamily="34" charset="0"/>
                      </a:endParaRPr>
                    </a:p>
                  </a:txBody>
                  <a:tcPr marL="6117" marR="6117" marT="6117" marB="0"/>
                </a:tc>
                <a:tc>
                  <a:txBody>
                    <a:bodyPr/>
                    <a:lstStyle/>
                    <a:p>
                      <a:pPr algn="l" fontAlgn="t"/>
                      <a:r>
                        <a:rPr lang="en-IN" sz="2200" u="none" strike="noStrike" dirty="0">
                          <a:effectLst/>
                        </a:rPr>
                        <a:t>Madras HC</a:t>
                      </a:r>
                      <a:endParaRPr lang="en-IN" sz="2200" b="0" i="0" u="none" strike="noStrike" dirty="0">
                        <a:solidFill>
                          <a:srgbClr val="000000"/>
                        </a:solidFill>
                        <a:effectLst/>
                        <a:latin typeface="Calibri" panose="020F0502020204030204" pitchFamily="34" charset="0"/>
                      </a:endParaRPr>
                    </a:p>
                  </a:txBody>
                  <a:tcPr marL="6117" marR="6117" marT="6117" marB="0"/>
                </a:tc>
                <a:tc>
                  <a:txBody>
                    <a:bodyPr/>
                    <a:lstStyle/>
                    <a:p>
                      <a:pPr algn="just" fontAlgn="t"/>
                      <a:r>
                        <a:rPr lang="en-US" sz="2200" u="none" strike="noStrike" dirty="0">
                          <a:effectLst/>
                        </a:rPr>
                        <a:t>Credit lying in ECL – Interest not payable u/s 50 </a:t>
                      </a:r>
                      <a:r>
                        <a:rPr lang="en-US" sz="2200" u="none" strike="noStrike" dirty="0" err="1">
                          <a:effectLst/>
                        </a:rPr>
                        <a:t>refererred</a:t>
                      </a:r>
                      <a:r>
                        <a:rPr lang="en-US" sz="2200" u="none" strike="noStrike" dirty="0">
                          <a:effectLst/>
                        </a:rPr>
                        <a:t> </a:t>
                      </a:r>
                      <a:r>
                        <a:rPr lang="en-US" sz="2200" b="1" u="none" strike="noStrike" dirty="0">
                          <a:effectLst/>
                        </a:rPr>
                        <a:t>Megha Engineering and Infra </a:t>
                      </a:r>
                      <a:r>
                        <a:rPr lang="en-US" sz="2200" b="1" u="none" strike="noStrike" dirty="0" err="1">
                          <a:effectLst/>
                        </a:rPr>
                        <a:t>Telengana</a:t>
                      </a:r>
                      <a:r>
                        <a:rPr lang="en-US" sz="2200" b="1" u="none" strike="noStrike" dirty="0">
                          <a:effectLst/>
                        </a:rPr>
                        <a:t> HC</a:t>
                      </a:r>
                    </a:p>
                    <a:p>
                      <a:pPr algn="just" fontAlgn="t"/>
                      <a:r>
                        <a:rPr lang="en-US" sz="2200" b="1" i="0" u="none" strike="noStrike" dirty="0">
                          <a:solidFill>
                            <a:srgbClr val="000000"/>
                          </a:solidFill>
                          <a:effectLst/>
                          <a:latin typeface="Calibri" panose="020F0502020204030204" pitchFamily="34" charset="0"/>
                        </a:rPr>
                        <a:t>Circular No 20/2019</a:t>
                      </a:r>
                    </a:p>
                    <a:p>
                      <a:pPr algn="just" fontAlgn="t"/>
                      <a:r>
                        <a:rPr lang="en-US" sz="2200" b="1" i="0" u="none" strike="noStrike" dirty="0">
                          <a:solidFill>
                            <a:srgbClr val="000000"/>
                          </a:solidFill>
                          <a:effectLst/>
                          <a:latin typeface="Calibri" panose="020F0502020204030204" pitchFamily="34" charset="0"/>
                        </a:rPr>
                        <a:t>Press Release 26.8.2020  </a:t>
                      </a:r>
                    </a:p>
                    <a:p>
                      <a:pPr algn="just" fontAlgn="t"/>
                      <a:r>
                        <a:rPr lang="en-US" sz="2200" b="1" i="0" u="none" strike="noStrike" dirty="0">
                          <a:solidFill>
                            <a:srgbClr val="000000"/>
                          </a:solidFill>
                          <a:effectLst/>
                          <a:latin typeface="Calibri" panose="020F0502020204030204" pitchFamily="34" charset="0"/>
                        </a:rPr>
                        <a:t>Effective date 1.7.2017</a:t>
                      </a:r>
                    </a:p>
                    <a:p>
                      <a:pPr algn="just" fontAlgn="t"/>
                      <a:r>
                        <a:rPr lang="en-US" sz="2200" b="1" i="0" u="none" strike="noStrike" dirty="0">
                          <a:solidFill>
                            <a:srgbClr val="000000"/>
                          </a:solidFill>
                          <a:effectLst/>
                          <a:latin typeface="Calibri" panose="020F0502020204030204" pitchFamily="34" charset="0"/>
                        </a:rPr>
                        <a:t>Also read 2022 </a:t>
                      </a:r>
                      <a:r>
                        <a:rPr lang="en-US" sz="2200" b="1" i="0" u="none" strike="noStrike" dirty="0" err="1">
                          <a:solidFill>
                            <a:srgbClr val="000000"/>
                          </a:solidFill>
                          <a:effectLst/>
                          <a:latin typeface="Calibri" panose="020F0502020204030204" pitchFamily="34" charset="0"/>
                        </a:rPr>
                        <a:t>Taxo.online</a:t>
                      </a:r>
                      <a:r>
                        <a:rPr lang="en-US" sz="2200" b="1" i="0" u="none" strike="noStrike" dirty="0">
                          <a:solidFill>
                            <a:srgbClr val="000000"/>
                          </a:solidFill>
                          <a:effectLst/>
                          <a:latin typeface="Calibri" panose="020F0502020204030204" pitchFamily="34" charset="0"/>
                        </a:rPr>
                        <a:t> 393(SC) in case of M/s Srinivas Stamping </a:t>
                      </a:r>
                    </a:p>
                  </a:txBody>
                  <a:tcPr marL="6117" marR="6117" marT="6117" marB="0"/>
                </a:tc>
                <a:extLst>
                  <a:ext uri="{0D108BD9-81ED-4DB2-BD59-A6C34878D82A}">
                    <a16:rowId xmlns:a16="http://schemas.microsoft.com/office/drawing/2014/main" val="3383576201"/>
                  </a:ext>
                </a:extLst>
              </a:tr>
              <a:tr h="2790648">
                <a:tc>
                  <a:txBody>
                    <a:bodyPr/>
                    <a:lstStyle/>
                    <a:p>
                      <a:pPr algn="l" fontAlgn="t"/>
                      <a:r>
                        <a:rPr lang="en-IN" sz="2200" b="0" i="0" u="none" strike="noStrike" dirty="0">
                          <a:solidFill>
                            <a:srgbClr val="000000"/>
                          </a:solidFill>
                          <a:effectLst/>
                          <a:latin typeface="Calibri" panose="020F0502020204030204" pitchFamily="34" charset="0"/>
                        </a:rPr>
                        <a:t>2023 </a:t>
                      </a:r>
                      <a:r>
                        <a:rPr lang="en-IN" sz="2200" b="0" i="0" u="none" strike="noStrike" dirty="0" err="1">
                          <a:solidFill>
                            <a:srgbClr val="000000"/>
                          </a:solidFill>
                          <a:effectLst/>
                          <a:latin typeface="Calibri" panose="020F0502020204030204" pitchFamily="34" charset="0"/>
                        </a:rPr>
                        <a:t>Taxo.online</a:t>
                      </a:r>
                      <a:r>
                        <a:rPr lang="en-IN" sz="2200" b="0" i="0" u="none" strike="noStrike" dirty="0">
                          <a:solidFill>
                            <a:srgbClr val="000000"/>
                          </a:solidFill>
                          <a:effectLst/>
                          <a:latin typeface="Calibri" panose="020F0502020204030204" pitchFamily="34" charset="0"/>
                        </a:rPr>
                        <a:t> 60 </a:t>
                      </a:r>
                    </a:p>
                  </a:txBody>
                  <a:tcPr marL="6117" marR="6117" marT="6117" marB="0"/>
                </a:tc>
                <a:tc>
                  <a:txBody>
                    <a:bodyPr/>
                    <a:lstStyle/>
                    <a:p>
                      <a:pPr algn="l" fontAlgn="t"/>
                      <a:r>
                        <a:rPr lang="en-US" sz="2200" b="0" i="0" u="none" strike="noStrike" dirty="0">
                          <a:solidFill>
                            <a:srgbClr val="000000"/>
                          </a:solidFill>
                          <a:effectLst/>
                          <a:latin typeface="Calibri" panose="020F0502020204030204" pitchFamily="34" charset="0"/>
                        </a:rPr>
                        <a:t>Shiva Jyoti Constructions </a:t>
                      </a:r>
                    </a:p>
                  </a:txBody>
                  <a:tcPr marL="6117" marR="6117" marT="6117" marB="0"/>
                </a:tc>
                <a:tc>
                  <a:txBody>
                    <a:bodyPr/>
                    <a:lstStyle/>
                    <a:p>
                      <a:pPr algn="l" fontAlgn="t"/>
                      <a:r>
                        <a:rPr lang="en-IN" sz="2200" b="0" i="0" u="none" strike="noStrike" dirty="0">
                          <a:solidFill>
                            <a:srgbClr val="000000"/>
                          </a:solidFill>
                          <a:effectLst/>
                          <a:latin typeface="Calibri" panose="020F0502020204030204" pitchFamily="34" charset="0"/>
                        </a:rPr>
                        <a:t>HC - Orrisa</a:t>
                      </a:r>
                    </a:p>
                  </a:txBody>
                  <a:tcPr marL="6117" marR="6117" marT="6117" marB="0"/>
                </a:tc>
                <a:tc>
                  <a:txBody>
                    <a:bodyPr/>
                    <a:lstStyle/>
                    <a:p>
                      <a:pPr algn="just" fontAlgn="t"/>
                      <a:r>
                        <a:rPr lang="en-US" sz="2200" u="none" strike="noStrike" kern="1200" dirty="0">
                          <a:solidFill>
                            <a:schemeClr val="dk1"/>
                          </a:solidFill>
                          <a:effectLst/>
                          <a:latin typeface="+mn-lt"/>
                          <a:ea typeface="+mn-ea"/>
                          <a:cs typeface="+mn-cs"/>
                        </a:rPr>
                        <a:t>GSTR 1 Wrongly filed B2B as B2C department rejected rectification as time barred, HC Allowed.</a:t>
                      </a:r>
                    </a:p>
                  </a:txBody>
                  <a:tcPr marL="6117" marR="6117" marT="6117" marB="0"/>
                </a:tc>
                <a:extLst>
                  <a:ext uri="{0D108BD9-81ED-4DB2-BD59-A6C34878D82A}">
                    <a16:rowId xmlns:a16="http://schemas.microsoft.com/office/drawing/2014/main" val="351841174"/>
                  </a:ext>
                </a:extLst>
              </a:tr>
            </a:tbl>
          </a:graphicData>
        </a:graphic>
      </p:graphicFrame>
    </p:spTree>
    <p:extLst>
      <p:ext uri="{BB962C8B-B14F-4D97-AF65-F5344CB8AC3E}">
        <p14:creationId xmlns:p14="http://schemas.microsoft.com/office/powerpoint/2010/main" val="90059934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CD76FF1B-6143-AAC1-4843-28DEC8903FA2}"/>
              </a:ext>
            </a:extLst>
          </p:cNvPr>
          <p:cNvSpPr>
            <a:spLocks noGrp="1"/>
          </p:cNvSpPr>
          <p:nvPr>
            <p:ph type="ftr" sz="quarter" idx="11"/>
          </p:nvPr>
        </p:nvSpPr>
        <p:spPr/>
        <p:txBody>
          <a:bodyPr/>
          <a:lstStyle/>
          <a:p>
            <a:r>
              <a:rPr lang="en-IN"/>
              <a:t>By CA Atul Gupta </a:t>
            </a:r>
          </a:p>
        </p:txBody>
      </p:sp>
      <p:graphicFrame>
        <p:nvGraphicFramePr>
          <p:cNvPr id="3" name="Table 2">
            <a:extLst>
              <a:ext uri="{FF2B5EF4-FFF2-40B4-BE49-F238E27FC236}">
                <a16:creationId xmlns:a16="http://schemas.microsoft.com/office/drawing/2014/main" id="{2B39D28A-8DFE-2BB9-205B-C90EB42E175A}"/>
              </a:ext>
            </a:extLst>
          </p:cNvPr>
          <p:cNvGraphicFramePr>
            <a:graphicFrameLocks noGrp="1"/>
          </p:cNvGraphicFramePr>
          <p:nvPr>
            <p:extLst>
              <p:ext uri="{D42A27DB-BD31-4B8C-83A1-F6EECF244321}">
                <p14:modId xmlns:p14="http://schemas.microsoft.com/office/powerpoint/2010/main" val="543157809"/>
              </p:ext>
            </p:extLst>
          </p:nvPr>
        </p:nvGraphicFramePr>
        <p:xfrm>
          <a:off x="395438" y="651343"/>
          <a:ext cx="11540396" cy="5528076"/>
        </p:xfrm>
        <a:graphic>
          <a:graphicData uri="http://schemas.openxmlformats.org/drawingml/2006/table">
            <a:tbl>
              <a:tblPr>
                <a:tableStyleId>{5C22544A-7EE6-4342-B048-85BDC9FD1C3A}</a:tableStyleId>
              </a:tblPr>
              <a:tblGrid>
                <a:gridCol w="2221796">
                  <a:extLst>
                    <a:ext uri="{9D8B030D-6E8A-4147-A177-3AD203B41FA5}">
                      <a16:colId xmlns:a16="http://schemas.microsoft.com/office/drawing/2014/main" val="3075578952"/>
                    </a:ext>
                  </a:extLst>
                </a:gridCol>
                <a:gridCol w="2372791">
                  <a:extLst>
                    <a:ext uri="{9D8B030D-6E8A-4147-A177-3AD203B41FA5}">
                      <a16:colId xmlns:a16="http://schemas.microsoft.com/office/drawing/2014/main" val="715796547"/>
                    </a:ext>
                  </a:extLst>
                </a:gridCol>
                <a:gridCol w="1704097">
                  <a:extLst>
                    <a:ext uri="{9D8B030D-6E8A-4147-A177-3AD203B41FA5}">
                      <a16:colId xmlns:a16="http://schemas.microsoft.com/office/drawing/2014/main" val="431541395"/>
                    </a:ext>
                  </a:extLst>
                </a:gridCol>
                <a:gridCol w="5241712">
                  <a:extLst>
                    <a:ext uri="{9D8B030D-6E8A-4147-A177-3AD203B41FA5}">
                      <a16:colId xmlns:a16="http://schemas.microsoft.com/office/drawing/2014/main" val="1755058429"/>
                    </a:ext>
                  </a:extLst>
                </a:gridCol>
              </a:tblGrid>
              <a:tr h="2737428">
                <a:tc>
                  <a:txBody>
                    <a:bodyPr/>
                    <a:lstStyle/>
                    <a:p>
                      <a:pPr algn="l" fontAlgn="t"/>
                      <a:r>
                        <a:rPr lang="en-IN" sz="2200" b="0" i="0" u="none" strike="noStrike" dirty="0">
                          <a:solidFill>
                            <a:srgbClr val="000000"/>
                          </a:solidFill>
                          <a:effectLst/>
                          <a:latin typeface="Calibri" panose="020F0502020204030204" pitchFamily="34" charset="0"/>
                        </a:rPr>
                        <a:t>2021 </a:t>
                      </a:r>
                      <a:r>
                        <a:rPr lang="en-IN" sz="2200" b="0" i="0" u="none" strike="noStrike" dirty="0" err="1">
                          <a:solidFill>
                            <a:srgbClr val="000000"/>
                          </a:solidFill>
                          <a:effectLst/>
                          <a:latin typeface="Calibri" panose="020F0502020204030204" pitchFamily="34" charset="0"/>
                        </a:rPr>
                        <a:t>Taxo.online</a:t>
                      </a:r>
                      <a:r>
                        <a:rPr lang="en-IN" sz="2200" b="0" i="0" u="none" strike="noStrike" dirty="0">
                          <a:solidFill>
                            <a:srgbClr val="000000"/>
                          </a:solidFill>
                          <a:effectLst/>
                          <a:latin typeface="Calibri" panose="020F0502020204030204" pitchFamily="34" charset="0"/>
                        </a:rPr>
                        <a:t> 442</a:t>
                      </a:r>
                    </a:p>
                  </a:txBody>
                  <a:tcPr marL="6117" marR="6117" marT="6117" marB="0"/>
                </a:tc>
                <a:tc>
                  <a:txBody>
                    <a:bodyPr/>
                    <a:lstStyle/>
                    <a:p>
                      <a:pPr algn="l" fontAlgn="t"/>
                      <a:r>
                        <a:rPr lang="en-US" sz="2200" u="none" strike="noStrike" dirty="0" err="1">
                          <a:effectLst/>
                        </a:rPr>
                        <a:t>Ms</a:t>
                      </a:r>
                      <a:r>
                        <a:rPr lang="en-US" sz="2200" u="none" strike="noStrike" dirty="0">
                          <a:effectLst/>
                        </a:rPr>
                        <a:t> Sonam Berlin</a:t>
                      </a:r>
                      <a:endParaRPr lang="en-US" sz="2200" b="0" i="0" u="none" strike="noStrike" dirty="0">
                        <a:solidFill>
                          <a:srgbClr val="000000"/>
                        </a:solidFill>
                        <a:effectLst/>
                        <a:latin typeface="Calibri" panose="020F0502020204030204" pitchFamily="34" charset="0"/>
                      </a:endParaRPr>
                    </a:p>
                  </a:txBody>
                  <a:tcPr marL="6117" marR="6117" marT="6117" marB="0"/>
                </a:tc>
                <a:tc>
                  <a:txBody>
                    <a:bodyPr/>
                    <a:lstStyle/>
                    <a:p>
                      <a:pPr algn="l" fontAlgn="t"/>
                      <a:r>
                        <a:rPr lang="en-IN" sz="2200" u="none" strike="noStrike" dirty="0">
                          <a:effectLst/>
                        </a:rPr>
                        <a:t>HC</a:t>
                      </a:r>
                      <a:endParaRPr lang="en-IN" sz="2200" b="0" i="0" u="none" strike="noStrike" dirty="0">
                        <a:solidFill>
                          <a:srgbClr val="000000"/>
                        </a:solidFill>
                        <a:effectLst/>
                        <a:latin typeface="Calibri" panose="020F0502020204030204" pitchFamily="34" charset="0"/>
                      </a:endParaRPr>
                    </a:p>
                  </a:txBody>
                  <a:tcPr marL="6117" marR="6117" marT="6117" marB="0"/>
                </a:tc>
                <a:tc>
                  <a:txBody>
                    <a:bodyPr/>
                    <a:lstStyle/>
                    <a:p>
                      <a:pPr algn="just" fontAlgn="t"/>
                      <a:r>
                        <a:rPr lang="en-US" sz="2200" u="none" strike="noStrike" dirty="0">
                          <a:effectLst/>
                        </a:rPr>
                        <a:t>Parallel inquiries by CGST and SGST Department for wrongful availment of ITC get dropped. </a:t>
                      </a:r>
                    </a:p>
                    <a:p>
                      <a:pPr algn="just" fontAlgn="t"/>
                      <a:r>
                        <a:rPr lang="en-US" sz="2200" b="1" i="0" u="none" strike="noStrike" dirty="0">
                          <a:solidFill>
                            <a:srgbClr val="000000"/>
                          </a:solidFill>
                          <a:effectLst/>
                          <a:latin typeface="Calibri" panose="020F0502020204030204" pitchFamily="34" charset="0"/>
                        </a:rPr>
                        <a:t>2021 </a:t>
                      </a:r>
                      <a:r>
                        <a:rPr lang="en-US" sz="2200" b="1" i="0" u="none" strike="noStrike" dirty="0" err="1">
                          <a:solidFill>
                            <a:srgbClr val="000000"/>
                          </a:solidFill>
                          <a:effectLst/>
                          <a:latin typeface="Calibri" panose="020F0502020204030204" pitchFamily="34" charset="0"/>
                        </a:rPr>
                        <a:t>Taxo.online</a:t>
                      </a:r>
                      <a:r>
                        <a:rPr lang="en-US" sz="2200" b="1" i="0" u="none" strike="noStrike" dirty="0">
                          <a:solidFill>
                            <a:srgbClr val="000000"/>
                          </a:solidFill>
                          <a:effectLst/>
                          <a:latin typeface="Calibri" panose="020F0502020204030204" pitchFamily="34" charset="0"/>
                        </a:rPr>
                        <a:t> 437</a:t>
                      </a:r>
                    </a:p>
                    <a:p>
                      <a:pPr algn="just" fontAlgn="t"/>
                      <a:r>
                        <a:rPr lang="en-US" sz="2200" b="1" i="0" u="none" strike="noStrike" dirty="0">
                          <a:solidFill>
                            <a:srgbClr val="000000"/>
                          </a:solidFill>
                          <a:effectLst/>
                          <a:latin typeface="Calibri" panose="020F0502020204030204" pitchFamily="34" charset="0"/>
                        </a:rPr>
                        <a:t>2024 </a:t>
                      </a:r>
                      <a:r>
                        <a:rPr lang="en-US" sz="2200" b="1" i="0" u="none" strike="noStrike" dirty="0" err="1">
                          <a:solidFill>
                            <a:srgbClr val="000000"/>
                          </a:solidFill>
                          <a:effectLst/>
                          <a:latin typeface="Calibri" panose="020F0502020204030204" pitchFamily="34" charset="0"/>
                        </a:rPr>
                        <a:t>taxo.online</a:t>
                      </a:r>
                      <a:r>
                        <a:rPr lang="en-US" sz="2200" b="1" i="0" u="none" strike="noStrike" dirty="0">
                          <a:solidFill>
                            <a:srgbClr val="000000"/>
                          </a:solidFill>
                          <a:effectLst/>
                          <a:latin typeface="Calibri" panose="020F0502020204030204" pitchFamily="34" charset="0"/>
                        </a:rPr>
                        <a:t> 637</a:t>
                      </a:r>
                    </a:p>
                  </a:txBody>
                  <a:tcPr marL="6117" marR="6117" marT="6117" marB="0"/>
                </a:tc>
                <a:extLst>
                  <a:ext uri="{0D108BD9-81ED-4DB2-BD59-A6C34878D82A}">
                    <a16:rowId xmlns:a16="http://schemas.microsoft.com/office/drawing/2014/main" val="3383576201"/>
                  </a:ext>
                </a:extLst>
              </a:tr>
              <a:tr h="2790648">
                <a:tc>
                  <a:txBody>
                    <a:bodyPr/>
                    <a:lstStyle/>
                    <a:p>
                      <a:pPr algn="l" fontAlgn="t"/>
                      <a:r>
                        <a:rPr lang="en-IN" sz="2200" b="0" i="0" u="none" strike="noStrike" dirty="0">
                          <a:solidFill>
                            <a:srgbClr val="000000"/>
                          </a:solidFill>
                          <a:effectLst/>
                          <a:latin typeface="Calibri" panose="020F0502020204030204" pitchFamily="34" charset="0"/>
                        </a:rPr>
                        <a:t>2023 </a:t>
                      </a:r>
                      <a:r>
                        <a:rPr lang="en-IN" sz="2200" b="0" i="0" u="none" strike="noStrike" dirty="0" err="1">
                          <a:solidFill>
                            <a:srgbClr val="000000"/>
                          </a:solidFill>
                          <a:effectLst/>
                          <a:latin typeface="Calibri" panose="020F0502020204030204" pitchFamily="34" charset="0"/>
                        </a:rPr>
                        <a:t>Taxo.online</a:t>
                      </a:r>
                      <a:r>
                        <a:rPr lang="en-IN" sz="2200" b="0" i="0" u="none" strike="noStrike" dirty="0">
                          <a:solidFill>
                            <a:srgbClr val="000000"/>
                          </a:solidFill>
                          <a:effectLst/>
                          <a:latin typeface="Calibri" panose="020F0502020204030204" pitchFamily="34" charset="0"/>
                        </a:rPr>
                        <a:t> 60 </a:t>
                      </a:r>
                    </a:p>
                  </a:txBody>
                  <a:tcPr marL="6117" marR="6117" marT="6117" marB="0"/>
                </a:tc>
                <a:tc>
                  <a:txBody>
                    <a:bodyPr/>
                    <a:lstStyle/>
                    <a:p>
                      <a:pPr algn="l" fontAlgn="t"/>
                      <a:r>
                        <a:rPr lang="en-US" sz="2200" b="0" i="0" u="none" strike="noStrike" dirty="0">
                          <a:solidFill>
                            <a:srgbClr val="000000"/>
                          </a:solidFill>
                          <a:effectLst/>
                          <a:latin typeface="Calibri" panose="020F0502020204030204" pitchFamily="34" charset="0"/>
                        </a:rPr>
                        <a:t>Shiva Jyoti Constructions </a:t>
                      </a:r>
                    </a:p>
                  </a:txBody>
                  <a:tcPr marL="6117" marR="6117" marT="6117" marB="0"/>
                </a:tc>
                <a:tc>
                  <a:txBody>
                    <a:bodyPr/>
                    <a:lstStyle/>
                    <a:p>
                      <a:pPr algn="l" fontAlgn="t"/>
                      <a:r>
                        <a:rPr lang="en-IN" sz="2200" b="0" i="0" u="none" strike="noStrike" dirty="0">
                          <a:solidFill>
                            <a:srgbClr val="000000"/>
                          </a:solidFill>
                          <a:effectLst/>
                          <a:latin typeface="Calibri" panose="020F0502020204030204" pitchFamily="34" charset="0"/>
                        </a:rPr>
                        <a:t>HC - Orrisa</a:t>
                      </a:r>
                    </a:p>
                  </a:txBody>
                  <a:tcPr marL="6117" marR="6117" marT="6117" marB="0"/>
                </a:tc>
                <a:tc>
                  <a:txBody>
                    <a:bodyPr/>
                    <a:lstStyle/>
                    <a:p>
                      <a:pPr algn="just" fontAlgn="t"/>
                      <a:r>
                        <a:rPr lang="en-US" sz="2200" u="none" strike="noStrike" kern="1200" dirty="0">
                          <a:solidFill>
                            <a:schemeClr val="dk1"/>
                          </a:solidFill>
                          <a:effectLst/>
                          <a:latin typeface="+mn-lt"/>
                          <a:ea typeface="+mn-ea"/>
                          <a:cs typeface="+mn-cs"/>
                        </a:rPr>
                        <a:t>GSTR 1 Wrongly filed B2B as B2C department rejected rectification as time barred, HC Allowed.</a:t>
                      </a:r>
                    </a:p>
                  </a:txBody>
                  <a:tcPr marL="6117" marR="6117" marT="6117" marB="0"/>
                </a:tc>
                <a:extLst>
                  <a:ext uri="{0D108BD9-81ED-4DB2-BD59-A6C34878D82A}">
                    <a16:rowId xmlns:a16="http://schemas.microsoft.com/office/drawing/2014/main" val="351841174"/>
                  </a:ext>
                </a:extLst>
              </a:tr>
            </a:tbl>
          </a:graphicData>
        </a:graphic>
      </p:graphicFrame>
    </p:spTree>
    <p:extLst>
      <p:ext uri="{BB962C8B-B14F-4D97-AF65-F5344CB8AC3E}">
        <p14:creationId xmlns:p14="http://schemas.microsoft.com/office/powerpoint/2010/main" val="275344772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CD76FF1B-6143-AAC1-4843-28DEC8903FA2}"/>
              </a:ext>
            </a:extLst>
          </p:cNvPr>
          <p:cNvSpPr>
            <a:spLocks noGrp="1"/>
          </p:cNvSpPr>
          <p:nvPr>
            <p:ph type="ftr" sz="quarter" idx="11"/>
          </p:nvPr>
        </p:nvSpPr>
        <p:spPr/>
        <p:txBody>
          <a:bodyPr/>
          <a:lstStyle/>
          <a:p>
            <a:r>
              <a:rPr lang="en-IN"/>
              <a:t>By CA Atul Gupta </a:t>
            </a:r>
          </a:p>
        </p:txBody>
      </p:sp>
      <p:graphicFrame>
        <p:nvGraphicFramePr>
          <p:cNvPr id="3" name="Table 2">
            <a:extLst>
              <a:ext uri="{FF2B5EF4-FFF2-40B4-BE49-F238E27FC236}">
                <a16:creationId xmlns:a16="http://schemas.microsoft.com/office/drawing/2014/main" id="{2B39D28A-8DFE-2BB9-205B-C90EB42E175A}"/>
              </a:ext>
            </a:extLst>
          </p:cNvPr>
          <p:cNvGraphicFramePr>
            <a:graphicFrameLocks noGrp="1"/>
          </p:cNvGraphicFramePr>
          <p:nvPr>
            <p:extLst>
              <p:ext uri="{D42A27DB-BD31-4B8C-83A1-F6EECF244321}">
                <p14:modId xmlns:p14="http://schemas.microsoft.com/office/powerpoint/2010/main" val="968643376"/>
              </p:ext>
            </p:extLst>
          </p:nvPr>
        </p:nvGraphicFramePr>
        <p:xfrm>
          <a:off x="395438" y="651343"/>
          <a:ext cx="11540396" cy="5528076"/>
        </p:xfrm>
        <a:graphic>
          <a:graphicData uri="http://schemas.openxmlformats.org/drawingml/2006/table">
            <a:tbl>
              <a:tblPr>
                <a:tableStyleId>{5C22544A-7EE6-4342-B048-85BDC9FD1C3A}</a:tableStyleId>
              </a:tblPr>
              <a:tblGrid>
                <a:gridCol w="2221796">
                  <a:extLst>
                    <a:ext uri="{9D8B030D-6E8A-4147-A177-3AD203B41FA5}">
                      <a16:colId xmlns:a16="http://schemas.microsoft.com/office/drawing/2014/main" val="3075578952"/>
                    </a:ext>
                  </a:extLst>
                </a:gridCol>
                <a:gridCol w="2372791">
                  <a:extLst>
                    <a:ext uri="{9D8B030D-6E8A-4147-A177-3AD203B41FA5}">
                      <a16:colId xmlns:a16="http://schemas.microsoft.com/office/drawing/2014/main" val="715796547"/>
                    </a:ext>
                  </a:extLst>
                </a:gridCol>
                <a:gridCol w="1704097">
                  <a:extLst>
                    <a:ext uri="{9D8B030D-6E8A-4147-A177-3AD203B41FA5}">
                      <a16:colId xmlns:a16="http://schemas.microsoft.com/office/drawing/2014/main" val="431541395"/>
                    </a:ext>
                  </a:extLst>
                </a:gridCol>
                <a:gridCol w="5241712">
                  <a:extLst>
                    <a:ext uri="{9D8B030D-6E8A-4147-A177-3AD203B41FA5}">
                      <a16:colId xmlns:a16="http://schemas.microsoft.com/office/drawing/2014/main" val="1755058429"/>
                    </a:ext>
                  </a:extLst>
                </a:gridCol>
              </a:tblGrid>
              <a:tr h="2737428">
                <a:tc>
                  <a:txBody>
                    <a:bodyPr/>
                    <a:lstStyle/>
                    <a:p>
                      <a:pPr algn="l" fontAlgn="t"/>
                      <a:r>
                        <a:rPr lang="en-IN" sz="2200" b="0" i="0" u="none" strike="noStrike" dirty="0">
                          <a:solidFill>
                            <a:srgbClr val="000000"/>
                          </a:solidFill>
                          <a:effectLst/>
                          <a:latin typeface="Calibri" panose="020F0502020204030204" pitchFamily="34" charset="0"/>
                        </a:rPr>
                        <a:t>2021 </a:t>
                      </a:r>
                      <a:r>
                        <a:rPr lang="en-IN" sz="2200" b="0" i="0" u="none" strike="noStrike" dirty="0" err="1">
                          <a:solidFill>
                            <a:srgbClr val="000000"/>
                          </a:solidFill>
                          <a:effectLst/>
                          <a:latin typeface="Calibri" panose="020F0502020204030204" pitchFamily="34" charset="0"/>
                        </a:rPr>
                        <a:t>Taxo.online</a:t>
                      </a:r>
                      <a:r>
                        <a:rPr lang="en-IN" sz="2200" b="0" i="0" u="none" strike="noStrike" dirty="0">
                          <a:solidFill>
                            <a:srgbClr val="000000"/>
                          </a:solidFill>
                          <a:effectLst/>
                          <a:latin typeface="Calibri" panose="020F0502020204030204" pitchFamily="34" charset="0"/>
                        </a:rPr>
                        <a:t> 34 </a:t>
                      </a:r>
                    </a:p>
                  </a:txBody>
                  <a:tcPr marL="6117" marR="6117" marT="6117" marB="0"/>
                </a:tc>
                <a:tc>
                  <a:txBody>
                    <a:bodyPr/>
                    <a:lstStyle/>
                    <a:p>
                      <a:pPr algn="l" fontAlgn="t"/>
                      <a:r>
                        <a:rPr lang="en-US" sz="2200" u="none" strike="noStrike" dirty="0">
                          <a:effectLst/>
                        </a:rPr>
                        <a:t>Radha Krishna Industries</a:t>
                      </a:r>
                      <a:endParaRPr lang="en-US" sz="2200" b="0" i="0" u="none" strike="noStrike" dirty="0">
                        <a:solidFill>
                          <a:srgbClr val="000000"/>
                        </a:solidFill>
                        <a:effectLst/>
                        <a:latin typeface="Calibri" panose="020F0502020204030204" pitchFamily="34" charset="0"/>
                      </a:endParaRPr>
                    </a:p>
                  </a:txBody>
                  <a:tcPr marL="6117" marR="6117" marT="6117" marB="0"/>
                </a:tc>
                <a:tc>
                  <a:txBody>
                    <a:bodyPr/>
                    <a:lstStyle/>
                    <a:p>
                      <a:pPr algn="l" fontAlgn="t"/>
                      <a:r>
                        <a:rPr lang="en-IN" sz="2200" u="none" strike="noStrike" dirty="0">
                          <a:effectLst/>
                        </a:rPr>
                        <a:t>SC</a:t>
                      </a:r>
                      <a:endParaRPr lang="en-IN" sz="2200" b="0" i="0" u="none" strike="noStrike" dirty="0">
                        <a:solidFill>
                          <a:srgbClr val="000000"/>
                        </a:solidFill>
                        <a:effectLst/>
                        <a:latin typeface="Calibri" panose="020F0502020204030204" pitchFamily="34" charset="0"/>
                      </a:endParaRPr>
                    </a:p>
                  </a:txBody>
                  <a:tcPr marL="6117" marR="6117" marT="6117" marB="0"/>
                </a:tc>
                <a:tc>
                  <a:txBody>
                    <a:bodyPr/>
                    <a:lstStyle/>
                    <a:p>
                      <a:pPr algn="just" fontAlgn="t"/>
                      <a:r>
                        <a:rPr lang="en-US" sz="2200" u="none" strike="noStrike" dirty="0">
                          <a:effectLst/>
                        </a:rPr>
                        <a:t>Order under section 83 is not appealable under Section 107 hence writ u/A 226 is maintainable. </a:t>
                      </a:r>
                    </a:p>
                    <a:p>
                      <a:pPr algn="just" fontAlgn="t"/>
                      <a:r>
                        <a:rPr lang="en-US" sz="2200" b="1" i="0" u="none" strike="noStrike" dirty="0">
                          <a:solidFill>
                            <a:srgbClr val="000000"/>
                          </a:solidFill>
                          <a:effectLst/>
                          <a:latin typeface="Calibri" panose="020F0502020204030204" pitchFamily="34" charset="0"/>
                        </a:rPr>
                        <a:t>Formation of an opinion by commissioner on </a:t>
                      </a:r>
                      <a:r>
                        <a:rPr lang="en-US" sz="2200" b="1" i="0" u="none" strike="noStrike" dirty="0" err="1">
                          <a:solidFill>
                            <a:srgbClr val="000000"/>
                          </a:solidFill>
                          <a:effectLst/>
                          <a:latin typeface="Calibri" panose="020F0502020204030204" pitchFamily="34" charset="0"/>
                        </a:rPr>
                        <a:t>on</a:t>
                      </a:r>
                      <a:r>
                        <a:rPr lang="en-US" sz="2200" b="1" i="0" u="none" strike="noStrike" dirty="0">
                          <a:solidFill>
                            <a:srgbClr val="000000"/>
                          </a:solidFill>
                          <a:effectLst/>
                          <a:latin typeface="Calibri" panose="020F0502020204030204" pitchFamily="34" charset="0"/>
                        </a:rPr>
                        <a:t> tangible material must before proceedings (Sushil Kumar case from Delhi HC also)</a:t>
                      </a:r>
                    </a:p>
                  </a:txBody>
                  <a:tcPr marL="6117" marR="6117" marT="6117" marB="0"/>
                </a:tc>
                <a:extLst>
                  <a:ext uri="{0D108BD9-81ED-4DB2-BD59-A6C34878D82A}">
                    <a16:rowId xmlns:a16="http://schemas.microsoft.com/office/drawing/2014/main" val="3383576201"/>
                  </a:ext>
                </a:extLst>
              </a:tr>
              <a:tr h="2790648">
                <a:tc>
                  <a:txBody>
                    <a:bodyPr/>
                    <a:lstStyle/>
                    <a:p>
                      <a:pPr algn="l" fontAlgn="t"/>
                      <a:r>
                        <a:rPr lang="en-IN" sz="2200" b="0" i="0" u="none" strike="noStrike" dirty="0">
                          <a:solidFill>
                            <a:srgbClr val="000000"/>
                          </a:solidFill>
                          <a:effectLst/>
                          <a:latin typeface="Calibri" panose="020F0502020204030204" pitchFamily="34" charset="0"/>
                        </a:rPr>
                        <a:t>2021 </a:t>
                      </a:r>
                      <a:r>
                        <a:rPr lang="en-IN" sz="2200" b="0" i="0" u="none" strike="noStrike" dirty="0" err="1">
                          <a:solidFill>
                            <a:srgbClr val="000000"/>
                          </a:solidFill>
                          <a:effectLst/>
                          <a:latin typeface="Calibri" panose="020F0502020204030204" pitchFamily="34" charset="0"/>
                        </a:rPr>
                        <a:t>Taxo.online</a:t>
                      </a:r>
                      <a:r>
                        <a:rPr lang="en-IN" sz="2200" b="0" i="0" u="none" strike="noStrike" dirty="0">
                          <a:solidFill>
                            <a:srgbClr val="000000"/>
                          </a:solidFill>
                          <a:effectLst/>
                          <a:latin typeface="Calibri" panose="020F0502020204030204" pitchFamily="34" charset="0"/>
                        </a:rPr>
                        <a:t> 1004</a:t>
                      </a:r>
                    </a:p>
                  </a:txBody>
                  <a:tcPr marL="6117" marR="6117" marT="6117" marB="0"/>
                </a:tc>
                <a:tc>
                  <a:txBody>
                    <a:bodyPr/>
                    <a:lstStyle/>
                    <a:p>
                      <a:pPr algn="l" fontAlgn="t"/>
                      <a:r>
                        <a:rPr lang="en-US" sz="2200" b="0" i="0" u="none" strike="noStrike" dirty="0">
                          <a:solidFill>
                            <a:srgbClr val="000000"/>
                          </a:solidFill>
                          <a:effectLst/>
                          <a:latin typeface="Calibri" panose="020F0502020204030204" pitchFamily="34" charset="0"/>
                        </a:rPr>
                        <a:t>VKC Footsteps India Pvt Ltd.</a:t>
                      </a:r>
                    </a:p>
                  </a:txBody>
                  <a:tcPr marL="6117" marR="6117" marT="6117" marB="0"/>
                </a:tc>
                <a:tc>
                  <a:txBody>
                    <a:bodyPr/>
                    <a:lstStyle/>
                    <a:p>
                      <a:pPr algn="l" fontAlgn="t"/>
                      <a:r>
                        <a:rPr lang="en-IN" sz="2200" b="0" i="0" u="none" strike="noStrike" dirty="0">
                          <a:solidFill>
                            <a:srgbClr val="000000"/>
                          </a:solidFill>
                          <a:effectLst/>
                          <a:latin typeface="Calibri" panose="020F0502020204030204" pitchFamily="34" charset="0"/>
                        </a:rPr>
                        <a:t>SC</a:t>
                      </a:r>
                    </a:p>
                  </a:txBody>
                  <a:tcPr marL="6117" marR="6117" marT="6117" marB="0"/>
                </a:tc>
                <a:tc>
                  <a:txBody>
                    <a:bodyPr/>
                    <a:lstStyle/>
                    <a:p>
                      <a:pPr algn="just" fontAlgn="t"/>
                      <a:r>
                        <a:rPr lang="en-US" sz="2200" u="none" strike="noStrike" kern="1200" dirty="0">
                          <a:solidFill>
                            <a:schemeClr val="dk1"/>
                          </a:solidFill>
                          <a:effectLst/>
                          <a:latin typeface="+mn-lt"/>
                          <a:ea typeface="+mn-ea"/>
                          <a:cs typeface="+mn-cs"/>
                        </a:rPr>
                        <a:t>Credit of Input Services not eligible for refund under inverted duty structure </a:t>
                      </a:r>
                    </a:p>
                    <a:p>
                      <a:pPr algn="just" fontAlgn="t"/>
                      <a:r>
                        <a:rPr lang="en-US" sz="2200" u="none" strike="noStrike" kern="1200" dirty="0">
                          <a:solidFill>
                            <a:schemeClr val="dk1"/>
                          </a:solidFill>
                          <a:effectLst/>
                          <a:latin typeface="+mn-lt"/>
                          <a:ea typeface="+mn-ea"/>
                          <a:cs typeface="+mn-cs"/>
                        </a:rPr>
                        <a:t>Reversed order of Gujrat HC which </a:t>
                      </a:r>
                      <a:r>
                        <a:rPr lang="en-US" sz="2200" u="none" strike="noStrike" kern="1200" dirty="0" err="1">
                          <a:solidFill>
                            <a:schemeClr val="dk1"/>
                          </a:solidFill>
                          <a:effectLst/>
                          <a:latin typeface="+mn-lt"/>
                          <a:ea typeface="+mn-ea"/>
                          <a:cs typeface="+mn-cs"/>
                        </a:rPr>
                        <a:t>favoured</a:t>
                      </a:r>
                      <a:r>
                        <a:rPr lang="en-US" sz="2200" u="none" strike="noStrike" kern="1200" dirty="0">
                          <a:solidFill>
                            <a:schemeClr val="dk1"/>
                          </a:solidFill>
                          <a:effectLst/>
                          <a:latin typeface="+mn-lt"/>
                          <a:ea typeface="+mn-ea"/>
                          <a:cs typeface="+mn-cs"/>
                        </a:rPr>
                        <a:t> assessee</a:t>
                      </a:r>
                    </a:p>
                    <a:p>
                      <a:pPr algn="just" fontAlgn="t"/>
                      <a:r>
                        <a:rPr lang="en-US" sz="2200" u="none" strike="noStrike" kern="1200" dirty="0">
                          <a:solidFill>
                            <a:schemeClr val="dk1"/>
                          </a:solidFill>
                          <a:effectLst/>
                          <a:latin typeface="+mn-lt"/>
                          <a:ea typeface="+mn-ea"/>
                          <a:cs typeface="+mn-cs"/>
                        </a:rPr>
                        <a:t>Maintained Madras HC order which </a:t>
                      </a:r>
                      <a:r>
                        <a:rPr lang="en-US" sz="2200" u="none" strike="noStrike" kern="1200" dirty="0" err="1">
                          <a:solidFill>
                            <a:schemeClr val="dk1"/>
                          </a:solidFill>
                          <a:effectLst/>
                          <a:latin typeface="+mn-lt"/>
                          <a:ea typeface="+mn-ea"/>
                          <a:cs typeface="+mn-cs"/>
                        </a:rPr>
                        <a:t>ws</a:t>
                      </a:r>
                      <a:r>
                        <a:rPr lang="en-US" sz="2200" u="none" strike="noStrike" kern="1200" dirty="0">
                          <a:solidFill>
                            <a:schemeClr val="dk1"/>
                          </a:solidFill>
                          <a:effectLst/>
                          <a:latin typeface="+mn-lt"/>
                          <a:ea typeface="+mn-ea"/>
                          <a:cs typeface="+mn-cs"/>
                        </a:rPr>
                        <a:t> against assessee in case of TVL </a:t>
                      </a:r>
                      <a:r>
                        <a:rPr lang="en-US" sz="2200" u="none" strike="noStrike" kern="1200" dirty="0" err="1">
                          <a:solidFill>
                            <a:schemeClr val="dk1"/>
                          </a:solidFill>
                          <a:effectLst/>
                          <a:latin typeface="+mn-lt"/>
                          <a:ea typeface="+mn-ea"/>
                          <a:cs typeface="+mn-cs"/>
                        </a:rPr>
                        <a:t>Transtonnelstory</a:t>
                      </a:r>
                      <a:r>
                        <a:rPr lang="en-US" sz="2200" u="none" strike="noStrike" kern="1200" dirty="0">
                          <a:solidFill>
                            <a:schemeClr val="dk1"/>
                          </a:solidFill>
                          <a:effectLst/>
                          <a:latin typeface="+mn-lt"/>
                          <a:ea typeface="+mn-ea"/>
                          <a:cs typeface="+mn-cs"/>
                        </a:rPr>
                        <a:t> Afcons</a:t>
                      </a:r>
                    </a:p>
                  </a:txBody>
                  <a:tcPr marL="6117" marR="6117" marT="6117" marB="0"/>
                </a:tc>
                <a:extLst>
                  <a:ext uri="{0D108BD9-81ED-4DB2-BD59-A6C34878D82A}">
                    <a16:rowId xmlns:a16="http://schemas.microsoft.com/office/drawing/2014/main" val="351841174"/>
                  </a:ext>
                </a:extLst>
              </a:tr>
            </a:tbl>
          </a:graphicData>
        </a:graphic>
      </p:graphicFrame>
    </p:spTree>
    <p:extLst>
      <p:ext uri="{BB962C8B-B14F-4D97-AF65-F5344CB8AC3E}">
        <p14:creationId xmlns:p14="http://schemas.microsoft.com/office/powerpoint/2010/main" val="992410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Box 2"/>
          <p:cNvSpPr txBox="1"/>
          <p:nvPr/>
        </p:nvSpPr>
        <p:spPr>
          <a:xfrm>
            <a:off x="0" y="-109056"/>
            <a:ext cx="9915787" cy="1077218"/>
          </a:xfrm>
          <a:prstGeom prst="rect">
            <a:avLst/>
          </a:prstGeom>
          <a:noFill/>
        </p:spPr>
        <p:txBody>
          <a:bodyPr wrap="square" rtlCol="0">
            <a:spAutoFit/>
          </a:bodyPr>
          <a:lstStyle/>
          <a:p>
            <a:r>
              <a:rPr lang="en-US" sz="3200" b="1" dirty="0">
                <a:latin typeface="Century Gothic" panose="020B0502020202020204" pitchFamily="34" charset="0"/>
              </a:rPr>
              <a:t>Eligibility of Input Tax Credit  (Section 16(2)(a) read with Rule 36)</a:t>
            </a:r>
          </a:p>
        </p:txBody>
      </p:sp>
      <p:graphicFrame>
        <p:nvGraphicFramePr>
          <p:cNvPr id="6" name="Diagram 5"/>
          <p:cNvGraphicFramePr/>
          <p:nvPr>
            <p:extLst>
              <p:ext uri="{D42A27DB-BD31-4B8C-83A1-F6EECF244321}">
                <p14:modId xmlns:p14="http://schemas.microsoft.com/office/powerpoint/2010/main" val="405645860"/>
              </p:ext>
            </p:extLst>
          </p:nvPr>
        </p:nvGraphicFramePr>
        <p:xfrm>
          <a:off x="2574235" y="1929468"/>
          <a:ext cx="8215403" cy="3886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Round Same Side Corner Rectangle 7"/>
          <p:cNvSpPr/>
          <p:nvPr/>
        </p:nvSpPr>
        <p:spPr>
          <a:xfrm rot="5400000">
            <a:off x="5671806" y="1546894"/>
            <a:ext cx="717550" cy="4011930"/>
          </a:xfrm>
          <a:prstGeom prst="round2SameRect">
            <a:avLst/>
          </a:prstGeom>
          <a:blipFill rotWithShape="0">
            <a:blip r:embed="rId8"/>
            <a:stretch>
              <a:fillRect/>
            </a:stretch>
          </a:blipFill>
        </p:spPr>
        <p:style>
          <a:lnRef idx="1">
            <a:schemeClr val="accent1">
              <a:hueOff val="0"/>
              <a:satOff val="0"/>
              <a:lumOff val="0"/>
              <a:alphaOff val="0"/>
            </a:schemeClr>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txBody>
          <a:bodyPr vert="vert270" lIns="0" tIns="365760" rIns="0" bIns="182880"/>
          <a:lstStyle/>
          <a:p>
            <a:pPr marL="285750" indent="-285750">
              <a:buFont typeface="Arial" panose="020B0604020202020204" pitchFamily="34" charset="0"/>
              <a:buChar char="•"/>
            </a:pPr>
            <a:r>
              <a:rPr lang="en-US" b="1" dirty="0">
                <a:solidFill>
                  <a:schemeClr val="tx1"/>
                </a:solidFill>
              </a:rPr>
              <a:t>Invoice issued in case of reverse    charge</a:t>
            </a:r>
            <a:endParaRPr lang="en-IN" dirty="0">
              <a:solidFill>
                <a:schemeClr val="tx1"/>
              </a:solidFill>
            </a:endParaRPr>
          </a:p>
          <a:p>
            <a:endParaRPr lang="en-US" dirty="0"/>
          </a:p>
        </p:txBody>
      </p:sp>
      <p:sp>
        <p:nvSpPr>
          <p:cNvPr id="12" name="Round Same Side Corner Rectangle 11"/>
          <p:cNvSpPr/>
          <p:nvPr/>
        </p:nvSpPr>
        <p:spPr>
          <a:xfrm rot="5400000">
            <a:off x="5664005" y="2400906"/>
            <a:ext cx="717550" cy="4011930"/>
          </a:xfrm>
          <a:prstGeom prst="round2SameRect">
            <a:avLst/>
          </a:prstGeom>
          <a:blipFill rotWithShape="0">
            <a:blip r:embed="rId8"/>
            <a:stretch>
              <a:fillRect/>
            </a:stretch>
          </a:blipFill>
        </p:spPr>
        <p:style>
          <a:lnRef idx="1">
            <a:schemeClr val="accent1">
              <a:hueOff val="0"/>
              <a:satOff val="0"/>
              <a:lumOff val="0"/>
              <a:alphaOff val="0"/>
            </a:schemeClr>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txBody>
          <a:bodyPr vert="vert270" lIns="0" tIns="365760" rIns="0" bIns="182880" anchor="ctr"/>
          <a:lstStyle/>
          <a:p>
            <a:pPr lvl="0"/>
            <a:endParaRPr lang="en-US" b="1" dirty="0">
              <a:solidFill>
                <a:schemeClr val="bg1"/>
              </a:solidFill>
            </a:endParaRPr>
          </a:p>
          <a:p>
            <a:pPr marL="285750" indent="-285750">
              <a:buFont typeface="Arial" panose="020B0604020202020204" pitchFamily="34" charset="0"/>
              <a:buChar char="•"/>
            </a:pPr>
            <a:r>
              <a:rPr lang="en-US" b="1" dirty="0">
                <a:solidFill>
                  <a:schemeClr val="tx1"/>
                </a:solidFill>
              </a:rPr>
              <a:t>Bill of Entry</a:t>
            </a:r>
          </a:p>
          <a:p>
            <a:endParaRPr lang="en-US" dirty="0"/>
          </a:p>
        </p:txBody>
      </p:sp>
      <p:sp>
        <p:nvSpPr>
          <p:cNvPr id="13" name="Round Same Side Corner Rectangle 12"/>
          <p:cNvSpPr/>
          <p:nvPr/>
        </p:nvSpPr>
        <p:spPr>
          <a:xfrm rot="5400000">
            <a:off x="5688584" y="3281051"/>
            <a:ext cx="717550" cy="4011930"/>
          </a:xfrm>
          <a:prstGeom prst="round2SameRect">
            <a:avLst/>
          </a:prstGeom>
          <a:blipFill rotWithShape="0">
            <a:blip r:embed="rId8"/>
            <a:stretch>
              <a:fillRect/>
            </a:stretch>
          </a:blipFill>
        </p:spPr>
        <p:style>
          <a:lnRef idx="1">
            <a:schemeClr val="accent1">
              <a:hueOff val="0"/>
              <a:satOff val="0"/>
              <a:lumOff val="0"/>
              <a:alphaOff val="0"/>
            </a:schemeClr>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txBody>
          <a:bodyPr vert="vert270" lIns="0" tIns="365760" rIns="0" bIns="182880" anchor="ctr"/>
          <a:lstStyle/>
          <a:p>
            <a:pPr marL="285750" indent="-285750">
              <a:buFont typeface="Arial" panose="020B0604020202020204" pitchFamily="34" charset="0"/>
              <a:buChar char="•"/>
            </a:pPr>
            <a:r>
              <a:rPr lang="en-IN" b="1" dirty="0">
                <a:solidFill>
                  <a:schemeClr val="tx1"/>
                </a:solidFill>
              </a:rPr>
              <a:t>Input Service Distributor Invoice</a:t>
            </a:r>
          </a:p>
          <a:p>
            <a:endParaRPr lang="en-US" dirty="0"/>
          </a:p>
        </p:txBody>
      </p:sp>
      <p:sp>
        <p:nvSpPr>
          <p:cNvPr id="10" name="TextBox 9">
            <a:extLst>
              <a:ext uri="{FF2B5EF4-FFF2-40B4-BE49-F238E27FC236}">
                <a16:creationId xmlns:a16="http://schemas.microsoft.com/office/drawing/2014/main" id="{41DE3B4E-78B0-450C-A003-B6256AADA514}"/>
              </a:ext>
            </a:extLst>
          </p:cNvPr>
          <p:cNvSpPr txBox="1"/>
          <p:nvPr/>
        </p:nvSpPr>
        <p:spPr>
          <a:xfrm>
            <a:off x="4007838" y="1346433"/>
            <a:ext cx="3924300" cy="646331"/>
          </a:xfrm>
          <a:prstGeom prst="rect">
            <a:avLst/>
          </a:prstGeom>
          <a:noFill/>
        </p:spPr>
        <p:txBody>
          <a:bodyPr wrap="square">
            <a:spAutoFit/>
          </a:bodyPr>
          <a:lstStyle/>
          <a:p>
            <a:r>
              <a:rPr lang="en-US" sz="1800" b="1" dirty="0">
                <a:solidFill>
                  <a:schemeClr val="tx1"/>
                </a:solidFill>
                <a:latin typeface="Bell MT" panose="02020503060305020303" pitchFamily="18" charset="0"/>
              </a:rPr>
              <a:t>2. Possession of tax invoice and other tax paying document.</a:t>
            </a:r>
          </a:p>
        </p:txBody>
      </p:sp>
      <p:sp>
        <p:nvSpPr>
          <p:cNvPr id="2" name="TextBox 1">
            <a:extLst>
              <a:ext uri="{FF2B5EF4-FFF2-40B4-BE49-F238E27FC236}">
                <a16:creationId xmlns:a16="http://schemas.microsoft.com/office/drawing/2014/main" id="{3B9AF7C0-13B9-4A95-8E02-E0B4BD471A04}"/>
              </a:ext>
            </a:extLst>
          </p:cNvPr>
          <p:cNvSpPr txBox="1"/>
          <p:nvPr/>
        </p:nvSpPr>
        <p:spPr>
          <a:xfrm>
            <a:off x="2886076" y="3000375"/>
            <a:ext cx="533400" cy="2031325"/>
          </a:xfrm>
          <a:prstGeom prst="rect">
            <a:avLst/>
          </a:prstGeom>
          <a:noFill/>
        </p:spPr>
        <p:txBody>
          <a:bodyPr wrap="square" rtlCol="0">
            <a:spAutoFit/>
          </a:bodyPr>
          <a:lstStyle/>
          <a:p>
            <a:r>
              <a:rPr lang="en-US" dirty="0"/>
              <a:t>R</a:t>
            </a:r>
          </a:p>
          <a:p>
            <a:r>
              <a:rPr lang="en-US" dirty="0"/>
              <a:t>U</a:t>
            </a:r>
          </a:p>
          <a:p>
            <a:r>
              <a:rPr lang="en-US" dirty="0"/>
              <a:t>L</a:t>
            </a:r>
          </a:p>
          <a:p>
            <a:r>
              <a:rPr lang="en-US" dirty="0"/>
              <a:t>E</a:t>
            </a:r>
          </a:p>
          <a:p>
            <a:endParaRPr lang="en-US" dirty="0"/>
          </a:p>
          <a:p>
            <a:r>
              <a:rPr lang="en-US" dirty="0"/>
              <a:t>36</a:t>
            </a:r>
          </a:p>
          <a:p>
            <a:r>
              <a:rPr lang="en-US" dirty="0"/>
              <a:t>(1)</a:t>
            </a:r>
            <a:endParaRPr lang="en-IN" dirty="0"/>
          </a:p>
        </p:txBody>
      </p:sp>
      <p:sp>
        <p:nvSpPr>
          <p:cNvPr id="4" name="Footer Placeholder 3">
            <a:extLst>
              <a:ext uri="{FF2B5EF4-FFF2-40B4-BE49-F238E27FC236}">
                <a16:creationId xmlns:a16="http://schemas.microsoft.com/office/drawing/2014/main" id="{9EBDF981-8D0C-474F-9968-4453363A3B90}"/>
              </a:ext>
            </a:extLst>
          </p:cNvPr>
          <p:cNvSpPr>
            <a:spLocks noGrp="1"/>
          </p:cNvSpPr>
          <p:nvPr>
            <p:ph type="ftr" sz="quarter" idx="11"/>
          </p:nvPr>
        </p:nvSpPr>
        <p:spPr/>
        <p:txBody>
          <a:bodyPr/>
          <a:lstStyle/>
          <a:p>
            <a:r>
              <a:rPr lang="en-IN"/>
              <a:t>By CA Atul Gupta </a:t>
            </a:r>
          </a:p>
        </p:txBody>
      </p:sp>
    </p:spTree>
    <p:extLst>
      <p:ext uri="{BB962C8B-B14F-4D97-AF65-F5344CB8AC3E}">
        <p14:creationId xmlns:p14="http://schemas.microsoft.com/office/powerpoint/2010/main" val="1820833269"/>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CD76FF1B-6143-AAC1-4843-28DEC8903FA2}"/>
              </a:ext>
            </a:extLst>
          </p:cNvPr>
          <p:cNvSpPr>
            <a:spLocks noGrp="1"/>
          </p:cNvSpPr>
          <p:nvPr>
            <p:ph type="ftr" sz="quarter" idx="11"/>
          </p:nvPr>
        </p:nvSpPr>
        <p:spPr/>
        <p:txBody>
          <a:bodyPr/>
          <a:lstStyle/>
          <a:p>
            <a:r>
              <a:rPr lang="en-IN"/>
              <a:t>By CA Atul Gupta </a:t>
            </a:r>
          </a:p>
        </p:txBody>
      </p:sp>
      <p:graphicFrame>
        <p:nvGraphicFramePr>
          <p:cNvPr id="3" name="Table 2">
            <a:extLst>
              <a:ext uri="{FF2B5EF4-FFF2-40B4-BE49-F238E27FC236}">
                <a16:creationId xmlns:a16="http://schemas.microsoft.com/office/drawing/2014/main" id="{2B39D28A-8DFE-2BB9-205B-C90EB42E175A}"/>
              </a:ext>
            </a:extLst>
          </p:cNvPr>
          <p:cNvGraphicFramePr>
            <a:graphicFrameLocks noGrp="1"/>
          </p:cNvGraphicFramePr>
          <p:nvPr>
            <p:extLst>
              <p:ext uri="{D42A27DB-BD31-4B8C-83A1-F6EECF244321}">
                <p14:modId xmlns:p14="http://schemas.microsoft.com/office/powerpoint/2010/main" val="4228004765"/>
              </p:ext>
            </p:extLst>
          </p:nvPr>
        </p:nvGraphicFramePr>
        <p:xfrm>
          <a:off x="395438" y="651343"/>
          <a:ext cx="11540396" cy="5528076"/>
        </p:xfrm>
        <a:graphic>
          <a:graphicData uri="http://schemas.openxmlformats.org/drawingml/2006/table">
            <a:tbl>
              <a:tblPr>
                <a:tableStyleId>{5C22544A-7EE6-4342-B048-85BDC9FD1C3A}</a:tableStyleId>
              </a:tblPr>
              <a:tblGrid>
                <a:gridCol w="2221796">
                  <a:extLst>
                    <a:ext uri="{9D8B030D-6E8A-4147-A177-3AD203B41FA5}">
                      <a16:colId xmlns:a16="http://schemas.microsoft.com/office/drawing/2014/main" val="3075578952"/>
                    </a:ext>
                  </a:extLst>
                </a:gridCol>
                <a:gridCol w="2372791">
                  <a:extLst>
                    <a:ext uri="{9D8B030D-6E8A-4147-A177-3AD203B41FA5}">
                      <a16:colId xmlns:a16="http://schemas.microsoft.com/office/drawing/2014/main" val="715796547"/>
                    </a:ext>
                  </a:extLst>
                </a:gridCol>
                <a:gridCol w="1704097">
                  <a:extLst>
                    <a:ext uri="{9D8B030D-6E8A-4147-A177-3AD203B41FA5}">
                      <a16:colId xmlns:a16="http://schemas.microsoft.com/office/drawing/2014/main" val="431541395"/>
                    </a:ext>
                  </a:extLst>
                </a:gridCol>
                <a:gridCol w="5241712">
                  <a:extLst>
                    <a:ext uri="{9D8B030D-6E8A-4147-A177-3AD203B41FA5}">
                      <a16:colId xmlns:a16="http://schemas.microsoft.com/office/drawing/2014/main" val="1755058429"/>
                    </a:ext>
                  </a:extLst>
                </a:gridCol>
              </a:tblGrid>
              <a:tr h="2737428">
                <a:tc>
                  <a:txBody>
                    <a:bodyPr/>
                    <a:lstStyle/>
                    <a:p>
                      <a:pPr algn="l" fontAlgn="t"/>
                      <a:r>
                        <a:rPr lang="en-IN" sz="2200" b="0" i="0" u="none" strike="noStrike" dirty="0">
                          <a:solidFill>
                            <a:srgbClr val="000000"/>
                          </a:solidFill>
                          <a:effectLst/>
                          <a:latin typeface="Calibri" panose="020F0502020204030204" pitchFamily="34" charset="0"/>
                        </a:rPr>
                        <a:t>2021 </a:t>
                      </a:r>
                      <a:r>
                        <a:rPr lang="en-IN" sz="2200" b="0" i="0" u="none" strike="noStrike" dirty="0" err="1">
                          <a:solidFill>
                            <a:srgbClr val="000000"/>
                          </a:solidFill>
                          <a:effectLst/>
                          <a:latin typeface="Calibri" panose="020F0502020204030204" pitchFamily="34" charset="0"/>
                        </a:rPr>
                        <a:t>Taxo.online</a:t>
                      </a:r>
                      <a:r>
                        <a:rPr lang="en-IN" sz="2200" b="0" i="0" u="none" strike="noStrike" dirty="0">
                          <a:solidFill>
                            <a:srgbClr val="000000"/>
                          </a:solidFill>
                          <a:effectLst/>
                          <a:latin typeface="Calibri" panose="020F0502020204030204" pitchFamily="34" charset="0"/>
                        </a:rPr>
                        <a:t> 1088</a:t>
                      </a:r>
                    </a:p>
                  </a:txBody>
                  <a:tcPr marL="6117" marR="6117" marT="6117" marB="0"/>
                </a:tc>
                <a:tc>
                  <a:txBody>
                    <a:bodyPr/>
                    <a:lstStyle/>
                    <a:p>
                      <a:pPr algn="l" fontAlgn="t"/>
                      <a:r>
                        <a:rPr lang="en-US" sz="2200" u="none" strike="noStrike" dirty="0">
                          <a:effectLst/>
                        </a:rPr>
                        <a:t>Bright Star Plastic Industry</a:t>
                      </a:r>
                      <a:endParaRPr lang="en-US" sz="2200" b="0" i="0" u="none" strike="noStrike" dirty="0">
                        <a:solidFill>
                          <a:srgbClr val="000000"/>
                        </a:solidFill>
                        <a:effectLst/>
                        <a:latin typeface="Calibri" panose="020F0502020204030204" pitchFamily="34" charset="0"/>
                      </a:endParaRPr>
                    </a:p>
                  </a:txBody>
                  <a:tcPr marL="6117" marR="6117" marT="6117" marB="0"/>
                </a:tc>
                <a:tc>
                  <a:txBody>
                    <a:bodyPr/>
                    <a:lstStyle/>
                    <a:p>
                      <a:pPr algn="l" fontAlgn="t"/>
                      <a:r>
                        <a:rPr lang="en-IN" sz="2200" u="none" strike="noStrike" dirty="0">
                          <a:effectLst/>
                        </a:rPr>
                        <a:t>Orrisa HC</a:t>
                      </a:r>
                      <a:endParaRPr lang="en-IN" sz="2200" b="0" i="0" u="none" strike="noStrike" dirty="0">
                        <a:solidFill>
                          <a:srgbClr val="000000"/>
                        </a:solidFill>
                        <a:effectLst/>
                        <a:latin typeface="Calibri" panose="020F0502020204030204" pitchFamily="34" charset="0"/>
                      </a:endParaRPr>
                    </a:p>
                  </a:txBody>
                  <a:tcPr marL="6117" marR="6117" marT="6117" marB="0"/>
                </a:tc>
                <a:tc>
                  <a:txBody>
                    <a:bodyPr/>
                    <a:lstStyle/>
                    <a:p>
                      <a:pPr algn="just" fontAlgn="t"/>
                      <a:r>
                        <a:rPr lang="en-US" sz="2200" u="none" strike="noStrike" dirty="0">
                          <a:effectLst/>
                        </a:rPr>
                        <a:t>Registration suspended on allegation of fake credit and invoke Section 74. HC held that invocation of section 74 cant be there unless proved connivance.</a:t>
                      </a:r>
                      <a:endParaRPr lang="en-US" sz="2200" b="1" i="0" u="none" strike="noStrike" dirty="0">
                        <a:solidFill>
                          <a:srgbClr val="000000"/>
                        </a:solidFill>
                        <a:effectLst/>
                        <a:latin typeface="Calibri" panose="020F0502020204030204" pitchFamily="34" charset="0"/>
                      </a:endParaRPr>
                    </a:p>
                  </a:txBody>
                  <a:tcPr marL="6117" marR="6117" marT="6117" marB="0"/>
                </a:tc>
                <a:extLst>
                  <a:ext uri="{0D108BD9-81ED-4DB2-BD59-A6C34878D82A}">
                    <a16:rowId xmlns:a16="http://schemas.microsoft.com/office/drawing/2014/main" val="3383576201"/>
                  </a:ext>
                </a:extLst>
              </a:tr>
              <a:tr h="2790648">
                <a:tc>
                  <a:txBody>
                    <a:bodyPr/>
                    <a:lstStyle/>
                    <a:p>
                      <a:pPr algn="l" fontAlgn="t"/>
                      <a:r>
                        <a:rPr lang="en-IN" sz="2200" b="0" i="0" u="none" strike="noStrike" dirty="0">
                          <a:solidFill>
                            <a:srgbClr val="000000"/>
                          </a:solidFill>
                          <a:effectLst/>
                          <a:latin typeface="Calibri" panose="020F0502020204030204" pitchFamily="34" charset="0"/>
                        </a:rPr>
                        <a:t>2019 </a:t>
                      </a:r>
                      <a:r>
                        <a:rPr lang="en-IN" sz="2200" b="0" i="0" u="none" strike="noStrike" dirty="0" err="1">
                          <a:solidFill>
                            <a:srgbClr val="000000"/>
                          </a:solidFill>
                          <a:effectLst/>
                          <a:latin typeface="Calibri" panose="020F0502020204030204" pitchFamily="34" charset="0"/>
                        </a:rPr>
                        <a:t>Taxo.online</a:t>
                      </a:r>
                      <a:r>
                        <a:rPr lang="en-IN" sz="2200" b="0" i="0" u="none" strike="noStrike" dirty="0">
                          <a:solidFill>
                            <a:srgbClr val="000000"/>
                          </a:solidFill>
                          <a:effectLst/>
                          <a:latin typeface="Calibri" panose="020F0502020204030204" pitchFamily="34" charset="0"/>
                        </a:rPr>
                        <a:t> 245</a:t>
                      </a:r>
                    </a:p>
                  </a:txBody>
                  <a:tcPr marL="6117" marR="6117" marT="6117" marB="0"/>
                </a:tc>
                <a:tc>
                  <a:txBody>
                    <a:bodyPr/>
                    <a:lstStyle/>
                    <a:p>
                      <a:pPr algn="l" fontAlgn="t"/>
                      <a:r>
                        <a:rPr lang="en-US" sz="2200" b="0" i="0" u="none" strike="noStrike" dirty="0">
                          <a:solidFill>
                            <a:srgbClr val="000000"/>
                          </a:solidFill>
                          <a:effectLst/>
                          <a:latin typeface="Calibri" panose="020F0502020204030204" pitchFamily="34" charset="0"/>
                        </a:rPr>
                        <a:t>Safari Retreat Pvt Ltd</a:t>
                      </a:r>
                    </a:p>
                  </a:txBody>
                  <a:tcPr marL="6117" marR="6117" marT="6117" marB="0"/>
                </a:tc>
                <a:tc>
                  <a:txBody>
                    <a:bodyPr/>
                    <a:lstStyle/>
                    <a:p>
                      <a:pPr algn="l" fontAlgn="t"/>
                      <a:r>
                        <a:rPr lang="en-IN" sz="2200" b="0" i="0" u="none" strike="noStrike" dirty="0">
                          <a:solidFill>
                            <a:srgbClr val="000000"/>
                          </a:solidFill>
                          <a:effectLst/>
                          <a:latin typeface="Calibri" panose="020F0502020204030204" pitchFamily="34" charset="0"/>
                        </a:rPr>
                        <a:t>Orrisa HC</a:t>
                      </a:r>
                    </a:p>
                  </a:txBody>
                  <a:tcPr marL="6117" marR="6117" marT="6117" marB="0"/>
                </a:tc>
                <a:tc>
                  <a:txBody>
                    <a:bodyPr/>
                    <a:lstStyle/>
                    <a:p>
                      <a:pPr algn="just" fontAlgn="t"/>
                      <a:r>
                        <a:rPr lang="en-US" sz="2200" u="none" strike="noStrike" kern="1200" dirty="0">
                          <a:solidFill>
                            <a:schemeClr val="dk1"/>
                          </a:solidFill>
                          <a:effectLst/>
                          <a:latin typeface="+mn-lt"/>
                          <a:ea typeface="+mn-ea"/>
                          <a:cs typeface="+mn-cs"/>
                        </a:rPr>
                        <a:t>Credit on construction available(pending in SC)</a:t>
                      </a:r>
                    </a:p>
                  </a:txBody>
                  <a:tcPr marL="6117" marR="6117" marT="6117" marB="0"/>
                </a:tc>
                <a:extLst>
                  <a:ext uri="{0D108BD9-81ED-4DB2-BD59-A6C34878D82A}">
                    <a16:rowId xmlns:a16="http://schemas.microsoft.com/office/drawing/2014/main" val="351841174"/>
                  </a:ext>
                </a:extLst>
              </a:tr>
            </a:tbl>
          </a:graphicData>
        </a:graphic>
      </p:graphicFrame>
    </p:spTree>
    <p:extLst>
      <p:ext uri="{BB962C8B-B14F-4D97-AF65-F5344CB8AC3E}">
        <p14:creationId xmlns:p14="http://schemas.microsoft.com/office/powerpoint/2010/main" val="378968430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3613298" y="0"/>
            <a:ext cx="7054703" cy="6934200"/>
          </a:xfrm>
          <a:prstGeom prst="rect">
            <a:avLst/>
          </a:prstGeom>
          <a:noFill/>
          <a:ln>
            <a:noFill/>
          </a:ln>
        </p:spPr>
        <p:style>
          <a:lnRef idx="0">
            <a:scrgbClr r="0" g="0" b="0"/>
          </a:lnRef>
          <a:fillRef idx="0">
            <a:scrgbClr r="0" g="0" b="0"/>
          </a:fillRef>
          <a:effectRef idx="0">
            <a:scrgbClr r="0" g="0" b="0"/>
          </a:effectRef>
          <a:fontRef idx="minor">
            <a:schemeClr val="dk1"/>
          </a:fontRef>
        </p:style>
        <p:txBody>
          <a:bodyPr tIns="205740" rtlCol="0" anchor="t"/>
          <a:lstStyle/>
          <a:p>
            <a:pPr algn="ctr" defTabSz="685800">
              <a:defRPr/>
            </a:pPr>
            <a:endParaRPr lang="en-US" sz="1350" b="1" dirty="0">
              <a:solidFill>
                <a:prstClr val="white"/>
              </a:solidFill>
              <a:latin typeface="Constantia"/>
            </a:endParaRPr>
          </a:p>
          <a:p>
            <a:pPr marL="214313" indent="-214313" defTabSz="685800">
              <a:buFont typeface="Arial" panose="020B0604020202020204" pitchFamily="34" charset="0"/>
              <a:buChar char="•"/>
              <a:defRPr/>
            </a:pPr>
            <a:endParaRPr lang="en-US" sz="1350" b="1" dirty="0">
              <a:solidFill>
                <a:prstClr val="white"/>
              </a:solidFill>
              <a:latin typeface="Constantia"/>
            </a:endParaRPr>
          </a:p>
        </p:txBody>
      </p:sp>
      <p:sp>
        <p:nvSpPr>
          <p:cNvPr id="3" name="TextBox 2"/>
          <p:cNvSpPr txBox="1"/>
          <p:nvPr/>
        </p:nvSpPr>
        <p:spPr>
          <a:xfrm>
            <a:off x="0" y="689791"/>
            <a:ext cx="4219769" cy="415498"/>
          </a:xfrm>
          <a:prstGeom prst="rect">
            <a:avLst/>
          </a:prstGeom>
          <a:noFill/>
        </p:spPr>
        <p:txBody>
          <a:bodyPr wrap="square" rtlCol="0">
            <a:spAutoFit/>
          </a:bodyPr>
          <a:lstStyle/>
          <a:p>
            <a:pPr lvl="0" fontAlgn="base">
              <a:spcBef>
                <a:spcPct val="0"/>
              </a:spcBef>
              <a:spcAft>
                <a:spcPct val="0"/>
              </a:spcAft>
            </a:pPr>
            <a:r>
              <a:rPr lang="en-IN" sz="2100" b="1" dirty="0">
                <a:latin typeface="Century Gothic" panose="020B0502020202020204" pitchFamily="34" charset="0"/>
              </a:rPr>
              <a:t>Rule</a:t>
            </a:r>
            <a:r>
              <a:rPr lang="en-IN" sz="2100" dirty="0">
                <a:latin typeface="Century Gothic" panose="020B0502020202020204" pitchFamily="34" charset="0"/>
              </a:rPr>
              <a:t> </a:t>
            </a:r>
            <a:r>
              <a:rPr lang="en-IN" sz="2100" b="1" dirty="0">
                <a:latin typeface="Century Gothic" panose="020B0502020202020204" pitchFamily="34" charset="0"/>
              </a:rPr>
              <a:t>42 of CGST Rules</a:t>
            </a:r>
            <a:endParaRPr lang="en-US" sz="2100" b="1" dirty="0">
              <a:latin typeface="Century Gothic" panose="020B0502020202020204" pitchFamily="34" charset="0"/>
            </a:endParaRPr>
          </a:p>
        </p:txBody>
      </p:sp>
      <p:sp>
        <p:nvSpPr>
          <p:cNvPr id="5" name="Content Placeholder 2">
            <a:extLst>
              <a:ext uri="{FF2B5EF4-FFF2-40B4-BE49-F238E27FC236}">
                <a16:creationId xmlns:a16="http://schemas.microsoft.com/office/drawing/2014/main" id="{324C478B-DC55-4BA2-8C72-CF968F001F8D}"/>
              </a:ext>
            </a:extLst>
          </p:cNvPr>
          <p:cNvSpPr txBox="1">
            <a:spLocks/>
          </p:cNvSpPr>
          <p:nvPr/>
        </p:nvSpPr>
        <p:spPr>
          <a:xfrm>
            <a:off x="3724275" y="857251"/>
            <a:ext cx="6577928" cy="5063755"/>
          </a:xfrm>
          <a:prstGeom prst="rect">
            <a:avLst/>
          </a:prstGeom>
        </p:spPr>
        <p:txBody>
          <a:bodyPr>
            <a:normAutofit/>
          </a:bodyPr>
          <a:lstStyle>
            <a:lvl1pPr marL="274320" indent="-274320" algn="l" rtl="0" eaLnBrk="1" latinLnBrk="0" hangingPunct="1">
              <a:spcBef>
                <a:spcPts val="600"/>
              </a:spcBef>
              <a:buClr>
                <a:schemeClr val="accent2"/>
              </a:buClr>
              <a:buSzPct val="85000"/>
              <a:buFont typeface="Wingdings 2"/>
              <a:buChar char=""/>
              <a:defRPr kumimoji="0" sz="2600" kern="1200">
                <a:solidFill>
                  <a:schemeClr val="tx1"/>
                </a:solidFill>
                <a:latin typeface="+mn-lt"/>
                <a:ea typeface="+mn-ea"/>
                <a:cs typeface="+mn-cs"/>
              </a:defRPr>
            </a:lvl1pPr>
            <a:lvl2pPr marL="640080" indent="-274320" algn="l" rtl="0" eaLnBrk="1" latinLnBrk="0" hangingPunct="1">
              <a:spcBef>
                <a:spcPts val="300"/>
              </a:spcBef>
              <a:buClr>
                <a:schemeClr val="accent2">
                  <a:shade val="75000"/>
                </a:schemeClr>
              </a:buClr>
              <a:buSzPct val="85000"/>
              <a:buFont typeface="Wingdings 2"/>
              <a:buChar char=""/>
              <a:defRPr kumimoji="0" sz="2400" kern="1200">
                <a:solidFill>
                  <a:schemeClr val="tx2"/>
                </a:solidFill>
                <a:latin typeface="+mn-lt"/>
                <a:ea typeface="+mn-ea"/>
                <a:cs typeface="+mn-cs"/>
              </a:defRPr>
            </a:lvl2pPr>
            <a:lvl3pPr marL="1005840" indent="-228600" algn="l" rtl="0" eaLnBrk="1" latinLnBrk="0" hangingPunct="1">
              <a:spcBef>
                <a:spcPts val="300"/>
              </a:spcBef>
              <a:buClr>
                <a:schemeClr val="accent2">
                  <a:shade val="50000"/>
                </a:schemeClr>
              </a:buClr>
              <a:buSzPct val="85000"/>
              <a:buFont typeface="Wingdings 2"/>
              <a:buChar char=""/>
              <a:defRPr kumimoji="0" sz="2100" kern="1200">
                <a:solidFill>
                  <a:schemeClr val="tx1"/>
                </a:solidFill>
                <a:latin typeface="+mn-lt"/>
                <a:ea typeface="+mn-ea"/>
                <a:cs typeface="+mn-cs"/>
              </a:defRPr>
            </a:lvl3pPr>
            <a:lvl4pPr marL="1280160" indent="-228600" algn="l" rtl="0" eaLnBrk="1" latinLnBrk="0" hangingPunct="1">
              <a:spcBef>
                <a:spcPts val="300"/>
              </a:spcBef>
              <a:buClr>
                <a:schemeClr val="accent2">
                  <a:shade val="75000"/>
                </a:schemeClr>
              </a:buClr>
              <a:buSzPct val="85000"/>
              <a:buFont typeface="Wingdings 2" pitchFamily="18" charset="2"/>
              <a:buChar char=""/>
              <a:defRPr kumimoji="0" sz="1900" kern="1200">
                <a:solidFill>
                  <a:schemeClr val="tx1"/>
                </a:solidFill>
                <a:latin typeface="+mn-lt"/>
                <a:ea typeface="+mn-ea"/>
                <a:cs typeface="+mn-cs"/>
              </a:defRPr>
            </a:lvl4pPr>
            <a:lvl5pPr marL="1554480" indent="-228600" algn="l" rtl="0" eaLnBrk="1" latinLnBrk="0" hangingPunct="1">
              <a:spcBef>
                <a:spcPts val="340"/>
              </a:spcBef>
              <a:buClr>
                <a:schemeClr val="accent2">
                  <a:shade val="75000"/>
                </a:schemeClr>
              </a:buClr>
              <a:buSzPct val="85000"/>
              <a:buFont typeface="Wingdings 2" pitchFamily="18" charset="2"/>
              <a:buChar char=""/>
              <a:defRPr kumimoji="0"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a:lstStyle>
          <a:p>
            <a:pPr marL="0" indent="0">
              <a:buNone/>
            </a:pPr>
            <a:r>
              <a:rPr lang="en-US" sz="1800" b="1" dirty="0">
                <a:latin typeface="Times New Roman" panose="02020603050405020304" pitchFamily="18" charset="0"/>
                <a:cs typeface="Times New Roman" panose="02020603050405020304" pitchFamily="18" charset="0"/>
              </a:rPr>
              <a:t>		Total credit			T</a:t>
            </a:r>
          </a:p>
          <a:p>
            <a:pPr marL="0" indent="0">
              <a:buNone/>
            </a:pPr>
            <a:r>
              <a:rPr lang="en-US" sz="1800" i="1" dirty="0">
                <a:latin typeface="Times New Roman" panose="02020603050405020304" pitchFamily="18" charset="0"/>
                <a:cs typeface="Times New Roman" panose="02020603050405020304" pitchFamily="18" charset="0"/>
              </a:rPr>
              <a:t>Less:	</a:t>
            </a:r>
            <a:r>
              <a:rPr lang="en-US" sz="1800" dirty="0">
                <a:latin typeface="Times New Roman" panose="02020603050405020304" pitchFamily="18" charset="0"/>
                <a:cs typeface="Times New Roman" panose="02020603050405020304" pitchFamily="18" charset="0"/>
              </a:rPr>
              <a:t>Exclusive Non business			T1</a:t>
            </a:r>
          </a:p>
          <a:p>
            <a:pPr marL="0" indent="0">
              <a:buNone/>
            </a:pPr>
            <a:r>
              <a:rPr lang="en-US" sz="1800" i="1" dirty="0">
                <a:latin typeface="Times New Roman" panose="02020603050405020304" pitchFamily="18" charset="0"/>
                <a:cs typeface="Times New Roman" panose="02020603050405020304" pitchFamily="18" charset="0"/>
              </a:rPr>
              <a:t>Less:</a:t>
            </a:r>
            <a:r>
              <a:rPr lang="en-US" sz="1800" dirty="0">
                <a:latin typeface="Times New Roman" panose="02020603050405020304" pitchFamily="18" charset="0"/>
                <a:cs typeface="Times New Roman" panose="02020603050405020304" pitchFamily="18" charset="0"/>
              </a:rPr>
              <a:t>		Exclusively for exempt		T2 </a:t>
            </a:r>
          </a:p>
          <a:p>
            <a:pPr marL="0" indent="0">
              <a:buNone/>
            </a:pPr>
            <a:r>
              <a:rPr lang="en-US" sz="1800" i="1" dirty="0">
                <a:latin typeface="Times New Roman" panose="02020603050405020304" pitchFamily="18" charset="0"/>
                <a:cs typeface="Times New Roman" panose="02020603050405020304" pitchFamily="18" charset="0"/>
              </a:rPr>
              <a:t>Less:</a:t>
            </a:r>
            <a:r>
              <a:rPr lang="en-US" sz="1800" dirty="0">
                <a:latin typeface="Times New Roman" panose="02020603050405020304" pitchFamily="18" charset="0"/>
                <a:cs typeface="Times New Roman" panose="02020603050405020304" pitchFamily="18" charset="0"/>
              </a:rPr>
              <a:t>		Blocked credit 			T3 </a:t>
            </a:r>
          </a:p>
          <a:p>
            <a:pPr marL="0" indent="0">
              <a:buNone/>
            </a:pPr>
            <a:r>
              <a:rPr lang="en-US" sz="1800" dirty="0">
                <a:latin typeface="Times New Roman" panose="02020603050405020304" pitchFamily="18" charset="0"/>
                <a:cs typeface="Times New Roman" panose="02020603050405020304" pitchFamily="18" charset="0"/>
              </a:rPr>
              <a:t>		</a:t>
            </a:r>
            <a:r>
              <a:rPr lang="en-US" sz="1800" b="1" dirty="0">
                <a:latin typeface="Times New Roman" panose="02020603050405020304" pitchFamily="18" charset="0"/>
                <a:cs typeface="Times New Roman" panose="02020603050405020304" pitchFamily="18" charset="0"/>
              </a:rPr>
              <a:t>Credited to E-Cr ledger		C1 </a:t>
            </a:r>
          </a:p>
          <a:p>
            <a:pPr marL="0" indent="0">
              <a:buNone/>
            </a:pPr>
            <a:r>
              <a:rPr lang="en-US" sz="1800" i="1" dirty="0">
                <a:latin typeface="Times New Roman" panose="02020603050405020304" pitchFamily="18" charset="0"/>
                <a:cs typeface="Times New Roman" panose="02020603050405020304" pitchFamily="18" charset="0"/>
              </a:rPr>
              <a:t>Less:</a:t>
            </a:r>
            <a:r>
              <a:rPr lang="en-US" sz="1800" dirty="0">
                <a:latin typeface="Times New Roman" panose="02020603050405020304" pitchFamily="18" charset="0"/>
                <a:cs typeface="Times New Roman" panose="02020603050405020304" pitchFamily="18" charset="0"/>
              </a:rPr>
              <a:t>		Exclusively for taxable 		T4 </a:t>
            </a:r>
          </a:p>
          <a:p>
            <a:pPr marL="0" indent="0">
              <a:buNone/>
            </a:pPr>
            <a:r>
              <a:rPr lang="en-US" sz="1800" b="1" dirty="0">
                <a:latin typeface="Times New Roman" panose="02020603050405020304" pitchFamily="18" charset="0"/>
                <a:cs typeface="Times New Roman" panose="02020603050405020304" pitchFamily="18" charset="0"/>
              </a:rPr>
              <a:t>		Common				C2 </a:t>
            </a:r>
          </a:p>
          <a:p>
            <a:pPr marL="0" indent="0">
              <a:buNone/>
            </a:pPr>
            <a:r>
              <a:rPr lang="en-US" sz="1800" i="1" dirty="0">
                <a:latin typeface="Times New Roman" panose="02020603050405020304" pitchFamily="18" charset="0"/>
                <a:cs typeface="Times New Roman" panose="02020603050405020304" pitchFamily="18" charset="0"/>
              </a:rPr>
              <a:t>Less:	</a:t>
            </a:r>
            <a:r>
              <a:rPr lang="en-US" sz="1800" dirty="0">
                <a:latin typeface="Times New Roman" panose="02020603050405020304" pitchFamily="18" charset="0"/>
                <a:cs typeface="Times New Roman" panose="02020603050405020304" pitchFamily="18" charset="0"/>
              </a:rPr>
              <a:t>	Proportional to exempt		D1</a:t>
            </a:r>
          </a:p>
          <a:p>
            <a:pPr marL="0" indent="0">
              <a:buNone/>
            </a:pPr>
            <a:r>
              <a:rPr lang="en-US" sz="1800" dirty="0">
                <a:latin typeface="Times New Roman" panose="02020603050405020304" pitchFamily="18" charset="0"/>
                <a:cs typeface="Times New Roman" panose="02020603050405020304" pitchFamily="18" charset="0"/>
              </a:rPr>
              <a:t>			(C2*E/F)</a:t>
            </a:r>
          </a:p>
          <a:p>
            <a:pPr marL="0" indent="0">
              <a:buNone/>
            </a:pPr>
            <a:r>
              <a:rPr lang="en-US" sz="1800" i="1" dirty="0">
                <a:latin typeface="Times New Roman" panose="02020603050405020304" pitchFamily="18" charset="0"/>
                <a:cs typeface="Times New Roman" panose="02020603050405020304" pitchFamily="18" charset="0"/>
              </a:rPr>
              <a:t>Less:	</a:t>
            </a:r>
            <a:r>
              <a:rPr lang="en-US" sz="1800" dirty="0">
                <a:latin typeface="Times New Roman" panose="02020603050405020304" pitchFamily="18" charset="0"/>
                <a:cs typeface="Times New Roman" panose="02020603050405020304" pitchFamily="18" charset="0"/>
              </a:rPr>
              <a:t>	Non business (5% of C2		D2</a:t>
            </a:r>
          </a:p>
          <a:p>
            <a:pPr marL="0" indent="0">
              <a:buNone/>
            </a:pPr>
            <a:r>
              <a:rPr lang="en-US" sz="1800" dirty="0">
                <a:latin typeface="Times New Roman" panose="02020603050405020304" pitchFamily="18" charset="0"/>
                <a:cs typeface="Times New Roman" panose="02020603050405020304" pitchFamily="18" charset="0"/>
              </a:rPr>
              <a:t>		if C2 contains Non business)</a:t>
            </a:r>
          </a:p>
          <a:p>
            <a:pPr marL="0" indent="0">
              <a:buNone/>
            </a:pPr>
            <a:r>
              <a:rPr lang="en-US" sz="1800" b="1" dirty="0">
                <a:latin typeface="Times New Roman" panose="02020603050405020304" pitchFamily="18" charset="0"/>
                <a:cs typeface="Times New Roman" panose="02020603050405020304" pitchFamily="18" charset="0"/>
              </a:rPr>
              <a:t>		Credit to be taken 			C3</a:t>
            </a:r>
          </a:p>
        </p:txBody>
      </p:sp>
      <p:sp>
        <p:nvSpPr>
          <p:cNvPr id="4" name="Footer Placeholder 3">
            <a:extLst>
              <a:ext uri="{FF2B5EF4-FFF2-40B4-BE49-F238E27FC236}">
                <a16:creationId xmlns:a16="http://schemas.microsoft.com/office/drawing/2014/main" id="{21A19189-3E90-564F-9753-9841E9235DF0}"/>
              </a:ext>
            </a:extLst>
          </p:cNvPr>
          <p:cNvSpPr>
            <a:spLocks noGrp="1"/>
          </p:cNvSpPr>
          <p:nvPr>
            <p:ph type="ftr" sz="quarter" idx="11"/>
          </p:nvPr>
        </p:nvSpPr>
        <p:spPr/>
        <p:txBody>
          <a:bodyPr/>
          <a:lstStyle/>
          <a:p>
            <a:r>
              <a:rPr lang="en-IN"/>
              <a:t>By CA Atul Gupta </a:t>
            </a:r>
          </a:p>
        </p:txBody>
      </p:sp>
      <p:cxnSp>
        <p:nvCxnSpPr>
          <p:cNvPr id="7" name="Straight Arrow Connector 6">
            <a:extLst>
              <a:ext uri="{FF2B5EF4-FFF2-40B4-BE49-F238E27FC236}">
                <a16:creationId xmlns:a16="http://schemas.microsoft.com/office/drawing/2014/main" id="{AE244D70-1A44-CA42-ADE0-30C62B1EF668}"/>
              </a:ext>
            </a:extLst>
          </p:cNvPr>
          <p:cNvCxnSpPr>
            <a:cxnSpLocks/>
          </p:cNvCxnSpPr>
          <p:nvPr/>
        </p:nvCxnSpPr>
        <p:spPr>
          <a:xfrm>
            <a:off x="6328092" y="3146379"/>
            <a:ext cx="2964995" cy="40189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id="{65451BA0-CA81-2346-9F28-561612E116B3}"/>
              </a:ext>
            </a:extLst>
          </p:cNvPr>
          <p:cNvCxnSpPr>
            <a:cxnSpLocks/>
          </p:cNvCxnSpPr>
          <p:nvPr/>
        </p:nvCxnSpPr>
        <p:spPr>
          <a:xfrm>
            <a:off x="5734878" y="3240157"/>
            <a:ext cx="3528392" cy="175651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D5CB8601-D1D6-0242-945B-647D2EE777B1}"/>
              </a:ext>
            </a:extLst>
          </p:cNvPr>
          <p:cNvCxnSpPr>
            <a:cxnSpLocks/>
          </p:cNvCxnSpPr>
          <p:nvPr/>
        </p:nvCxnSpPr>
        <p:spPr>
          <a:xfrm>
            <a:off x="5734878" y="3240157"/>
            <a:ext cx="3508513" cy="99391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19541318"/>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xEl>
                                              <p:pRg st="1" end="1"/>
                                            </p:txEl>
                                          </p:spTgt>
                                        </p:tgtEl>
                                        <p:attrNameLst>
                                          <p:attrName>style.visibility</p:attrName>
                                        </p:attrNameLst>
                                      </p:cBhvr>
                                      <p:to>
                                        <p:strVal val="visible"/>
                                      </p:to>
                                    </p:set>
                                    <p:animEffect transition="in" filter="fade">
                                      <p:cBhvr>
                                        <p:cTn id="14" dur="1000"/>
                                        <p:tgtEl>
                                          <p:spTgt spid="5">
                                            <p:txEl>
                                              <p:pRg st="1" end="1"/>
                                            </p:txEl>
                                          </p:spTgt>
                                        </p:tgtEl>
                                      </p:cBhvr>
                                    </p:animEffect>
                                    <p:anim calcmode="lin" valueType="num">
                                      <p:cBhvr>
                                        <p:cTn id="15"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
                                            <p:txEl>
                                              <p:pRg st="2" end="2"/>
                                            </p:txEl>
                                          </p:spTgt>
                                        </p:tgtEl>
                                        <p:attrNameLst>
                                          <p:attrName>style.visibility</p:attrName>
                                        </p:attrNameLst>
                                      </p:cBhvr>
                                      <p:to>
                                        <p:strVal val="visible"/>
                                      </p:to>
                                    </p:set>
                                    <p:animEffect transition="in" filter="fade">
                                      <p:cBhvr>
                                        <p:cTn id="21" dur="1000"/>
                                        <p:tgtEl>
                                          <p:spTgt spid="5">
                                            <p:txEl>
                                              <p:pRg st="2" end="2"/>
                                            </p:txEl>
                                          </p:spTgt>
                                        </p:tgtEl>
                                      </p:cBhvr>
                                    </p:animEffect>
                                    <p:anim calcmode="lin" valueType="num">
                                      <p:cBhvr>
                                        <p:cTn id="22"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5">
                                            <p:txEl>
                                              <p:pRg st="3" end="3"/>
                                            </p:txEl>
                                          </p:spTgt>
                                        </p:tgtEl>
                                        <p:attrNameLst>
                                          <p:attrName>style.visibility</p:attrName>
                                        </p:attrNameLst>
                                      </p:cBhvr>
                                      <p:to>
                                        <p:strVal val="visible"/>
                                      </p:to>
                                    </p:set>
                                    <p:animEffect transition="in" filter="fade">
                                      <p:cBhvr>
                                        <p:cTn id="28" dur="1000"/>
                                        <p:tgtEl>
                                          <p:spTgt spid="5">
                                            <p:txEl>
                                              <p:pRg st="3" end="3"/>
                                            </p:txEl>
                                          </p:spTgt>
                                        </p:tgtEl>
                                      </p:cBhvr>
                                    </p:animEffect>
                                    <p:anim calcmode="lin" valueType="num">
                                      <p:cBhvr>
                                        <p:cTn id="29"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5">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5">
                                            <p:txEl>
                                              <p:pRg st="4" end="4"/>
                                            </p:txEl>
                                          </p:spTgt>
                                        </p:tgtEl>
                                        <p:attrNameLst>
                                          <p:attrName>style.visibility</p:attrName>
                                        </p:attrNameLst>
                                      </p:cBhvr>
                                      <p:to>
                                        <p:strVal val="visible"/>
                                      </p:to>
                                    </p:set>
                                    <p:animEffect transition="in" filter="fade">
                                      <p:cBhvr>
                                        <p:cTn id="35" dur="1000"/>
                                        <p:tgtEl>
                                          <p:spTgt spid="5">
                                            <p:txEl>
                                              <p:pRg st="4" end="4"/>
                                            </p:txEl>
                                          </p:spTgt>
                                        </p:tgtEl>
                                      </p:cBhvr>
                                    </p:animEffect>
                                    <p:anim calcmode="lin" valueType="num">
                                      <p:cBhvr>
                                        <p:cTn id="36"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5">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5">
                                            <p:txEl>
                                              <p:pRg st="5" end="5"/>
                                            </p:txEl>
                                          </p:spTgt>
                                        </p:tgtEl>
                                        <p:attrNameLst>
                                          <p:attrName>style.visibility</p:attrName>
                                        </p:attrNameLst>
                                      </p:cBhvr>
                                      <p:to>
                                        <p:strVal val="visible"/>
                                      </p:to>
                                    </p:set>
                                    <p:animEffect transition="in" filter="fade">
                                      <p:cBhvr>
                                        <p:cTn id="42" dur="1000"/>
                                        <p:tgtEl>
                                          <p:spTgt spid="5">
                                            <p:txEl>
                                              <p:pRg st="5" end="5"/>
                                            </p:txEl>
                                          </p:spTgt>
                                        </p:tgtEl>
                                      </p:cBhvr>
                                    </p:animEffect>
                                    <p:anim calcmode="lin" valueType="num">
                                      <p:cBhvr>
                                        <p:cTn id="43" dur="1000" fill="hold"/>
                                        <p:tgtEl>
                                          <p:spTgt spid="5">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5">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5">
                                            <p:txEl>
                                              <p:pRg st="6" end="6"/>
                                            </p:txEl>
                                          </p:spTgt>
                                        </p:tgtEl>
                                        <p:attrNameLst>
                                          <p:attrName>style.visibility</p:attrName>
                                        </p:attrNameLst>
                                      </p:cBhvr>
                                      <p:to>
                                        <p:strVal val="visible"/>
                                      </p:to>
                                    </p:set>
                                    <p:animEffect transition="in" filter="fade">
                                      <p:cBhvr>
                                        <p:cTn id="49" dur="1000"/>
                                        <p:tgtEl>
                                          <p:spTgt spid="5">
                                            <p:txEl>
                                              <p:pRg st="6" end="6"/>
                                            </p:txEl>
                                          </p:spTgt>
                                        </p:tgtEl>
                                      </p:cBhvr>
                                    </p:animEffect>
                                    <p:anim calcmode="lin" valueType="num">
                                      <p:cBhvr>
                                        <p:cTn id="50" dur="1000" fill="hold"/>
                                        <p:tgtEl>
                                          <p:spTgt spid="5">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5">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5">
                                            <p:txEl>
                                              <p:pRg st="7" end="7"/>
                                            </p:txEl>
                                          </p:spTgt>
                                        </p:tgtEl>
                                        <p:attrNameLst>
                                          <p:attrName>style.visibility</p:attrName>
                                        </p:attrNameLst>
                                      </p:cBhvr>
                                      <p:to>
                                        <p:strVal val="visible"/>
                                      </p:to>
                                    </p:set>
                                    <p:animEffect transition="in" filter="fade">
                                      <p:cBhvr>
                                        <p:cTn id="56" dur="1000"/>
                                        <p:tgtEl>
                                          <p:spTgt spid="5">
                                            <p:txEl>
                                              <p:pRg st="7" end="7"/>
                                            </p:txEl>
                                          </p:spTgt>
                                        </p:tgtEl>
                                      </p:cBhvr>
                                    </p:animEffect>
                                    <p:anim calcmode="lin" valueType="num">
                                      <p:cBhvr>
                                        <p:cTn id="57" dur="1000" fill="hold"/>
                                        <p:tgtEl>
                                          <p:spTgt spid="5">
                                            <p:txEl>
                                              <p:pRg st="7" end="7"/>
                                            </p:txEl>
                                          </p:spTgt>
                                        </p:tgtEl>
                                        <p:attrNameLst>
                                          <p:attrName>ppt_x</p:attrName>
                                        </p:attrNameLst>
                                      </p:cBhvr>
                                      <p:tavLst>
                                        <p:tav tm="0">
                                          <p:val>
                                            <p:strVal val="#ppt_x"/>
                                          </p:val>
                                        </p:tav>
                                        <p:tav tm="100000">
                                          <p:val>
                                            <p:strVal val="#ppt_x"/>
                                          </p:val>
                                        </p:tav>
                                      </p:tavLst>
                                    </p:anim>
                                    <p:anim calcmode="lin" valueType="num">
                                      <p:cBhvr>
                                        <p:cTn id="58" dur="1000" fill="hold"/>
                                        <p:tgtEl>
                                          <p:spTgt spid="5">
                                            <p:txEl>
                                              <p:pRg st="7" end="7"/>
                                            </p:txEl>
                                          </p:spTgt>
                                        </p:tgtEl>
                                        <p:attrNameLst>
                                          <p:attrName>ppt_y</p:attrName>
                                        </p:attrNameLst>
                                      </p:cBhvr>
                                      <p:tavLst>
                                        <p:tav tm="0">
                                          <p:val>
                                            <p:strVal val="#ppt_y+.1"/>
                                          </p:val>
                                        </p:tav>
                                        <p:tav tm="100000">
                                          <p:val>
                                            <p:strVal val="#ppt_y"/>
                                          </p:val>
                                        </p:tav>
                                      </p:tavLst>
                                    </p:anim>
                                  </p:childTnLst>
                                </p:cTn>
                              </p:par>
                              <p:par>
                                <p:cTn id="59" presetID="42" presetClass="entr" presetSubtype="0" fill="hold" nodeType="withEffect">
                                  <p:stCondLst>
                                    <p:cond delay="0"/>
                                  </p:stCondLst>
                                  <p:childTnLst>
                                    <p:set>
                                      <p:cBhvr>
                                        <p:cTn id="60" dur="1" fill="hold">
                                          <p:stCondLst>
                                            <p:cond delay="0"/>
                                          </p:stCondLst>
                                        </p:cTn>
                                        <p:tgtEl>
                                          <p:spTgt spid="5">
                                            <p:txEl>
                                              <p:pRg st="8" end="8"/>
                                            </p:txEl>
                                          </p:spTgt>
                                        </p:tgtEl>
                                        <p:attrNameLst>
                                          <p:attrName>style.visibility</p:attrName>
                                        </p:attrNameLst>
                                      </p:cBhvr>
                                      <p:to>
                                        <p:strVal val="visible"/>
                                      </p:to>
                                    </p:set>
                                    <p:animEffect transition="in" filter="fade">
                                      <p:cBhvr>
                                        <p:cTn id="61" dur="1000"/>
                                        <p:tgtEl>
                                          <p:spTgt spid="5">
                                            <p:txEl>
                                              <p:pRg st="8" end="8"/>
                                            </p:txEl>
                                          </p:spTgt>
                                        </p:tgtEl>
                                      </p:cBhvr>
                                    </p:animEffect>
                                    <p:anim calcmode="lin" valueType="num">
                                      <p:cBhvr>
                                        <p:cTn id="62" dur="1000" fill="hold"/>
                                        <p:tgtEl>
                                          <p:spTgt spid="5">
                                            <p:txEl>
                                              <p:pRg st="8" end="8"/>
                                            </p:txEl>
                                          </p:spTgt>
                                        </p:tgtEl>
                                        <p:attrNameLst>
                                          <p:attrName>ppt_x</p:attrName>
                                        </p:attrNameLst>
                                      </p:cBhvr>
                                      <p:tavLst>
                                        <p:tav tm="0">
                                          <p:val>
                                            <p:strVal val="#ppt_x"/>
                                          </p:val>
                                        </p:tav>
                                        <p:tav tm="100000">
                                          <p:val>
                                            <p:strVal val="#ppt_x"/>
                                          </p:val>
                                        </p:tav>
                                      </p:tavLst>
                                    </p:anim>
                                    <p:anim calcmode="lin" valueType="num">
                                      <p:cBhvr>
                                        <p:cTn id="63" dur="1000" fill="hold"/>
                                        <p:tgtEl>
                                          <p:spTgt spid="5">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nodeType="clickEffect">
                                  <p:stCondLst>
                                    <p:cond delay="0"/>
                                  </p:stCondLst>
                                  <p:childTnLst>
                                    <p:set>
                                      <p:cBhvr>
                                        <p:cTn id="67" dur="1" fill="hold">
                                          <p:stCondLst>
                                            <p:cond delay="0"/>
                                          </p:stCondLst>
                                        </p:cTn>
                                        <p:tgtEl>
                                          <p:spTgt spid="5">
                                            <p:txEl>
                                              <p:pRg st="9" end="9"/>
                                            </p:txEl>
                                          </p:spTgt>
                                        </p:tgtEl>
                                        <p:attrNameLst>
                                          <p:attrName>style.visibility</p:attrName>
                                        </p:attrNameLst>
                                      </p:cBhvr>
                                      <p:to>
                                        <p:strVal val="visible"/>
                                      </p:to>
                                    </p:set>
                                    <p:animEffect transition="in" filter="fade">
                                      <p:cBhvr>
                                        <p:cTn id="68" dur="1000"/>
                                        <p:tgtEl>
                                          <p:spTgt spid="5">
                                            <p:txEl>
                                              <p:pRg st="9" end="9"/>
                                            </p:txEl>
                                          </p:spTgt>
                                        </p:tgtEl>
                                      </p:cBhvr>
                                    </p:animEffect>
                                    <p:anim calcmode="lin" valueType="num">
                                      <p:cBhvr>
                                        <p:cTn id="69" dur="1000" fill="hold"/>
                                        <p:tgtEl>
                                          <p:spTgt spid="5">
                                            <p:txEl>
                                              <p:pRg st="9" end="9"/>
                                            </p:txEl>
                                          </p:spTgt>
                                        </p:tgtEl>
                                        <p:attrNameLst>
                                          <p:attrName>ppt_x</p:attrName>
                                        </p:attrNameLst>
                                      </p:cBhvr>
                                      <p:tavLst>
                                        <p:tav tm="0">
                                          <p:val>
                                            <p:strVal val="#ppt_x"/>
                                          </p:val>
                                        </p:tav>
                                        <p:tav tm="100000">
                                          <p:val>
                                            <p:strVal val="#ppt_x"/>
                                          </p:val>
                                        </p:tav>
                                      </p:tavLst>
                                    </p:anim>
                                    <p:anim calcmode="lin" valueType="num">
                                      <p:cBhvr>
                                        <p:cTn id="70" dur="1000" fill="hold"/>
                                        <p:tgtEl>
                                          <p:spTgt spid="5">
                                            <p:txEl>
                                              <p:pRg st="9" end="9"/>
                                            </p:txEl>
                                          </p:spTgt>
                                        </p:tgtEl>
                                        <p:attrNameLst>
                                          <p:attrName>ppt_y</p:attrName>
                                        </p:attrNameLst>
                                      </p:cBhvr>
                                      <p:tavLst>
                                        <p:tav tm="0">
                                          <p:val>
                                            <p:strVal val="#ppt_y+.1"/>
                                          </p:val>
                                        </p:tav>
                                        <p:tav tm="100000">
                                          <p:val>
                                            <p:strVal val="#ppt_y"/>
                                          </p:val>
                                        </p:tav>
                                      </p:tavLst>
                                    </p:anim>
                                  </p:childTnLst>
                                </p:cTn>
                              </p:par>
                              <p:par>
                                <p:cTn id="71" presetID="42" presetClass="entr" presetSubtype="0" fill="hold" nodeType="withEffect">
                                  <p:stCondLst>
                                    <p:cond delay="0"/>
                                  </p:stCondLst>
                                  <p:childTnLst>
                                    <p:set>
                                      <p:cBhvr>
                                        <p:cTn id="72" dur="1" fill="hold">
                                          <p:stCondLst>
                                            <p:cond delay="0"/>
                                          </p:stCondLst>
                                        </p:cTn>
                                        <p:tgtEl>
                                          <p:spTgt spid="5">
                                            <p:txEl>
                                              <p:pRg st="10" end="10"/>
                                            </p:txEl>
                                          </p:spTgt>
                                        </p:tgtEl>
                                        <p:attrNameLst>
                                          <p:attrName>style.visibility</p:attrName>
                                        </p:attrNameLst>
                                      </p:cBhvr>
                                      <p:to>
                                        <p:strVal val="visible"/>
                                      </p:to>
                                    </p:set>
                                    <p:animEffect transition="in" filter="fade">
                                      <p:cBhvr>
                                        <p:cTn id="73" dur="1000"/>
                                        <p:tgtEl>
                                          <p:spTgt spid="5">
                                            <p:txEl>
                                              <p:pRg st="10" end="10"/>
                                            </p:txEl>
                                          </p:spTgt>
                                        </p:tgtEl>
                                      </p:cBhvr>
                                    </p:animEffect>
                                    <p:anim calcmode="lin" valueType="num">
                                      <p:cBhvr>
                                        <p:cTn id="74" dur="1000" fill="hold"/>
                                        <p:tgtEl>
                                          <p:spTgt spid="5">
                                            <p:txEl>
                                              <p:pRg st="10" end="10"/>
                                            </p:txEl>
                                          </p:spTgt>
                                        </p:tgtEl>
                                        <p:attrNameLst>
                                          <p:attrName>ppt_x</p:attrName>
                                        </p:attrNameLst>
                                      </p:cBhvr>
                                      <p:tavLst>
                                        <p:tav tm="0">
                                          <p:val>
                                            <p:strVal val="#ppt_x"/>
                                          </p:val>
                                        </p:tav>
                                        <p:tav tm="100000">
                                          <p:val>
                                            <p:strVal val="#ppt_x"/>
                                          </p:val>
                                        </p:tav>
                                      </p:tavLst>
                                    </p:anim>
                                    <p:anim calcmode="lin" valueType="num">
                                      <p:cBhvr>
                                        <p:cTn id="75" dur="1000" fill="hold"/>
                                        <p:tgtEl>
                                          <p:spTgt spid="5">
                                            <p:txEl>
                                              <p:pRg st="10" end="10"/>
                                            </p:txEl>
                                          </p:spTgt>
                                        </p:tgtEl>
                                        <p:attrNameLst>
                                          <p:attrName>ppt_y</p:attrName>
                                        </p:attrNameLst>
                                      </p:cBhvr>
                                      <p:tavLst>
                                        <p:tav tm="0">
                                          <p:val>
                                            <p:strVal val="#ppt_y+.1"/>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42" presetClass="entr" presetSubtype="0" fill="hold" nodeType="clickEffect">
                                  <p:stCondLst>
                                    <p:cond delay="0"/>
                                  </p:stCondLst>
                                  <p:childTnLst>
                                    <p:set>
                                      <p:cBhvr>
                                        <p:cTn id="79" dur="1" fill="hold">
                                          <p:stCondLst>
                                            <p:cond delay="0"/>
                                          </p:stCondLst>
                                        </p:cTn>
                                        <p:tgtEl>
                                          <p:spTgt spid="5">
                                            <p:txEl>
                                              <p:pRg st="11" end="11"/>
                                            </p:txEl>
                                          </p:spTgt>
                                        </p:tgtEl>
                                        <p:attrNameLst>
                                          <p:attrName>style.visibility</p:attrName>
                                        </p:attrNameLst>
                                      </p:cBhvr>
                                      <p:to>
                                        <p:strVal val="visible"/>
                                      </p:to>
                                    </p:set>
                                    <p:animEffect transition="in" filter="fade">
                                      <p:cBhvr>
                                        <p:cTn id="80" dur="1000"/>
                                        <p:tgtEl>
                                          <p:spTgt spid="5">
                                            <p:txEl>
                                              <p:pRg st="11" end="11"/>
                                            </p:txEl>
                                          </p:spTgt>
                                        </p:tgtEl>
                                      </p:cBhvr>
                                    </p:animEffect>
                                    <p:anim calcmode="lin" valueType="num">
                                      <p:cBhvr>
                                        <p:cTn id="81" dur="1000" fill="hold"/>
                                        <p:tgtEl>
                                          <p:spTgt spid="5">
                                            <p:txEl>
                                              <p:pRg st="11" end="11"/>
                                            </p:txEl>
                                          </p:spTgt>
                                        </p:tgtEl>
                                        <p:attrNameLst>
                                          <p:attrName>ppt_x</p:attrName>
                                        </p:attrNameLst>
                                      </p:cBhvr>
                                      <p:tavLst>
                                        <p:tav tm="0">
                                          <p:val>
                                            <p:strVal val="#ppt_x"/>
                                          </p:val>
                                        </p:tav>
                                        <p:tav tm="100000">
                                          <p:val>
                                            <p:strVal val="#ppt_x"/>
                                          </p:val>
                                        </p:tav>
                                      </p:tavLst>
                                    </p:anim>
                                    <p:anim calcmode="lin" valueType="num">
                                      <p:cBhvr>
                                        <p:cTn id="82" dur="1000" fill="hold"/>
                                        <p:tgtEl>
                                          <p:spTgt spid="5">
                                            <p:txEl>
                                              <p:pRg st="11" end="1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3613298" y="857250"/>
            <a:ext cx="7054703" cy="5143500"/>
          </a:xfrm>
          <a:prstGeom prst="rect">
            <a:avLst/>
          </a:prstGeom>
        </p:spPr>
        <p:style>
          <a:lnRef idx="0">
            <a:schemeClr val="accent1"/>
          </a:lnRef>
          <a:fillRef idx="3">
            <a:schemeClr val="accent1"/>
          </a:fillRef>
          <a:effectRef idx="3">
            <a:schemeClr val="accent1"/>
          </a:effectRef>
          <a:fontRef idx="minor">
            <a:schemeClr val="lt1"/>
          </a:fontRef>
        </p:style>
        <p:txBody>
          <a:bodyPr tIns="205740" rtlCol="0" anchor="t"/>
          <a:lstStyle/>
          <a:p>
            <a:pPr algn="ctr" defTabSz="685800">
              <a:defRPr/>
            </a:pPr>
            <a:endParaRPr lang="en-US" sz="1350" b="1" dirty="0">
              <a:solidFill>
                <a:prstClr val="white"/>
              </a:solidFill>
              <a:latin typeface="Constantia"/>
            </a:endParaRPr>
          </a:p>
          <a:p>
            <a:pPr marL="214313" indent="-214313" defTabSz="685800">
              <a:buFont typeface="Arial" panose="020B0604020202020204" pitchFamily="34" charset="0"/>
              <a:buChar char="•"/>
              <a:defRPr/>
            </a:pPr>
            <a:endParaRPr lang="en-US" sz="1350" b="1" dirty="0">
              <a:solidFill>
                <a:prstClr val="white"/>
              </a:solidFill>
              <a:latin typeface="Constantia"/>
            </a:endParaRPr>
          </a:p>
        </p:txBody>
      </p:sp>
      <p:graphicFrame>
        <p:nvGraphicFramePr>
          <p:cNvPr id="6" name="Table 5">
            <a:extLst>
              <a:ext uri="{FF2B5EF4-FFF2-40B4-BE49-F238E27FC236}">
                <a16:creationId xmlns:a16="http://schemas.microsoft.com/office/drawing/2014/main" id="{1B7E145F-E316-4744-AAA7-BE9B3FDFE2E9}"/>
              </a:ext>
            </a:extLst>
          </p:cNvPr>
          <p:cNvGraphicFramePr>
            <a:graphicFrameLocks noGrp="1"/>
          </p:cNvGraphicFramePr>
          <p:nvPr>
            <p:extLst>
              <p:ext uri="{D42A27DB-BD31-4B8C-83A1-F6EECF244321}">
                <p14:modId xmlns:p14="http://schemas.microsoft.com/office/powerpoint/2010/main" val="431245955"/>
              </p:ext>
            </p:extLst>
          </p:nvPr>
        </p:nvGraphicFramePr>
        <p:xfrm>
          <a:off x="2738655" y="-2"/>
          <a:ext cx="7054703" cy="6858002"/>
        </p:xfrm>
        <a:graphic>
          <a:graphicData uri="http://schemas.openxmlformats.org/drawingml/2006/table">
            <a:tbl>
              <a:tblPr firstRow="1" firstCol="1" bandRow="1">
                <a:tableStyleId>{5C22544A-7EE6-4342-B048-85BDC9FD1C3A}</a:tableStyleId>
              </a:tblPr>
              <a:tblGrid>
                <a:gridCol w="819154">
                  <a:extLst>
                    <a:ext uri="{9D8B030D-6E8A-4147-A177-3AD203B41FA5}">
                      <a16:colId xmlns:a16="http://schemas.microsoft.com/office/drawing/2014/main" val="2500108124"/>
                    </a:ext>
                  </a:extLst>
                </a:gridCol>
                <a:gridCol w="6235549">
                  <a:extLst>
                    <a:ext uri="{9D8B030D-6E8A-4147-A177-3AD203B41FA5}">
                      <a16:colId xmlns:a16="http://schemas.microsoft.com/office/drawing/2014/main" val="740229422"/>
                    </a:ext>
                  </a:extLst>
                </a:gridCol>
              </a:tblGrid>
              <a:tr h="825403">
                <a:tc>
                  <a:txBody>
                    <a:bodyPr/>
                    <a:lstStyle/>
                    <a:p>
                      <a:pPr>
                        <a:lnSpc>
                          <a:spcPct val="107000"/>
                        </a:lnSpc>
                        <a:spcAft>
                          <a:spcPts val="0"/>
                        </a:spcAft>
                      </a:pPr>
                      <a:r>
                        <a:rPr lang="en-IN" sz="1400">
                          <a:effectLst/>
                        </a:rPr>
                        <a:t>Step 1</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nSpc>
                          <a:spcPct val="107000"/>
                        </a:lnSpc>
                        <a:spcAft>
                          <a:spcPts val="0"/>
                        </a:spcAft>
                      </a:pPr>
                      <a:r>
                        <a:rPr lang="en-US" sz="1400">
                          <a:effectLst/>
                        </a:rPr>
                        <a:t>Calculate Total Input Tax in a tax period, which should be the total of all type of taxes paid on inward supplies and is denoted as “T”</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extLst>
                  <a:ext uri="{0D108BD9-81ED-4DB2-BD59-A6C34878D82A}">
                    <a16:rowId xmlns:a16="http://schemas.microsoft.com/office/drawing/2014/main" val="1256465005"/>
                  </a:ext>
                </a:extLst>
              </a:tr>
              <a:tr h="825403">
                <a:tc>
                  <a:txBody>
                    <a:bodyPr/>
                    <a:lstStyle/>
                    <a:p>
                      <a:pPr>
                        <a:lnSpc>
                          <a:spcPct val="107000"/>
                        </a:lnSpc>
                        <a:spcAft>
                          <a:spcPts val="0"/>
                        </a:spcAft>
                      </a:pPr>
                      <a:r>
                        <a:rPr lang="en-IN" sz="1400" dirty="0">
                          <a:effectLst/>
                        </a:rPr>
                        <a:t>Step 2</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nSpc>
                          <a:spcPct val="107000"/>
                        </a:lnSpc>
                        <a:spcAft>
                          <a:spcPts val="0"/>
                        </a:spcAft>
                      </a:pPr>
                      <a:r>
                        <a:rPr lang="en-US" sz="1500" dirty="0">
                          <a:effectLst/>
                        </a:rPr>
                        <a:t>Taxes paid for supplies used exclusively for purposes other than business, denoted as “T1”.</a:t>
                      </a:r>
                      <a:endParaRPr lang="en-US" sz="1500" dirty="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extLst>
                  <a:ext uri="{0D108BD9-81ED-4DB2-BD59-A6C34878D82A}">
                    <a16:rowId xmlns:a16="http://schemas.microsoft.com/office/drawing/2014/main" val="3584298482"/>
                  </a:ext>
                </a:extLst>
              </a:tr>
              <a:tr h="825403">
                <a:tc>
                  <a:txBody>
                    <a:bodyPr/>
                    <a:lstStyle/>
                    <a:p>
                      <a:pPr>
                        <a:lnSpc>
                          <a:spcPct val="107000"/>
                        </a:lnSpc>
                        <a:spcAft>
                          <a:spcPts val="0"/>
                        </a:spcAft>
                      </a:pPr>
                      <a:r>
                        <a:rPr lang="en-IN" sz="1400">
                          <a:effectLst/>
                        </a:rPr>
                        <a:t>Step 3</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nSpc>
                          <a:spcPct val="107000"/>
                        </a:lnSpc>
                        <a:spcAft>
                          <a:spcPts val="0"/>
                        </a:spcAft>
                      </a:pPr>
                      <a:r>
                        <a:rPr lang="en-US" sz="1500" dirty="0">
                          <a:effectLst/>
                        </a:rPr>
                        <a:t>Taxes paid for supplies used exclusively for effecting Exempted supplies, denoted as “T2”</a:t>
                      </a:r>
                      <a:endParaRPr lang="en-US" sz="1500" dirty="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extLst>
                  <a:ext uri="{0D108BD9-81ED-4DB2-BD59-A6C34878D82A}">
                    <a16:rowId xmlns:a16="http://schemas.microsoft.com/office/drawing/2014/main" val="2387373870"/>
                  </a:ext>
                </a:extLst>
              </a:tr>
              <a:tr h="825403">
                <a:tc>
                  <a:txBody>
                    <a:bodyPr/>
                    <a:lstStyle/>
                    <a:p>
                      <a:pPr>
                        <a:lnSpc>
                          <a:spcPct val="107000"/>
                        </a:lnSpc>
                        <a:spcAft>
                          <a:spcPts val="0"/>
                        </a:spcAft>
                      </a:pPr>
                      <a:r>
                        <a:rPr lang="en-IN" sz="1400" dirty="0">
                          <a:effectLst/>
                        </a:rPr>
                        <a:t>Step 4</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nSpc>
                          <a:spcPct val="107000"/>
                        </a:lnSpc>
                        <a:spcAft>
                          <a:spcPts val="0"/>
                        </a:spcAft>
                      </a:pPr>
                      <a:r>
                        <a:rPr lang="en-US" sz="1500" dirty="0">
                          <a:effectLst/>
                        </a:rPr>
                        <a:t>Taxes paid for supplies on which credit is not available under Section 17(5), denoted as “T3”</a:t>
                      </a:r>
                      <a:endParaRPr lang="en-US" sz="1500" dirty="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extLst>
                  <a:ext uri="{0D108BD9-81ED-4DB2-BD59-A6C34878D82A}">
                    <a16:rowId xmlns:a16="http://schemas.microsoft.com/office/drawing/2014/main" val="461451376"/>
                  </a:ext>
                </a:extLst>
              </a:tr>
              <a:tr h="825403">
                <a:tc>
                  <a:txBody>
                    <a:bodyPr/>
                    <a:lstStyle/>
                    <a:p>
                      <a:pPr>
                        <a:lnSpc>
                          <a:spcPct val="107000"/>
                        </a:lnSpc>
                        <a:spcAft>
                          <a:spcPts val="0"/>
                        </a:spcAft>
                      </a:pPr>
                      <a:r>
                        <a:rPr lang="en-IN" sz="1400" dirty="0">
                          <a:effectLst/>
                        </a:rPr>
                        <a:t>Step 5</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nSpc>
                          <a:spcPct val="107000"/>
                        </a:lnSpc>
                        <a:spcAft>
                          <a:spcPts val="0"/>
                        </a:spcAft>
                      </a:pPr>
                      <a:r>
                        <a:rPr lang="en-US" sz="1500" dirty="0">
                          <a:effectLst/>
                        </a:rPr>
                        <a:t>Amount of ITC credited to Electronic Credit Ledger of Registered Person, denoted as “C1” i.e. C1 = T- (T1 + T2 + T3)</a:t>
                      </a:r>
                      <a:endParaRPr lang="en-US" sz="1500" dirty="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extLst>
                  <a:ext uri="{0D108BD9-81ED-4DB2-BD59-A6C34878D82A}">
                    <a16:rowId xmlns:a16="http://schemas.microsoft.com/office/drawing/2014/main" val="3552963207"/>
                  </a:ext>
                </a:extLst>
              </a:tr>
              <a:tr h="963687">
                <a:tc>
                  <a:txBody>
                    <a:bodyPr/>
                    <a:lstStyle/>
                    <a:p>
                      <a:pPr>
                        <a:lnSpc>
                          <a:spcPct val="107000"/>
                        </a:lnSpc>
                        <a:spcAft>
                          <a:spcPts val="0"/>
                        </a:spcAft>
                      </a:pPr>
                      <a:r>
                        <a:rPr lang="en-IN" sz="1400" dirty="0">
                          <a:effectLst/>
                        </a:rPr>
                        <a:t>Step 6</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nSpc>
                          <a:spcPct val="107000"/>
                        </a:lnSpc>
                        <a:spcAft>
                          <a:spcPts val="0"/>
                        </a:spcAft>
                      </a:pPr>
                      <a:r>
                        <a:rPr lang="en-US" sz="1500" dirty="0">
                          <a:effectLst/>
                        </a:rPr>
                        <a:t>ITC on supplies other than Exempted but including Zero-rated supplies, denoted as “T4”. This credit purely for business purposes and fully eligible as ITC.</a:t>
                      </a:r>
                      <a:endParaRPr lang="en-US" sz="1500" dirty="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extLst>
                  <a:ext uri="{0D108BD9-81ED-4DB2-BD59-A6C34878D82A}">
                    <a16:rowId xmlns:a16="http://schemas.microsoft.com/office/drawing/2014/main" val="3814936442"/>
                  </a:ext>
                </a:extLst>
              </a:tr>
              <a:tr h="825403">
                <a:tc>
                  <a:txBody>
                    <a:bodyPr/>
                    <a:lstStyle/>
                    <a:p>
                      <a:pPr>
                        <a:lnSpc>
                          <a:spcPct val="107000"/>
                        </a:lnSpc>
                        <a:spcAft>
                          <a:spcPts val="0"/>
                        </a:spcAft>
                      </a:pPr>
                      <a:r>
                        <a:rPr lang="en-IN" sz="1400" dirty="0">
                          <a:effectLst/>
                        </a:rPr>
                        <a:t>Step 7</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nSpc>
                          <a:spcPct val="107000"/>
                        </a:lnSpc>
                        <a:spcAft>
                          <a:spcPts val="0"/>
                        </a:spcAft>
                      </a:pPr>
                      <a:r>
                        <a:rPr lang="en-US" sz="1500" dirty="0">
                          <a:effectLst/>
                        </a:rPr>
                        <a:t>Common Input Tax Credit on inward supplies used for taxable as well as exempted outward supplies denoted as “C2” i.e. C2 = C1 – T4</a:t>
                      </a:r>
                      <a:endParaRPr lang="en-US" sz="1500" dirty="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extLst>
                  <a:ext uri="{0D108BD9-81ED-4DB2-BD59-A6C34878D82A}">
                    <a16:rowId xmlns:a16="http://schemas.microsoft.com/office/drawing/2014/main" val="2035729015"/>
                  </a:ext>
                </a:extLst>
              </a:tr>
              <a:tr h="941897">
                <a:tc>
                  <a:txBody>
                    <a:bodyPr/>
                    <a:lstStyle/>
                    <a:p>
                      <a:pPr>
                        <a:lnSpc>
                          <a:spcPct val="107000"/>
                        </a:lnSpc>
                        <a:spcAft>
                          <a:spcPts val="0"/>
                        </a:spcAft>
                      </a:pPr>
                      <a:r>
                        <a:rPr lang="en-IN" sz="1400" dirty="0">
                          <a:effectLst/>
                        </a:rPr>
                        <a:t>Step 8</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nSpc>
                          <a:spcPct val="107000"/>
                        </a:lnSpc>
                        <a:spcAft>
                          <a:spcPts val="0"/>
                        </a:spcAft>
                      </a:pPr>
                      <a:r>
                        <a:rPr lang="en-US" sz="1500" dirty="0">
                          <a:effectLst/>
                        </a:rPr>
                        <a:t>ITC attributable towards exempted supplies, denoted as “D1” i.e. D1 = (E/F) * C2</a:t>
                      </a:r>
                    </a:p>
                    <a:p>
                      <a:pPr>
                        <a:lnSpc>
                          <a:spcPct val="107000"/>
                        </a:lnSpc>
                        <a:spcAft>
                          <a:spcPts val="0"/>
                        </a:spcAft>
                      </a:pPr>
                      <a:r>
                        <a:rPr lang="en-IN" sz="1400" dirty="0">
                          <a:effectLst/>
                        </a:rPr>
                        <a:t> </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extLst>
                  <a:ext uri="{0D108BD9-81ED-4DB2-BD59-A6C34878D82A}">
                    <a16:rowId xmlns:a16="http://schemas.microsoft.com/office/drawing/2014/main" val="1825915000"/>
                  </a:ext>
                </a:extLst>
              </a:tr>
            </a:tbl>
          </a:graphicData>
        </a:graphic>
      </p:graphicFrame>
      <p:sp>
        <p:nvSpPr>
          <p:cNvPr id="7" name="TextBox 6">
            <a:extLst>
              <a:ext uri="{FF2B5EF4-FFF2-40B4-BE49-F238E27FC236}">
                <a16:creationId xmlns:a16="http://schemas.microsoft.com/office/drawing/2014/main" id="{28D9AC38-4118-489C-AAC0-BF493D163C22}"/>
              </a:ext>
            </a:extLst>
          </p:cNvPr>
          <p:cNvSpPr txBox="1"/>
          <p:nvPr/>
        </p:nvSpPr>
        <p:spPr>
          <a:xfrm>
            <a:off x="0" y="689791"/>
            <a:ext cx="4219769" cy="415498"/>
          </a:xfrm>
          <a:prstGeom prst="rect">
            <a:avLst/>
          </a:prstGeom>
          <a:noFill/>
        </p:spPr>
        <p:txBody>
          <a:bodyPr wrap="square" rtlCol="0">
            <a:spAutoFit/>
          </a:bodyPr>
          <a:lstStyle/>
          <a:p>
            <a:pPr lvl="0" fontAlgn="base">
              <a:spcBef>
                <a:spcPct val="0"/>
              </a:spcBef>
              <a:spcAft>
                <a:spcPct val="0"/>
              </a:spcAft>
            </a:pPr>
            <a:r>
              <a:rPr lang="en-IN" sz="2100" b="1" dirty="0">
                <a:latin typeface="Century Gothic" panose="020B0502020202020204" pitchFamily="34" charset="0"/>
              </a:rPr>
              <a:t>Rule</a:t>
            </a:r>
            <a:r>
              <a:rPr lang="en-IN" sz="2100" dirty="0">
                <a:latin typeface="Century Gothic" panose="020B0502020202020204" pitchFamily="34" charset="0"/>
              </a:rPr>
              <a:t> </a:t>
            </a:r>
            <a:r>
              <a:rPr lang="en-IN" sz="2100" b="1" dirty="0">
                <a:latin typeface="Century Gothic" panose="020B0502020202020204" pitchFamily="34" charset="0"/>
              </a:rPr>
              <a:t>42 of CGST Rules</a:t>
            </a:r>
            <a:endParaRPr lang="en-US" sz="2100" b="1" dirty="0">
              <a:latin typeface="Century Gothic" panose="020B0502020202020204" pitchFamily="34" charset="0"/>
            </a:endParaRPr>
          </a:p>
        </p:txBody>
      </p:sp>
      <p:sp>
        <p:nvSpPr>
          <p:cNvPr id="3" name="Footer Placeholder 2">
            <a:extLst>
              <a:ext uri="{FF2B5EF4-FFF2-40B4-BE49-F238E27FC236}">
                <a16:creationId xmlns:a16="http://schemas.microsoft.com/office/drawing/2014/main" id="{9D241610-FF12-D34B-9E84-7A081A9D7ADF}"/>
              </a:ext>
            </a:extLst>
          </p:cNvPr>
          <p:cNvSpPr>
            <a:spLocks noGrp="1"/>
          </p:cNvSpPr>
          <p:nvPr>
            <p:ph type="ftr" sz="quarter" idx="11"/>
          </p:nvPr>
        </p:nvSpPr>
        <p:spPr/>
        <p:txBody>
          <a:bodyPr/>
          <a:lstStyle/>
          <a:p>
            <a:r>
              <a:rPr lang="en-IN"/>
              <a:t>By CA Atul Gupta </a:t>
            </a:r>
          </a:p>
        </p:txBody>
      </p:sp>
    </p:spTree>
    <p:extLst>
      <p:ext uri="{BB962C8B-B14F-4D97-AF65-F5344CB8AC3E}">
        <p14:creationId xmlns:p14="http://schemas.microsoft.com/office/powerpoint/2010/main" val="2815757209"/>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3613298" y="857250"/>
            <a:ext cx="7054703" cy="5143500"/>
          </a:xfrm>
          <a:prstGeom prst="rect">
            <a:avLst/>
          </a:prstGeom>
        </p:spPr>
        <p:style>
          <a:lnRef idx="0">
            <a:schemeClr val="accent1"/>
          </a:lnRef>
          <a:fillRef idx="3">
            <a:schemeClr val="accent1"/>
          </a:fillRef>
          <a:effectRef idx="3">
            <a:schemeClr val="accent1"/>
          </a:effectRef>
          <a:fontRef idx="minor">
            <a:schemeClr val="lt1"/>
          </a:fontRef>
        </p:style>
        <p:txBody>
          <a:bodyPr tIns="205740" rtlCol="0" anchor="t"/>
          <a:lstStyle/>
          <a:p>
            <a:pPr algn="ctr" defTabSz="685800">
              <a:defRPr/>
            </a:pPr>
            <a:endParaRPr lang="en-US" sz="1350" b="1" dirty="0">
              <a:solidFill>
                <a:prstClr val="white"/>
              </a:solidFill>
              <a:latin typeface="Constantia"/>
            </a:endParaRPr>
          </a:p>
          <a:p>
            <a:pPr marL="214313" indent="-214313" defTabSz="685800">
              <a:buFont typeface="Arial" panose="020B0604020202020204" pitchFamily="34" charset="0"/>
              <a:buChar char="•"/>
              <a:defRPr/>
            </a:pPr>
            <a:endParaRPr lang="en-US" sz="1350" b="1" dirty="0">
              <a:solidFill>
                <a:prstClr val="white"/>
              </a:solidFill>
              <a:latin typeface="Constantia"/>
            </a:endParaRPr>
          </a:p>
        </p:txBody>
      </p:sp>
      <p:graphicFrame>
        <p:nvGraphicFramePr>
          <p:cNvPr id="4" name="Table 3">
            <a:extLst>
              <a:ext uri="{FF2B5EF4-FFF2-40B4-BE49-F238E27FC236}">
                <a16:creationId xmlns:a16="http://schemas.microsoft.com/office/drawing/2014/main" id="{1947D717-E30F-4B8F-85DE-65FE1987851D}"/>
              </a:ext>
            </a:extLst>
          </p:cNvPr>
          <p:cNvGraphicFramePr>
            <a:graphicFrameLocks noGrp="1"/>
          </p:cNvGraphicFramePr>
          <p:nvPr>
            <p:extLst>
              <p:ext uri="{D42A27DB-BD31-4B8C-83A1-F6EECF244321}">
                <p14:modId xmlns:p14="http://schemas.microsoft.com/office/powerpoint/2010/main" val="3198411243"/>
              </p:ext>
            </p:extLst>
          </p:nvPr>
        </p:nvGraphicFramePr>
        <p:xfrm>
          <a:off x="3613298" y="1"/>
          <a:ext cx="7054703" cy="6858001"/>
        </p:xfrm>
        <a:graphic>
          <a:graphicData uri="http://schemas.openxmlformats.org/drawingml/2006/table">
            <a:tbl>
              <a:tblPr firstRow="1" firstCol="1" bandRow="1">
                <a:tableStyleId>{5C22544A-7EE6-4342-B048-85BDC9FD1C3A}</a:tableStyleId>
              </a:tblPr>
              <a:tblGrid>
                <a:gridCol w="938824">
                  <a:extLst>
                    <a:ext uri="{9D8B030D-6E8A-4147-A177-3AD203B41FA5}">
                      <a16:colId xmlns:a16="http://schemas.microsoft.com/office/drawing/2014/main" val="112270898"/>
                    </a:ext>
                  </a:extLst>
                </a:gridCol>
                <a:gridCol w="6115879">
                  <a:extLst>
                    <a:ext uri="{9D8B030D-6E8A-4147-A177-3AD203B41FA5}">
                      <a16:colId xmlns:a16="http://schemas.microsoft.com/office/drawing/2014/main" val="1861175022"/>
                    </a:ext>
                  </a:extLst>
                </a:gridCol>
              </a:tblGrid>
              <a:tr h="1302179">
                <a:tc>
                  <a:txBody>
                    <a:bodyPr/>
                    <a:lstStyle/>
                    <a:p>
                      <a:pPr>
                        <a:lnSpc>
                          <a:spcPct val="107000"/>
                        </a:lnSpc>
                        <a:spcAft>
                          <a:spcPts val="0"/>
                        </a:spcAft>
                      </a:pPr>
                      <a:r>
                        <a:rPr lang="en-IN" sz="1500" dirty="0">
                          <a:effectLst/>
                        </a:rPr>
                        <a:t>Step-9</a:t>
                      </a:r>
                      <a:endParaRPr lang="en-US" sz="1500" dirty="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nSpc>
                          <a:spcPct val="107000"/>
                        </a:lnSpc>
                        <a:spcAft>
                          <a:spcPts val="0"/>
                        </a:spcAft>
                      </a:pPr>
                      <a:r>
                        <a:rPr lang="en-US" sz="1500" dirty="0">
                          <a:effectLst/>
                        </a:rPr>
                        <a:t>If common ITC [C2] is used for both Business as well as Non-Business purposes then ITC attributable to Non-Business purpose shall be 5% of Common Credit and is denoted as D2 i.e. D2= C2*5% </a:t>
                      </a:r>
                    </a:p>
                    <a:p>
                      <a:pPr>
                        <a:lnSpc>
                          <a:spcPct val="107000"/>
                        </a:lnSpc>
                        <a:spcAft>
                          <a:spcPts val="0"/>
                        </a:spcAft>
                      </a:pPr>
                      <a:r>
                        <a:rPr lang="en-US" sz="1500" dirty="0">
                          <a:effectLst/>
                        </a:rPr>
                        <a:t> </a:t>
                      </a:r>
                      <a:endParaRPr lang="en-US" sz="1500" dirty="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extLst>
                  <a:ext uri="{0D108BD9-81ED-4DB2-BD59-A6C34878D82A}">
                    <a16:rowId xmlns:a16="http://schemas.microsoft.com/office/drawing/2014/main" val="3970775511"/>
                  </a:ext>
                </a:extLst>
              </a:tr>
              <a:tr h="1106896">
                <a:tc>
                  <a:txBody>
                    <a:bodyPr/>
                    <a:lstStyle/>
                    <a:p>
                      <a:pPr>
                        <a:lnSpc>
                          <a:spcPct val="107000"/>
                        </a:lnSpc>
                        <a:spcAft>
                          <a:spcPts val="0"/>
                        </a:spcAft>
                      </a:pPr>
                      <a:r>
                        <a:rPr lang="en-IN" sz="1500" dirty="0">
                          <a:effectLst/>
                        </a:rPr>
                        <a:t>Step-10</a:t>
                      </a:r>
                      <a:endParaRPr lang="en-US" sz="1500" dirty="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nSpc>
                          <a:spcPct val="107000"/>
                        </a:lnSpc>
                        <a:spcAft>
                          <a:spcPts val="0"/>
                        </a:spcAft>
                      </a:pPr>
                      <a:r>
                        <a:rPr lang="en-US" sz="1500" dirty="0">
                          <a:effectLst/>
                        </a:rPr>
                        <a:t>The balance of the common credit shall be the eligible credit out of the common credit deemed as used for business purposes and is denoted as C3 i.e. C3= C2-(D1+D2)</a:t>
                      </a:r>
                      <a:endParaRPr lang="en-US" sz="1500" dirty="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extLst>
                  <a:ext uri="{0D108BD9-81ED-4DB2-BD59-A6C34878D82A}">
                    <a16:rowId xmlns:a16="http://schemas.microsoft.com/office/drawing/2014/main" val="1080363724"/>
                  </a:ext>
                </a:extLst>
              </a:tr>
              <a:tr h="357919">
                <a:tc>
                  <a:txBody>
                    <a:bodyPr/>
                    <a:lstStyle/>
                    <a:p>
                      <a:pPr>
                        <a:lnSpc>
                          <a:spcPct val="107000"/>
                        </a:lnSpc>
                        <a:spcAft>
                          <a:spcPts val="0"/>
                        </a:spcAft>
                      </a:pPr>
                      <a:r>
                        <a:rPr lang="en-IN" sz="1500" dirty="0">
                          <a:effectLst/>
                        </a:rPr>
                        <a:t>Step-11</a:t>
                      </a:r>
                      <a:endParaRPr lang="en-US" sz="1500" dirty="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nSpc>
                          <a:spcPct val="107000"/>
                        </a:lnSpc>
                        <a:spcAft>
                          <a:spcPts val="0"/>
                        </a:spcAft>
                      </a:pPr>
                      <a:r>
                        <a:rPr lang="en-US" sz="1500">
                          <a:effectLst/>
                        </a:rPr>
                        <a:t>The amounts of T1, T2, T3 are ineligible credits.</a:t>
                      </a:r>
                      <a:endParaRPr lang="en-US" sz="15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extLst>
                  <a:ext uri="{0D108BD9-81ED-4DB2-BD59-A6C34878D82A}">
                    <a16:rowId xmlns:a16="http://schemas.microsoft.com/office/drawing/2014/main" val="2483643804"/>
                  </a:ext>
                </a:extLst>
              </a:tr>
              <a:tr h="357919">
                <a:tc>
                  <a:txBody>
                    <a:bodyPr/>
                    <a:lstStyle/>
                    <a:p>
                      <a:pPr>
                        <a:lnSpc>
                          <a:spcPct val="107000"/>
                        </a:lnSpc>
                        <a:spcAft>
                          <a:spcPts val="0"/>
                        </a:spcAft>
                      </a:pPr>
                      <a:r>
                        <a:rPr lang="en-IN" sz="1500" dirty="0">
                          <a:effectLst/>
                        </a:rPr>
                        <a:t>Step-12</a:t>
                      </a:r>
                      <a:endParaRPr lang="en-US" sz="1500" dirty="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nSpc>
                          <a:spcPct val="107000"/>
                        </a:lnSpc>
                        <a:spcAft>
                          <a:spcPts val="0"/>
                        </a:spcAft>
                      </a:pPr>
                      <a:r>
                        <a:rPr lang="en-US" sz="1500">
                          <a:effectLst/>
                        </a:rPr>
                        <a:t>C3 to be computed separately for CGST, SGST, UTGST and IGST</a:t>
                      </a:r>
                      <a:endParaRPr lang="en-US" sz="150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extLst>
                  <a:ext uri="{0D108BD9-81ED-4DB2-BD59-A6C34878D82A}">
                    <a16:rowId xmlns:a16="http://schemas.microsoft.com/office/drawing/2014/main" val="3003625189"/>
                  </a:ext>
                </a:extLst>
              </a:tr>
              <a:tr h="3733088">
                <a:tc gridSpan="2">
                  <a:txBody>
                    <a:bodyPr/>
                    <a:lstStyle/>
                    <a:p>
                      <a:pPr>
                        <a:lnSpc>
                          <a:spcPct val="107000"/>
                        </a:lnSpc>
                        <a:spcAft>
                          <a:spcPts val="0"/>
                        </a:spcAft>
                      </a:pPr>
                      <a:r>
                        <a:rPr lang="en-US" sz="1500" dirty="0">
                          <a:effectLst/>
                        </a:rPr>
                        <a:t>where- E = Aggregate value of Exempted Supplies during the Tax Period &amp; F = Total Turnover in the state of the Registered person during the Tax period</a:t>
                      </a:r>
                    </a:p>
                    <a:p>
                      <a:pPr>
                        <a:lnSpc>
                          <a:spcPct val="107000"/>
                        </a:lnSpc>
                        <a:spcAft>
                          <a:spcPts val="0"/>
                        </a:spcAft>
                      </a:pPr>
                      <a:r>
                        <a:rPr lang="en-US" sz="1500" dirty="0">
                          <a:effectLst/>
                        </a:rPr>
                        <a:t> </a:t>
                      </a:r>
                      <a:endParaRPr lang="en-US" sz="1500" dirty="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hMerge="1">
                  <a:txBody>
                    <a:bodyPr/>
                    <a:lstStyle/>
                    <a:p>
                      <a:endParaRPr lang="en-US"/>
                    </a:p>
                  </a:txBody>
                  <a:tcPr/>
                </a:tc>
                <a:extLst>
                  <a:ext uri="{0D108BD9-81ED-4DB2-BD59-A6C34878D82A}">
                    <a16:rowId xmlns:a16="http://schemas.microsoft.com/office/drawing/2014/main" val="2837516121"/>
                  </a:ext>
                </a:extLst>
              </a:tr>
            </a:tbl>
          </a:graphicData>
        </a:graphic>
      </p:graphicFrame>
      <p:sp>
        <p:nvSpPr>
          <p:cNvPr id="6" name="TextBox 5">
            <a:extLst>
              <a:ext uri="{FF2B5EF4-FFF2-40B4-BE49-F238E27FC236}">
                <a16:creationId xmlns:a16="http://schemas.microsoft.com/office/drawing/2014/main" id="{B7B8659A-167A-46FB-A7B7-E29DB748761D}"/>
              </a:ext>
            </a:extLst>
          </p:cNvPr>
          <p:cNvSpPr txBox="1"/>
          <p:nvPr/>
        </p:nvSpPr>
        <p:spPr>
          <a:xfrm>
            <a:off x="0" y="689791"/>
            <a:ext cx="4219769" cy="415498"/>
          </a:xfrm>
          <a:prstGeom prst="rect">
            <a:avLst/>
          </a:prstGeom>
          <a:noFill/>
        </p:spPr>
        <p:txBody>
          <a:bodyPr wrap="square" rtlCol="0">
            <a:spAutoFit/>
          </a:bodyPr>
          <a:lstStyle/>
          <a:p>
            <a:pPr lvl="0" fontAlgn="base">
              <a:spcBef>
                <a:spcPct val="0"/>
              </a:spcBef>
              <a:spcAft>
                <a:spcPct val="0"/>
              </a:spcAft>
            </a:pPr>
            <a:r>
              <a:rPr lang="en-IN" sz="2100" b="1" dirty="0">
                <a:latin typeface="Century Gothic" panose="020B0502020202020204" pitchFamily="34" charset="0"/>
              </a:rPr>
              <a:t>Rule</a:t>
            </a:r>
            <a:r>
              <a:rPr lang="en-IN" sz="2100" dirty="0">
                <a:latin typeface="Century Gothic" panose="020B0502020202020204" pitchFamily="34" charset="0"/>
              </a:rPr>
              <a:t> </a:t>
            </a:r>
            <a:r>
              <a:rPr lang="en-IN" sz="2100" b="1" dirty="0">
                <a:latin typeface="Century Gothic" panose="020B0502020202020204" pitchFamily="34" charset="0"/>
              </a:rPr>
              <a:t>42 of CGST Rules</a:t>
            </a:r>
            <a:endParaRPr lang="en-US" sz="2100" b="1" dirty="0">
              <a:latin typeface="Century Gothic" panose="020B0502020202020204" pitchFamily="34" charset="0"/>
            </a:endParaRPr>
          </a:p>
        </p:txBody>
      </p:sp>
      <p:sp>
        <p:nvSpPr>
          <p:cNvPr id="3" name="Footer Placeholder 2">
            <a:extLst>
              <a:ext uri="{FF2B5EF4-FFF2-40B4-BE49-F238E27FC236}">
                <a16:creationId xmlns:a16="http://schemas.microsoft.com/office/drawing/2014/main" id="{94C38FA8-350F-4F42-B756-E4C3A64428FF}"/>
              </a:ext>
            </a:extLst>
          </p:cNvPr>
          <p:cNvSpPr>
            <a:spLocks noGrp="1"/>
          </p:cNvSpPr>
          <p:nvPr>
            <p:ph type="ftr" sz="quarter" idx="11"/>
          </p:nvPr>
        </p:nvSpPr>
        <p:spPr/>
        <p:txBody>
          <a:bodyPr/>
          <a:lstStyle/>
          <a:p>
            <a:r>
              <a:rPr lang="en-IN"/>
              <a:t>By CA Atul Gupta </a:t>
            </a:r>
          </a:p>
        </p:txBody>
      </p:sp>
    </p:spTree>
    <p:extLst>
      <p:ext uri="{BB962C8B-B14F-4D97-AF65-F5344CB8AC3E}">
        <p14:creationId xmlns:p14="http://schemas.microsoft.com/office/powerpoint/2010/main" val="1240990609"/>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3619500" y="2152650"/>
            <a:ext cx="7048501" cy="6858000"/>
          </a:xfrm>
          <a:prstGeom prst="rect">
            <a:avLst/>
          </a:prstGeom>
          <a:noFill/>
          <a:ln>
            <a:noFill/>
          </a:ln>
        </p:spPr>
        <p:style>
          <a:lnRef idx="0">
            <a:scrgbClr r="0" g="0" b="0"/>
          </a:lnRef>
          <a:fillRef idx="0">
            <a:scrgbClr r="0" g="0" b="0"/>
          </a:fillRef>
          <a:effectRef idx="0">
            <a:scrgbClr r="0" g="0" b="0"/>
          </a:effectRef>
          <a:fontRef idx="minor">
            <a:schemeClr val="dk1"/>
          </a:fontRef>
        </p:style>
        <p:txBody>
          <a:bodyPr tIns="205740" rtlCol="0" anchor="t"/>
          <a:lstStyle/>
          <a:p>
            <a:pPr marL="642938" lvl="1" indent="-300038" algn="just">
              <a:buClr>
                <a:schemeClr val="tx2"/>
              </a:buClr>
              <a:buFont typeface="Wingdings" panose="05000000000000000000" pitchFamily="2" charset="2"/>
              <a:buChar char="§"/>
            </a:pPr>
            <a:r>
              <a:rPr lang="en-US" dirty="0"/>
              <a:t>Credit calculated on provisional basis shall be computed finally before due date of filing returns for the month of September following the end of the FY to which credit relates;</a:t>
            </a:r>
          </a:p>
          <a:p>
            <a:pPr marL="642938" lvl="1" indent="-300038" algn="just">
              <a:buClr>
                <a:schemeClr val="tx2"/>
              </a:buClr>
              <a:buFont typeface="Wingdings" panose="05000000000000000000" pitchFamily="2" charset="2"/>
              <a:buChar char="§"/>
            </a:pPr>
            <a:r>
              <a:rPr lang="en-US" dirty="0"/>
              <a:t>In case amount calculated exceeds the provisional calculation the differential amount shall be added to the output tax liability</a:t>
            </a:r>
          </a:p>
          <a:p>
            <a:pPr marL="642938" lvl="1" indent="-300038" algn="just">
              <a:buClr>
                <a:schemeClr val="tx2"/>
              </a:buClr>
              <a:buFont typeface="Wingdings" panose="05000000000000000000" pitchFamily="2" charset="2"/>
              <a:buChar char="§"/>
            </a:pPr>
            <a:r>
              <a:rPr lang="en-US" dirty="0"/>
              <a:t>interest from the month of April of next FY till the date of payment to be paid</a:t>
            </a:r>
          </a:p>
          <a:p>
            <a:pPr marL="642938" lvl="1" indent="-300038" algn="just">
              <a:buClr>
                <a:schemeClr val="tx2"/>
              </a:buClr>
              <a:buFont typeface="Wingdings" panose="05000000000000000000" pitchFamily="2" charset="2"/>
              <a:buChar char="§"/>
            </a:pPr>
            <a:r>
              <a:rPr lang="en-US" dirty="0"/>
              <a:t>In case amount finally calculated is short of the provisional calculation, the differential amount shall be taken as credit in the month of September</a:t>
            </a:r>
          </a:p>
          <a:p>
            <a:pPr marL="642938" lvl="1" indent="-300038" algn="just">
              <a:buClr>
                <a:schemeClr val="tx2"/>
              </a:buClr>
              <a:buFont typeface="Wingdings" panose="05000000000000000000" pitchFamily="2" charset="2"/>
              <a:buChar char="§"/>
            </a:pPr>
            <a:r>
              <a:rPr lang="en-IN" dirty="0"/>
              <a:t>I</a:t>
            </a:r>
            <a:r>
              <a:rPr lang="en-US" dirty="0"/>
              <a:t>t is to be noted that the reversal to be done at the end of the financial year is only applicable for Rule 42.</a:t>
            </a:r>
          </a:p>
        </p:txBody>
      </p:sp>
      <p:sp>
        <p:nvSpPr>
          <p:cNvPr id="3" name="TextBox 2"/>
          <p:cNvSpPr txBox="1"/>
          <p:nvPr/>
        </p:nvSpPr>
        <p:spPr>
          <a:xfrm>
            <a:off x="435369" y="2224917"/>
            <a:ext cx="1791365" cy="3000821"/>
          </a:xfrm>
          <a:prstGeom prst="rect">
            <a:avLst/>
          </a:prstGeom>
          <a:noFill/>
        </p:spPr>
        <p:txBody>
          <a:bodyPr wrap="square" rtlCol="0">
            <a:spAutoFit/>
          </a:bodyPr>
          <a:lstStyle/>
          <a:p>
            <a:pPr lvl="0" fontAlgn="base">
              <a:spcBef>
                <a:spcPct val="0"/>
              </a:spcBef>
              <a:spcAft>
                <a:spcPct val="0"/>
              </a:spcAft>
            </a:pPr>
            <a:r>
              <a:rPr lang="en-IN" sz="2100" dirty="0">
                <a:latin typeface="Century Gothic" panose="020B0502020202020204" pitchFamily="34" charset="0"/>
              </a:rPr>
              <a:t>Rule 42 of CGST Rules – Calculation to be done at the end of the financial year </a:t>
            </a:r>
            <a:endParaRPr lang="en-US" sz="2100" b="1" dirty="0">
              <a:latin typeface="Century Gothic" panose="020B0502020202020204" pitchFamily="34" charset="0"/>
            </a:endParaRPr>
          </a:p>
        </p:txBody>
      </p:sp>
      <p:sp>
        <p:nvSpPr>
          <p:cNvPr id="4" name="Footer Placeholder 3">
            <a:extLst>
              <a:ext uri="{FF2B5EF4-FFF2-40B4-BE49-F238E27FC236}">
                <a16:creationId xmlns:a16="http://schemas.microsoft.com/office/drawing/2014/main" id="{98667AB2-D425-C343-B218-1C05FEBA4A79}"/>
              </a:ext>
            </a:extLst>
          </p:cNvPr>
          <p:cNvSpPr>
            <a:spLocks noGrp="1"/>
          </p:cNvSpPr>
          <p:nvPr>
            <p:ph type="ftr" sz="quarter" idx="11"/>
          </p:nvPr>
        </p:nvSpPr>
        <p:spPr/>
        <p:txBody>
          <a:bodyPr/>
          <a:lstStyle/>
          <a:p>
            <a:r>
              <a:rPr lang="en-IN"/>
              <a:t>By CA Atul Gupta </a:t>
            </a:r>
          </a:p>
        </p:txBody>
      </p:sp>
    </p:spTree>
    <p:extLst>
      <p:ext uri="{BB962C8B-B14F-4D97-AF65-F5344CB8AC3E}">
        <p14:creationId xmlns:p14="http://schemas.microsoft.com/office/powerpoint/2010/main" val="4123794108"/>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2726801" y="634639"/>
            <a:ext cx="7122239" cy="6880585"/>
          </a:xfrm>
          <a:prstGeom prst="rect">
            <a:avLst/>
          </a:prstGeom>
          <a:noFill/>
          <a:ln>
            <a:noFill/>
          </a:ln>
        </p:spPr>
        <p:style>
          <a:lnRef idx="0">
            <a:scrgbClr r="0" g="0" b="0"/>
          </a:lnRef>
          <a:fillRef idx="0">
            <a:scrgbClr r="0" g="0" b="0"/>
          </a:fillRef>
          <a:effectRef idx="0">
            <a:scrgbClr r="0" g="0" b="0"/>
          </a:effectRef>
          <a:fontRef idx="minor">
            <a:schemeClr val="dk1"/>
          </a:fontRef>
        </p:style>
        <p:txBody>
          <a:bodyPr tIns="205740" rtlCol="0" anchor="t"/>
          <a:lstStyle/>
          <a:p>
            <a:pPr algn="just"/>
            <a:r>
              <a:rPr lang="en-US" dirty="0">
                <a:latin typeface="Tw Cen MT" panose="020B0602020104020603" pitchFamily="34" charset="0"/>
              </a:rPr>
              <a:t>XYZ is having Turnover of Rs.10 cr. out of which Rs.7 cr. is taxable supply and Rs.3 cr. is exempted supply. Total Input Tax Credit available is Rs.80 Lakh. It includes:</a:t>
            </a:r>
          </a:p>
          <a:p>
            <a:pPr marL="257175" indent="-257175" algn="just">
              <a:buFont typeface="Arial" panose="020B0604020202020204" pitchFamily="34" charset="0"/>
              <a:buChar char="•"/>
            </a:pPr>
            <a:r>
              <a:rPr lang="en-US" dirty="0">
                <a:latin typeface="Tw Cen MT" panose="020B0602020104020603" pitchFamily="34" charset="0"/>
              </a:rPr>
              <a:t>5 Lakh for services availed for personal consumption. </a:t>
            </a:r>
          </a:p>
          <a:p>
            <a:pPr marL="257175" indent="-257175" algn="just">
              <a:buFont typeface="Arial" panose="020B0604020202020204" pitchFamily="34" charset="0"/>
              <a:buChar char="•"/>
            </a:pPr>
            <a:r>
              <a:rPr lang="en-US" dirty="0">
                <a:latin typeface="Tw Cen MT" panose="020B0602020104020603" pitchFamily="34" charset="0"/>
              </a:rPr>
              <a:t>Input Credit of Rs.5 Lakh is available on warehousing of agriculture produce.</a:t>
            </a:r>
          </a:p>
          <a:p>
            <a:pPr marL="257175" indent="-257175" algn="just">
              <a:buFont typeface="Arial" panose="020B0604020202020204" pitchFamily="34" charset="0"/>
              <a:buChar char="•"/>
            </a:pPr>
            <a:r>
              <a:rPr lang="en-IN" dirty="0">
                <a:latin typeface="Tw Cen MT" panose="020B0602020104020603" pitchFamily="34" charset="0"/>
              </a:rPr>
              <a:t>XYZ paid Rs.20 lakh. as tax for purchase of building materials and services for construction of building on his own account for furtherance of business.</a:t>
            </a:r>
            <a:endParaRPr lang="en-US" dirty="0">
              <a:latin typeface="Tw Cen MT" panose="020B0602020104020603" pitchFamily="34" charset="0"/>
            </a:endParaRPr>
          </a:p>
          <a:p>
            <a:pPr marL="257175" indent="-257175" algn="just">
              <a:buFont typeface="Arial" panose="020B0604020202020204" pitchFamily="34" charset="0"/>
              <a:buChar char="•"/>
            </a:pPr>
            <a:r>
              <a:rPr lang="en-IN" dirty="0">
                <a:latin typeface="Tw Cen MT" panose="020B0602020104020603" pitchFamily="34" charset="0"/>
              </a:rPr>
              <a:t>Rs.10 lakhs for procuring works contract service for further supply of works contract service for construction of immovable property and use for office.</a:t>
            </a:r>
            <a:endParaRPr lang="en-US" dirty="0">
              <a:latin typeface="Tw Cen MT" panose="020B0602020104020603" pitchFamily="34" charset="0"/>
            </a:endParaRPr>
          </a:p>
          <a:p>
            <a:pPr marL="257175" indent="-257175" algn="just">
              <a:buFont typeface="Arial" panose="020B0604020202020204" pitchFamily="34" charset="0"/>
              <a:buChar char="•"/>
            </a:pPr>
            <a:r>
              <a:rPr lang="en-US" dirty="0">
                <a:latin typeface="Tw Cen MT" panose="020B0602020104020603" pitchFamily="34" charset="0"/>
              </a:rPr>
              <a:t>XYZ repair of Motor Vehicle for transportation of passengers and self use and Input Credit available on it is Rs.2 Lakh.</a:t>
            </a:r>
          </a:p>
          <a:p>
            <a:pPr marL="257175" indent="-257175" algn="just">
              <a:buFont typeface="Arial" panose="020B0604020202020204" pitchFamily="34" charset="0"/>
              <a:buChar char="•"/>
            </a:pPr>
            <a:r>
              <a:rPr lang="en-US" dirty="0">
                <a:latin typeface="Tw Cen MT" panose="020B0602020104020603" pitchFamily="34" charset="0"/>
              </a:rPr>
              <a:t>XYZ paid for Food and Beverages for staff on which Input Tax of Rs.1 Lakh is paid.</a:t>
            </a:r>
          </a:p>
          <a:p>
            <a:pPr marL="257175" indent="-257175" algn="just">
              <a:buFont typeface="Arial" panose="020B0604020202020204" pitchFamily="34" charset="0"/>
              <a:buChar char="•"/>
            </a:pPr>
            <a:r>
              <a:rPr lang="en-US" dirty="0">
                <a:latin typeface="Tw Cen MT" panose="020B0602020104020603" pitchFamily="34" charset="0"/>
              </a:rPr>
              <a:t>XYZ Paid For Service of Motor Vehicle purchased by Company for which 1 Lakh paid as GST</a:t>
            </a:r>
          </a:p>
          <a:p>
            <a:pPr marL="257175" indent="-257175" algn="just">
              <a:buFont typeface="Arial" panose="020B0604020202020204" pitchFamily="34" charset="0"/>
              <a:buChar char="•"/>
            </a:pPr>
            <a:r>
              <a:rPr lang="en-IN" dirty="0">
                <a:latin typeface="Tw Cen MT" panose="020B0602020104020603" pitchFamily="34" charset="0"/>
              </a:rPr>
              <a:t>Goods on which tax of Rs.6 lakhs was paid were stolen from the site.</a:t>
            </a:r>
            <a:endParaRPr lang="en-US" dirty="0">
              <a:latin typeface="Tw Cen MT" panose="020B0602020104020603" pitchFamily="34" charset="0"/>
            </a:endParaRPr>
          </a:p>
          <a:p>
            <a:pPr marL="257175" indent="-257175" algn="just">
              <a:buFont typeface="Arial" panose="020B0604020202020204" pitchFamily="34" charset="0"/>
              <a:buChar char="•"/>
            </a:pPr>
            <a:r>
              <a:rPr lang="en-US" dirty="0">
                <a:latin typeface="Tw Cen MT" panose="020B0602020104020603" pitchFamily="34" charset="0"/>
              </a:rPr>
              <a:t>Credit balance of Rs.20 Lakh is available exclusively for taxable purpose.</a:t>
            </a:r>
          </a:p>
          <a:p>
            <a:pPr algn="just"/>
            <a:r>
              <a:rPr lang="en-US" dirty="0">
                <a:latin typeface="Tw Cen MT" panose="020B0602020104020603" pitchFamily="34" charset="0"/>
              </a:rPr>
              <a:t>Calculate the credit which will be available to utilize for the month.</a:t>
            </a:r>
          </a:p>
          <a:p>
            <a:pPr algn="just"/>
            <a:endParaRPr lang="en-US" dirty="0">
              <a:latin typeface="Tw Cen MT" panose="020B0602020104020603" pitchFamily="34" charset="0"/>
            </a:endParaRPr>
          </a:p>
        </p:txBody>
      </p:sp>
      <p:sp>
        <p:nvSpPr>
          <p:cNvPr id="3" name="TextBox 2"/>
          <p:cNvSpPr txBox="1"/>
          <p:nvPr/>
        </p:nvSpPr>
        <p:spPr>
          <a:xfrm>
            <a:off x="4496499" y="290632"/>
            <a:ext cx="3067461" cy="415498"/>
          </a:xfrm>
          <a:prstGeom prst="rect">
            <a:avLst/>
          </a:prstGeom>
          <a:noFill/>
        </p:spPr>
        <p:txBody>
          <a:bodyPr wrap="square" rtlCol="0">
            <a:spAutoFit/>
          </a:bodyPr>
          <a:lstStyle/>
          <a:p>
            <a:pPr defTabSz="685800">
              <a:defRPr/>
            </a:pPr>
            <a:r>
              <a:rPr lang="en-IN" sz="2100" b="1" dirty="0">
                <a:latin typeface="Century Gothic" panose="020B0502020202020204" pitchFamily="34" charset="0"/>
              </a:rPr>
              <a:t>Case Study on Rule 42</a:t>
            </a:r>
            <a:endParaRPr lang="en-US" sz="2100" b="1" dirty="0">
              <a:latin typeface="Century Gothic" panose="020B0502020202020204" pitchFamily="34" charset="0"/>
            </a:endParaRPr>
          </a:p>
        </p:txBody>
      </p:sp>
      <p:sp>
        <p:nvSpPr>
          <p:cNvPr id="5" name="Content Placeholder 2">
            <a:extLst>
              <a:ext uri="{FF2B5EF4-FFF2-40B4-BE49-F238E27FC236}">
                <a16:creationId xmlns:a16="http://schemas.microsoft.com/office/drawing/2014/main" id="{324C478B-DC55-4BA2-8C72-CF968F001F8D}"/>
              </a:ext>
            </a:extLst>
          </p:cNvPr>
          <p:cNvSpPr txBox="1">
            <a:spLocks/>
          </p:cNvSpPr>
          <p:nvPr/>
        </p:nvSpPr>
        <p:spPr>
          <a:xfrm>
            <a:off x="3724275" y="857251"/>
            <a:ext cx="6577928" cy="5063755"/>
          </a:xfrm>
          <a:prstGeom prst="rect">
            <a:avLst/>
          </a:prstGeom>
        </p:spPr>
        <p:txBody>
          <a:bodyPr>
            <a:normAutofit/>
          </a:bodyPr>
          <a:lstStyle>
            <a:lvl1pPr marL="274320" indent="-274320" algn="l" rtl="0" eaLnBrk="1" latinLnBrk="0" hangingPunct="1">
              <a:spcBef>
                <a:spcPts val="600"/>
              </a:spcBef>
              <a:buClr>
                <a:schemeClr val="accent2"/>
              </a:buClr>
              <a:buSzPct val="85000"/>
              <a:buFont typeface="Wingdings 2"/>
              <a:buChar char=""/>
              <a:defRPr kumimoji="0" sz="2600" kern="1200">
                <a:solidFill>
                  <a:schemeClr val="tx1"/>
                </a:solidFill>
                <a:latin typeface="+mn-lt"/>
                <a:ea typeface="+mn-ea"/>
                <a:cs typeface="+mn-cs"/>
              </a:defRPr>
            </a:lvl1pPr>
            <a:lvl2pPr marL="640080" indent="-274320" algn="l" rtl="0" eaLnBrk="1" latinLnBrk="0" hangingPunct="1">
              <a:spcBef>
                <a:spcPts val="300"/>
              </a:spcBef>
              <a:buClr>
                <a:schemeClr val="accent2">
                  <a:shade val="75000"/>
                </a:schemeClr>
              </a:buClr>
              <a:buSzPct val="85000"/>
              <a:buFont typeface="Wingdings 2"/>
              <a:buChar char=""/>
              <a:defRPr kumimoji="0" sz="2400" kern="1200">
                <a:solidFill>
                  <a:schemeClr val="tx2"/>
                </a:solidFill>
                <a:latin typeface="+mn-lt"/>
                <a:ea typeface="+mn-ea"/>
                <a:cs typeface="+mn-cs"/>
              </a:defRPr>
            </a:lvl2pPr>
            <a:lvl3pPr marL="1005840" indent="-228600" algn="l" rtl="0" eaLnBrk="1" latinLnBrk="0" hangingPunct="1">
              <a:spcBef>
                <a:spcPts val="300"/>
              </a:spcBef>
              <a:buClr>
                <a:schemeClr val="accent2">
                  <a:shade val="50000"/>
                </a:schemeClr>
              </a:buClr>
              <a:buSzPct val="85000"/>
              <a:buFont typeface="Wingdings 2"/>
              <a:buChar char=""/>
              <a:defRPr kumimoji="0" sz="2100" kern="1200">
                <a:solidFill>
                  <a:schemeClr val="tx1"/>
                </a:solidFill>
                <a:latin typeface="+mn-lt"/>
                <a:ea typeface="+mn-ea"/>
                <a:cs typeface="+mn-cs"/>
              </a:defRPr>
            </a:lvl3pPr>
            <a:lvl4pPr marL="1280160" indent="-228600" algn="l" rtl="0" eaLnBrk="1" latinLnBrk="0" hangingPunct="1">
              <a:spcBef>
                <a:spcPts val="300"/>
              </a:spcBef>
              <a:buClr>
                <a:schemeClr val="accent2">
                  <a:shade val="75000"/>
                </a:schemeClr>
              </a:buClr>
              <a:buSzPct val="85000"/>
              <a:buFont typeface="Wingdings 2" pitchFamily="18" charset="2"/>
              <a:buChar char=""/>
              <a:defRPr kumimoji="0" sz="1900" kern="1200">
                <a:solidFill>
                  <a:schemeClr val="tx1"/>
                </a:solidFill>
                <a:latin typeface="+mn-lt"/>
                <a:ea typeface="+mn-ea"/>
                <a:cs typeface="+mn-cs"/>
              </a:defRPr>
            </a:lvl4pPr>
            <a:lvl5pPr marL="1554480" indent="-228600" algn="l" rtl="0" eaLnBrk="1" latinLnBrk="0" hangingPunct="1">
              <a:spcBef>
                <a:spcPts val="340"/>
              </a:spcBef>
              <a:buClr>
                <a:schemeClr val="accent2">
                  <a:shade val="75000"/>
                </a:schemeClr>
              </a:buClr>
              <a:buSzPct val="85000"/>
              <a:buFont typeface="Wingdings 2" pitchFamily="18" charset="2"/>
              <a:buChar char=""/>
              <a:defRPr kumimoji="0"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a:lstStyle>
          <a:p>
            <a:pPr marL="0" indent="0" defTabSz="685800">
              <a:spcBef>
                <a:spcPts val="450"/>
              </a:spcBef>
              <a:buClr>
                <a:srgbClr val="F3A447"/>
              </a:buClr>
              <a:buNone/>
              <a:defRPr/>
            </a:pPr>
            <a:endParaRPr lang="en-US" sz="1800" b="1" dirty="0">
              <a:solidFill>
                <a:prstClr val="white"/>
              </a:solidFill>
              <a:latin typeface="Times New Roman" panose="02020603050405020304" pitchFamily="18" charset="0"/>
              <a:cs typeface="Times New Roman" panose="02020603050405020304" pitchFamily="18" charset="0"/>
            </a:endParaRPr>
          </a:p>
        </p:txBody>
      </p:sp>
      <p:sp>
        <p:nvSpPr>
          <p:cNvPr id="4" name="Footer Placeholder 3">
            <a:extLst>
              <a:ext uri="{FF2B5EF4-FFF2-40B4-BE49-F238E27FC236}">
                <a16:creationId xmlns:a16="http://schemas.microsoft.com/office/drawing/2014/main" id="{0B4648D6-4A5F-3A4C-A34C-745A95A20751}"/>
              </a:ext>
            </a:extLst>
          </p:cNvPr>
          <p:cNvSpPr>
            <a:spLocks noGrp="1"/>
          </p:cNvSpPr>
          <p:nvPr>
            <p:ph type="ftr" sz="quarter" idx="11"/>
          </p:nvPr>
        </p:nvSpPr>
        <p:spPr/>
        <p:txBody>
          <a:bodyPr/>
          <a:lstStyle/>
          <a:p>
            <a:r>
              <a:rPr lang="en-IN"/>
              <a:t>By CA Atul Gupta </a:t>
            </a:r>
          </a:p>
        </p:txBody>
      </p:sp>
    </p:spTree>
    <p:extLst>
      <p:ext uri="{BB962C8B-B14F-4D97-AF65-F5344CB8AC3E}">
        <p14:creationId xmlns:p14="http://schemas.microsoft.com/office/powerpoint/2010/main" val="1619142019"/>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3601039" y="1055802"/>
            <a:ext cx="7012382" cy="6943103"/>
          </a:xfrm>
          <a:prstGeom prst="rect">
            <a:avLst/>
          </a:prstGeom>
          <a:noFill/>
          <a:ln>
            <a:noFill/>
          </a:ln>
        </p:spPr>
        <p:style>
          <a:lnRef idx="0">
            <a:scrgbClr r="0" g="0" b="0"/>
          </a:lnRef>
          <a:fillRef idx="0">
            <a:scrgbClr r="0" g="0" b="0"/>
          </a:fillRef>
          <a:effectRef idx="0">
            <a:scrgbClr r="0" g="0" b="0"/>
          </a:effectRef>
          <a:fontRef idx="minor">
            <a:schemeClr val="dk1"/>
          </a:fontRef>
        </p:style>
        <p:txBody>
          <a:bodyPr tIns="205740" rtlCol="0" anchor="t"/>
          <a:lstStyle/>
          <a:p>
            <a:pPr marL="342900" indent="-342900" algn="just">
              <a:buFont typeface="Arial" panose="020B0604020202020204" pitchFamily="34" charset="0"/>
              <a:buChar char="•"/>
            </a:pPr>
            <a:r>
              <a:rPr lang="en-IN" i="1" dirty="0">
                <a:latin typeface="Tw Cen MT" panose="020B0602020104020603" pitchFamily="34" charset="0"/>
              </a:rPr>
              <a:t>Total input tax (‘T’): 80 Lakhs</a:t>
            </a:r>
            <a:endParaRPr lang="en-US" i="1" dirty="0">
              <a:latin typeface="Tw Cen MT" panose="020B0602020104020603" pitchFamily="34" charset="0"/>
            </a:endParaRPr>
          </a:p>
          <a:p>
            <a:pPr algn="just"/>
            <a:r>
              <a:rPr lang="en-IN" i="1" dirty="0">
                <a:latin typeface="Tw Cen MT" panose="020B0602020104020603" pitchFamily="34" charset="0"/>
              </a:rPr>
              <a:t>Tax paid in respect of:</a:t>
            </a:r>
            <a:endParaRPr lang="en-US" i="1" dirty="0">
              <a:latin typeface="Tw Cen MT" panose="020B0602020104020603" pitchFamily="34" charset="0"/>
            </a:endParaRPr>
          </a:p>
          <a:p>
            <a:pPr marL="342900" indent="-342900" algn="just">
              <a:buFont typeface="Arial" panose="020B0604020202020204" pitchFamily="34" charset="0"/>
              <a:buChar char="•"/>
            </a:pPr>
            <a:r>
              <a:rPr lang="en-IN" i="1" dirty="0">
                <a:latin typeface="Tw Cen MT" panose="020B0602020104020603" pitchFamily="34" charset="0"/>
              </a:rPr>
              <a:t>Inputs and input services to be used exclusively for purposes other than business (‘T1’): 5 lakh</a:t>
            </a:r>
            <a:endParaRPr lang="en-US" i="1" dirty="0">
              <a:latin typeface="Tw Cen MT" panose="020B0602020104020603" pitchFamily="34" charset="0"/>
            </a:endParaRPr>
          </a:p>
          <a:p>
            <a:pPr marL="342900" indent="-342900" algn="just">
              <a:buFont typeface="Arial" panose="020B0604020202020204" pitchFamily="34" charset="0"/>
              <a:buChar char="•"/>
            </a:pPr>
            <a:r>
              <a:rPr lang="en-IN" i="1" dirty="0">
                <a:latin typeface="Tw Cen MT" panose="020B0602020104020603" pitchFamily="34" charset="0"/>
              </a:rPr>
              <a:t>Inputs and input services intended to be used for effecting exempt supplies (‘T2’): 5 lakh </a:t>
            </a:r>
            <a:endParaRPr lang="en-US" i="1" dirty="0">
              <a:latin typeface="Tw Cen MT" panose="020B0602020104020603" pitchFamily="34" charset="0"/>
            </a:endParaRPr>
          </a:p>
          <a:p>
            <a:pPr marL="342900" indent="-342900" algn="just">
              <a:buFont typeface="Arial" panose="020B0604020202020204" pitchFamily="34" charset="0"/>
              <a:buChar char="•"/>
            </a:pPr>
            <a:r>
              <a:rPr lang="en-IN" i="1" dirty="0">
                <a:latin typeface="Tw Cen MT" panose="020B0602020104020603" pitchFamily="34" charset="0"/>
              </a:rPr>
              <a:t>Inputs on which credit is not available under section 17(5) (‘T3’): 20+1+1+6=28 lakhs</a:t>
            </a:r>
            <a:endParaRPr lang="en-US" i="1" dirty="0">
              <a:latin typeface="Tw Cen MT" panose="020B0602020104020603" pitchFamily="34" charset="0"/>
            </a:endParaRPr>
          </a:p>
          <a:p>
            <a:pPr marL="342900" indent="-342900" algn="just">
              <a:buFont typeface="Arial" panose="020B0604020202020204" pitchFamily="34" charset="0"/>
              <a:buChar char="•"/>
            </a:pPr>
            <a:r>
              <a:rPr lang="en-IN" i="1" dirty="0">
                <a:latin typeface="Tw Cen MT" panose="020B0602020104020603" pitchFamily="34" charset="0"/>
              </a:rPr>
              <a:t>Input tax credit credited to the electronic credit ledger (‘C1’):</a:t>
            </a:r>
            <a:endParaRPr lang="en-US" i="1" dirty="0">
              <a:latin typeface="Tw Cen MT" panose="020B0602020104020603" pitchFamily="34" charset="0"/>
            </a:endParaRPr>
          </a:p>
          <a:p>
            <a:pPr algn="just"/>
            <a:r>
              <a:rPr lang="en-IN" i="1" dirty="0">
                <a:latin typeface="Tw Cen MT" panose="020B0602020104020603" pitchFamily="34" charset="0"/>
              </a:rPr>
              <a:t>     C1=80-(5+5+28) =42 lakhs</a:t>
            </a:r>
            <a:endParaRPr lang="en-US" i="1" dirty="0">
              <a:latin typeface="Tw Cen MT" panose="020B0602020104020603" pitchFamily="34" charset="0"/>
            </a:endParaRPr>
          </a:p>
          <a:p>
            <a:pPr marL="342900" indent="-342900" algn="just">
              <a:buFont typeface="Arial" panose="020B0604020202020204" pitchFamily="34" charset="0"/>
              <a:buChar char="•"/>
            </a:pPr>
            <a:r>
              <a:rPr lang="en-IN" i="1" dirty="0">
                <a:latin typeface="Tw Cen MT" panose="020B0602020104020603" pitchFamily="34" charset="0"/>
              </a:rPr>
              <a:t>Inputs and input services used exclusively for taxable supply (‘T4’): 20 lakhs</a:t>
            </a:r>
            <a:endParaRPr lang="en-US" i="1" dirty="0">
              <a:latin typeface="Tw Cen MT" panose="020B0602020104020603" pitchFamily="34" charset="0"/>
            </a:endParaRPr>
          </a:p>
          <a:p>
            <a:pPr algn="just"/>
            <a:endParaRPr lang="en-US" i="1" dirty="0">
              <a:latin typeface="Tw Cen MT" panose="020B0602020104020603" pitchFamily="34" charset="0"/>
            </a:endParaRPr>
          </a:p>
        </p:txBody>
      </p:sp>
      <p:sp>
        <p:nvSpPr>
          <p:cNvPr id="3" name="TextBox 2"/>
          <p:cNvSpPr txBox="1"/>
          <p:nvPr/>
        </p:nvSpPr>
        <p:spPr>
          <a:xfrm>
            <a:off x="1603746" y="1309807"/>
            <a:ext cx="1531089" cy="415498"/>
          </a:xfrm>
          <a:prstGeom prst="rect">
            <a:avLst/>
          </a:prstGeom>
          <a:noFill/>
        </p:spPr>
        <p:txBody>
          <a:bodyPr wrap="square" rtlCol="0">
            <a:spAutoFit/>
          </a:bodyPr>
          <a:lstStyle/>
          <a:p>
            <a:pPr defTabSz="685800">
              <a:defRPr/>
            </a:pPr>
            <a:r>
              <a:rPr lang="en-IN" sz="2100" b="1" dirty="0">
                <a:solidFill>
                  <a:prstClr val="black"/>
                </a:solidFill>
                <a:latin typeface="Constantia"/>
              </a:rPr>
              <a:t>Solution</a:t>
            </a:r>
          </a:p>
        </p:txBody>
      </p:sp>
      <p:sp>
        <p:nvSpPr>
          <p:cNvPr id="5" name="Content Placeholder 2">
            <a:extLst>
              <a:ext uri="{FF2B5EF4-FFF2-40B4-BE49-F238E27FC236}">
                <a16:creationId xmlns:a16="http://schemas.microsoft.com/office/drawing/2014/main" id="{324C478B-DC55-4BA2-8C72-CF968F001F8D}"/>
              </a:ext>
            </a:extLst>
          </p:cNvPr>
          <p:cNvSpPr txBox="1">
            <a:spLocks/>
          </p:cNvSpPr>
          <p:nvPr/>
        </p:nvSpPr>
        <p:spPr>
          <a:xfrm>
            <a:off x="3724275" y="857251"/>
            <a:ext cx="6577928" cy="5063755"/>
          </a:xfrm>
          <a:prstGeom prst="rect">
            <a:avLst/>
          </a:prstGeom>
        </p:spPr>
        <p:txBody>
          <a:bodyPr>
            <a:normAutofit/>
          </a:bodyPr>
          <a:lstStyle>
            <a:lvl1pPr marL="274320" indent="-274320" algn="l" rtl="0" eaLnBrk="1" latinLnBrk="0" hangingPunct="1">
              <a:spcBef>
                <a:spcPts val="600"/>
              </a:spcBef>
              <a:buClr>
                <a:schemeClr val="accent2"/>
              </a:buClr>
              <a:buSzPct val="85000"/>
              <a:buFont typeface="Wingdings 2"/>
              <a:buChar char=""/>
              <a:defRPr kumimoji="0" sz="2600" kern="1200">
                <a:solidFill>
                  <a:schemeClr val="tx1"/>
                </a:solidFill>
                <a:latin typeface="+mn-lt"/>
                <a:ea typeface="+mn-ea"/>
                <a:cs typeface="+mn-cs"/>
              </a:defRPr>
            </a:lvl1pPr>
            <a:lvl2pPr marL="640080" indent="-274320" algn="l" rtl="0" eaLnBrk="1" latinLnBrk="0" hangingPunct="1">
              <a:spcBef>
                <a:spcPts val="300"/>
              </a:spcBef>
              <a:buClr>
                <a:schemeClr val="accent2">
                  <a:shade val="75000"/>
                </a:schemeClr>
              </a:buClr>
              <a:buSzPct val="85000"/>
              <a:buFont typeface="Wingdings 2"/>
              <a:buChar char=""/>
              <a:defRPr kumimoji="0" sz="2400" kern="1200">
                <a:solidFill>
                  <a:schemeClr val="tx2"/>
                </a:solidFill>
                <a:latin typeface="+mn-lt"/>
                <a:ea typeface="+mn-ea"/>
                <a:cs typeface="+mn-cs"/>
              </a:defRPr>
            </a:lvl2pPr>
            <a:lvl3pPr marL="1005840" indent="-228600" algn="l" rtl="0" eaLnBrk="1" latinLnBrk="0" hangingPunct="1">
              <a:spcBef>
                <a:spcPts val="300"/>
              </a:spcBef>
              <a:buClr>
                <a:schemeClr val="accent2">
                  <a:shade val="50000"/>
                </a:schemeClr>
              </a:buClr>
              <a:buSzPct val="85000"/>
              <a:buFont typeface="Wingdings 2"/>
              <a:buChar char=""/>
              <a:defRPr kumimoji="0" sz="2100" kern="1200">
                <a:solidFill>
                  <a:schemeClr val="tx1"/>
                </a:solidFill>
                <a:latin typeface="+mn-lt"/>
                <a:ea typeface="+mn-ea"/>
                <a:cs typeface="+mn-cs"/>
              </a:defRPr>
            </a:lvl3pPr>
            <a:lvl4pPr marL="1280160" indent="-228600" algn="l" rtl="0" eaLnBrk="1" latinLnBrk="0" hangingPunct="1">
              <a:spcBef>
                <a:spcPts val="300"/>
              </a:spcBef>
              <a:buClr>
                <a:schemeClr val="accent2">
                  <a:shade val="75000"/>
                </a:schemeClr>
              </a:buClr>
              <a:buSzPct val="85000"/>
              <a:buFont typeface="Wingdings 2" pitchFamily="18" charset="2"/>
              <a:buChar char=""/>
              <a:defRPr kumimoji="0" sz="1900" kern="1200">
                <a:solidFill>
                  <a:schemeClr val="tx1"/>
                </a:solidFill>
                <a:latin typeface="+mn-lt"/>
                <a:ea typeface="+mn-ea"/>
                <a:cs typeface="+mn-cs"/>
              </a:defRPr>
            </a:lvl4pPr>
            <a:lvl5pPr marL="1554480" indent="-228600" algn="l" rtl="0" eaLnBrk="1" latinLnBrk="0" hangingPunct="1">
              <a:spcBef>
                <a:spcPts val="340"/>
              </a:spcBef>
              <a:buClr>
                <a:schemeClr val="accent2">
                  <a:shade val="75000"/>
                </a:schemeClr>
              </a:buClr>
              <a:buSzPct val="85000"/>
              <a:buFont typeface="Wingdings 2" pitchFamily="18" charset="2"/>
              <a:buChar char=""/>
              <a:defRPr kumimoji="0"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a:lstStyle>
          <a:p>
            <a:pPr marL="0" indent="0" defTabSz="685800">
              <a:spcBef>
                <a:spcPts val="450"/>
              </a:spcBef>
              <a:buClr>
                <a:srgbClr val="F3A447"/>
              </a:buClr>
              <a:buNone/>
              <a:defRPr/>
            </a:pPr>
            <a:endParaRPr lang="en-US" sz="1800" b="1" dirty="0">
              <a:solidFill>
                <a:prstClr val="white"/>
              </a:solidFill>
              <a:latin typeface="Times New Roman" panose="02020603050405020304" pitchFamily="18" charset="0"/>
              <a:cs typeface="Times New Roman" panose="02020603050405020304" pitchFamily="18" charset="0"/>
            </a:endParaRPr>
          </a:p>
        </p:txBody>
      </p:sp>
      <p:sp>
        <p:nvSpPr>
          <p:cNvPr id="4" name="Footer Placeholder 3">
            <a:extLst>
              <a:ext uri="{FF2B5EF4-FFF2-40B4-BE49-F238E27FC236}">
                <a16:creationId xmlns:a16="http://schemas.microsoft.com/office/drawing/2014/main" id="{1B1FA908-6110-CE48-A6A7-A2D16D692661}"/>
              </a:ext>
            </a:extLst>
          </p:cNvPr>
          <p:cNvSpPr>
            <a:spLocks noGrp="1"/>
          </p:cNvSpPr>
          <p:nvPr>
            <p:ph type="ftr" sz="quarter" idx="11"/>
          </p:nvPr>
        </p:nvSpPr>
        <p:spPr/>
        <p:txBody>
          <a:bodyPr/>
          <a:lstStyle/>
          <a:p>
            <a:r>
              <a:rPr lang="en-IN"/>
              <a:t>By CA Atul Gupta </a:t>
            </a:r>
          </a:p>
        </p:txBody>
      </p:sp>
    </p:spTree>
    <p:extLst>
      <p:ext uri="{BB962C8B-B14F-4D97-AF65-F5344CB8AC3E}">
        <p14:creationId xmlns:p14="http://schemas.microsoft.com/office/powerpoint/2010/main" val="1786022150"/>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2667786" y="1112364"/>
            <a:ext cx="7114392" cy="6936262"/>
          </a:xfrm>
          <a:prstGeom prst="rect">
            <a:avLst/>
          </a:prstGeom>
          <a:noFill/>
          <a:ln>
            <a:noFill/>
          </a:ln>
        </p:spPr>
        <p:style>
          <a:lnRef idx="0">
            <a:scrgbClr r="0" g="0" b="0"/>
          </a:lnRef>
          <a:fillRef idx="0">
            <a:scrgbClr r="0" g="0" b="0"/>
          </a:fillRef>
          <a:effectRef idx="0">
            <a:scrgbClr r="0" g="0" b="0"/>
          </a:effectRef>
          <a:fontRef idx="minor">
            <a:schemeClr val="dk1"/>
          </a:fontRef>
        </p:style>
        <p:txBody>
          <a:bodyPr tIns="205740" rtlCol="0" anchor="t"/>
          <a:lstStyle/>
          <a:p>
            <a:pPr marL="342900" indent="-342900" algn="just">
              <a:buFont typeface="Arial" panose="020B0604020202020204" pitchFamily="34" charset="0"/>
              <a:buChar char="•"/>
            </a:pPr>
            <a:r>
              <a:rPr lang="en-IN" sz="2100" i="1" dirty="0">
                <a:latin typeface="Tw Cen MT" panose="020B0602020104020603" pitchFamily="34" charset="0"/>
              </a:rPr>
              <a:t>Common credit for taxable as well as exempt supply (‘C2’): </a:t>
            </a:r>
            <a:endParaRPr lang="en-US" sz="2100" i="1" dirty="0">
              <a:latin typeface="Tw Cen MT" panose="020B0602020104020603" pitchFamily="34" charset="0"/>
            </a:endParaRPr>
          </a:p>
          <a:p>
            <a:pPr algn="just"/>
            <a:r>
              <a:rPr lang="en-IN" sz="2100" i="1" dirty="0">
                <a:latin typeface="Tw Cen MT" panose="020B0602020104020603" pitchFamily="34" charset="0"/>
              </a:rPr>
              <a:t>     C2 = 42-20=22 lakhs</a:t>
            </a:r>
            <a:endParaRPr lang="en-US" sz="2100" i="1" dirty="0">
              <a:latin typeface="Tw Cen MT" panose="020B0602020104020603" pitchFamily="34" charset="0"/>
            </a:endParaRPr>
          </a:p>
          <a:p>
            <a:pPr marL="342900" indent="-342900" algn="just">
              <a:buFont typeface="Arial" panose="020B0604020202020204" pitchFamily="34" charset="0"/>
              <a:buChar char="•"/>
            </a:pPr>
            <a:r>
              <a:rPr lang="en-IN" sz="2100" i="1" dirty="0">
                <a:latin typeface="Tw Cen MT" panose="020B0602020104020603" pitchFamily="34" charset="0"/>
              </a:rPr>
              <a:t>Amount of input tax credit attributable towards exempt supplies i.e. ‘D1’: </a:t>
            </a:r>
            <a:endParaRPr lang="en-US" sz="2100" i="1" dirty="0">
              <a:latin typeface="Tw Cen MT" panose="020B0602020104020603" pitchFamily="34" charset="0"/>
            </a:endParaRPr>
          </a:p>
          <a:p>
            <a:pPr algn="just"/>
            <a:r>
              <a:rPr lang="en-IN" sz="2100" i="1" dirty="0">
                <a:latin typeface="Tw Cen MT" panose="020B0602020104020603" pitchFamily="34" charset="0"/>
              </a:rPr>
              <a:t>     D1= (E÷F) × C2</a:t>
            </a:r>
            <a:endParaRPr lang="en-US" sz="2100" i="1" dirty="0">
              <a:latin typeface="Tw Cen MT" panose="020B0602020104020603" pitchFamily="34" charset="0"/>
            </a:endParaRPr>
          </a:p>
          <a:p>
            <a:pPr marL="342900" indent="-342900" algn="just">
              <a:buFont typeface="Arial" panose="020B0604020202020204" pitchFamily="34" charset="0"/>
              <a:buChar char="•"/>
            </a:pPr>
            <a:r>
              <a:rPr lang="en-IN" sz="2100" i="1" dirty="0">
                <a:latin typeface="Tw Cen MT" panose="020B0602020104020603" pitchFamily="34" charset="0"/>
              </a:rPr>
              <a:t>Exempt turnover: 3 cr. Total turnover: 10 cr.</a:t>
            </a:r>
            <a:endParaRPr lang="en-US" sz="2100" i="1" dirty="0">
              <a:latin typeface="Tw Cen MT" panose="020B0602020104020603" pitchFamily="34" charset="0"/>
            </a:endParaRPr>
          </a:p>
          <a:p>
            <a:pPr algn="just"/>
            <a:r>
              <a:rPr lang="en-IN" sz="2100" i="1" dirty="0">
                <a:latin typeface="Tw Cen MT" panose="020B0602020104020603" pitchFamily="34" charset="0"/>
              </a:rPr>
              <a:t>     D1= (3/10)*22 lakhs= 6,60,000/-</a:t>
            </a:r>
            <a:endParaRPr lang="en-US" sz="2100" i="1" dirty="0">
              <a:latin typeface="Tw Cen MT" panose="020B0602020104020603" pitchFamily="34" charset="0"/>
            </a:endParaRPr>
          </a:p>
          <a:p>
            <a:pPr marL="342900" indent="-342900" algn="just">
              <a:buFont typeface="Arial" panose="020B0604020202020204" pitchFamily="34" charset="0"/>
              <a:buChar char="•"/>
            </a:pPr>
            <a:r>
              <a:rPr lang="en-IN" sz="2100" i="1" dirty="0">
                <a:latin typeface="Tw Cen MT" panose="020B0602020104020603" pitchFamily="34" charset="0"/>
              </a:rPr>
              <a:t>Amount of credit attributable to non-business purposes: D2= C2*5%= 22*5/100= 1,10,000/-</a:t>
            </a:r>
            <a:endParaRPr lang="en-US" sz="2100" i="1" dirty="0">
              <a:latin typeface="Tw Cen MT" panose="020B0602020104020603" pitchFamily="34" charset="0"/>
            </a:endParaRPr>
          </a:p>
          <a:p>
            <a:pPr marL="342900" indent="-342900" algn="just">
              <a:buFont typeface="Arial" panose="020B0604020202020204" pitchFamily="34" charset="0"/>
              <a:buChar char="•"/>
            </a:pPr>
            <a:r>
              <a:rPr lang="en-IN" sz="2100" i="1" dirty="0">
                <a:latin typeface="Tw Cen MT" panose="020B0602020104020603" pitchFamily="34" charset="0"/>
              </a:rPr>
              <a:t>Amount of common credit available for utilization: </a:t>
            </a:r>
          </a:p>
          <a:p>
            <a:pPr marL="342900" indent="-342900" algn="just">
              <a:buFont typeface="Arial" panose="020B0604020202020204" pitchFamily="34" charset="0"/>
              <a:buChar char="•"/>
            </a:pPr>
            <a:r>
              <a:rPr lang="en-IN" sz="2100" i="1" dirty="0">
                <a:latin typeface="Tw Cen MT" panose="020B0602020104020603" pitchFamily="34" charset="0"/>
              </a:rPr>
              <a:t>C2-(D1+D2)= 22 lakhs-(6.6+1.1 lakhs)= 14.30 lakhs = C3</a:t>
            </a:r>
            <a:endParaRPr lang="en-US" sz="2100" i="1" dirty="0">
              <a:latin typeface="Tw Cen MT" panose="020B0602020104020603" pitchFamily="34" charset="0"/>
            </a:endParaRPr>
          </a:p>
          <a:p>
            <a:pPr algn="just"/>
            <a:r>
              <a:rPr lang="en-IN" sz="2100" i="1" dirty="0">
                <a:latin typeface="Tw Cen MT" panose="020B0602020104020603" pitchFamily="34" charset="0"/>
              </a:rPr>
              <a:t>Total amount available for</a:t>
            </a:r>
            <a:r>
              <a:rPr lang="en-US" sz="2100" i="1" dirty="0">
                <a:latin typeface="Tw Cen MT" panose="020B0602020104020603" pitchFamily="34" charset="0"/>
              </a:rPr>
              <a:t> utilization: 20+14.30=34.30 lakhs</a:t>
            </a:r>
          </a:p>
          <a:p>
            <a:pPr algn="just"/>
            <a:endParaRPr lang="en-US" sz="1500" i="1" dirty="0">
              <a:latin typeface="Tw Cen MT" panose="020B0602020104020603" pitchFamily="34" charset="0"/>
            </a:endParaRPr>
          </a:p>
        </p:txBody>
      </p:sp>
      <p:sp>
        <p:nvSpPr>
          <p:cNvPr id="3" name="TextBox 2"/>
          <p:cNvSpPr txBox="1"/>
          <p:nvPr/>
        </p:nvSpPr>
        <p:spPr>
          <a:xfrm>
            <a:off x="565521" y="1309807"/>
            <a:ext cx="1531089" cy="415498"/>
          </a:xfrm>
          <a:prstGeom prst="rect">
            <a:avLst/>
          </a:prstGeom>
          <a:noFill/>
        </p:spPr>
        <p:txBody>
          <a:bodyPr wrap="square" rtlCol="0">
            <a:spAutoFit/>
          </a:bodyPr>
          <a:lstStyle/>
          <a:p>
            <a:pPr defTabSz="685800">
              <a:defRPr/>
            </a:pPr>
            <a:r>
              <a:rPr lang="en-IN" sz="2100" b="1" dirty="0">
                <a:solidFill>
                  <a:prstClr val="black"/>
                </a:solidFill>
                <a:latin typeface="Constantia"/>
              </a:rPr>
              <a:t>Solution</a:t>
            </a:r>
          </a:p>
        </p:txBody>
      </p:sp>
      <p:sp>
        <p:nvSpPr>
          <p:cNvPr id="5" name="Content Placeholder 2">
            <a:extLst>
              <a:ext uri="{FF2B5EF4-FFF2-40B4-BE49-F238E27FC236}">
                <a16:creationId xmlns:a16="http://schemas.microsoft.com/office/drawing/2014/main" id="{324C478B-DC55-4BA2-8C72-CF968F001F8D}"/>
              </a:ext>
            </a:extLst>
          </p:cNvPr>
          <p:cNvSpPr txBox="1">
            <a:spLocks/>
          </p:cNvSpPr>
          <p:nvPr/>
        </p:nvSpPr>
        <p:spPr>
          <a:xfrm>
            <a:off x="3724275" y="857251"/>
            <a:ext cx="6577928" cy="5063755"/>
          </a:xfrm>
          <a:prstGeom prst="rect">
            <a:avLst/>
          </a:prstGeom>
        </p:spPr>
        <p:txBody>
          <a:bodyPr>
            <a:normAutofit/>
          </a:bodyPr>
          <a:lstStyle>
            <a:lvl1pPr marL="274320" indent="-274320" algn="l" rtl="0" eaLnBrk="1" latinLnBrk="0" hangingPunct="1">
              <a:spcBef>
                <a:spcPts val="600"/>
              </a:spcBef>
              <a:buClr>
                <a:schemeClr val="accent2"/>
              </a:buClr>
              <a:buSzPct val="85000"/>
              <a:buFont typeface="Wingdings 2"/>
              <a:buChar char=""/>
              <a:defRPr kumimoji="0" sz="2600" kern="1200">
                <a:solidFill>
                  <a:schemeClr val="tx1"/>
                </a:solidFill>
                <a:latin typeface="+mn-lt"/>
                <a:ea typeface="+mn-ea"/>
                <a:cs typeface="+mn-cs"/>
              </a:defRPr>
            </a:lvl1pPr>
            <a:lvl2pPr marL="640080" indent="-274320" algn="l" rtl="0" eaLnBrk="1" latinLnBrk="0" hangingPunct="1">
              <a:spcBef>
                <a:spcPts val="300"/>
              </a:spcBef>
              <a:buClr>
                <a:schemeClr val="accent2">
                  <a:shade val="75000"/>
                </a:schemeClr>
              </a:buClr>
              <a:buSzPct val="85000"/>
              <a:buFont typeface="Wingdings 2"/>
              <a:buChar char=""/>
              <a:defRPr kumimoji="0" sz="2400" kern="1200">
                <a:solidFill>
                  <a:schemeClr val="tx2"/>
                </a:solidFill>
                <a:latin typeface="+mn-lt"/>
                <a:ea typeface="+mn-ea"/>
                <a:cs typeface="+mn-cs"/>
              </a:defRPr>
            </a:lvl2pPr>
            <a:lvl3pPr marL="1005840" indent="-228600" algn="l" rtl="0" eaLnBrk="1" latinLnBrk="0" hangingPunct="1">
              <a:spcBef>
                <a:spcPts val="300"/>
              </a:spcBef>
              <a:buClr>
                <a:schemeClr val="accent2">
                  <a:shade val="50000"/>
                </a:schemeClr>
              </a:buClr>
              <a:buSzPct val="85000"/>
              <a:buFont typeface="Wingdings 2"/>
              <a:buChar char=""/>
              <a:defRPr kumimoji="0" sz="2100" kern="1200">
                <a:solidFill>
                  <a:schemeClr val="tx1"/>
                </a:solidFill>
                <a:latin typeface="+mn-lt"/>
                <a:ea typeface="+mn-ea"/>
                <a:cs typeface="+mn-cs"/>
              </a:defRPr>
            </a:lvl3pPr>
            <a:lvl4pPr marL="1280160" indent="-228600" algn="l" rtl="0" eaLnBrk="1" latinLnBrk="0" hangingPunct="1">
              <a:spcBef>
                <a:spcPts val="300"/>
              </a:spcBef>
              <a:buClr>
                <a:schemeClr val="accent2">
                  <a:shade val="75000"/>
                </a:schemeClr>
              </a:buClr>
              <a:buSzPct val="85000"/>
              <a:buFont typeface="Wingdings 2" pitchFamily="18" charset="2"/>
              <a:buChar char=""/>
              <a:defRPr kumimoji="0" sz="1900" kern="1200">
                <a:solidFill>
                  <a:schemeClr val="tx1"/>
                </a:solidFill>
                <a:latin typeface="+mn-lt"/>
                <a:ea typeface="+mn-ea"/>
                <a:cs typeface="+mn-cs"/>
              </a:defRPr>
            </a:lvl4pPr>
            <a:lvl5pPr marL="1554480" indent="-228600" algn="l" rtl="0" eaLnBrk="1" latinLnBrk="0" hangingPunct="1">
              <a:spcBef>
                <a:spcPts val="340"/>
              </a:spcBef>
              <a:buClr>
                <a:schemeClr val="accent2">
                  <a:shade val="75000"/>
                </a:schemeClr>
              </a:buClr>
              <a:buSzPct val="85000"/>
              <a:buFont typeface="Wingdings 2" pitchFamily="18" charset="2"/>
              <a:buChar char=""/>
              <a:defRPr kumimoji="0"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a:lstStyle>
          <a:p>
            <a:pPr marL="0" indent="0" defTabSz="685800">
              <a:spcBef>
                <a:spcPts val="450"/>
              </a:spcBef>
              <a:buClr>
                <a:srgbClr val="F3A447"/>
              </a:buClr>
              <a:buNone/>
              <a:defRPr/>
            </a:pPr>
            <a:endParaRPr lang="en-US" sz="1800" b="1" dirty="0">
              <a:solidFill>
                <a:prstClr val="white"/>
              </a:solidFill>
              <a:latin typeface="Times New Roman" panose="02020603050405020304" pitchFamily="18" charset="0"/>
              <a:cs typeface="Times New Roman" panose="02020603050405020304" pitchFamily="18" charset="0"/>
            </a:endParaRPr>
          </a:p>
        </p:txBody>
      </p:sp>
      <p:sp>
        <p:nvSpPr>
          <p:cNvPr id="4" name="Footer Placeholder 3">
            <a:extLst>
              <a:ext uri="{FF2B5EF4-FFF2-40B4-BE49-F238E27FC236}">
                <a16:creationId xmlns:a16="http://schemas.microsoft.com/office/drawing/2014/main" id="{A6133A1C-6715-0B43-A758-8BC1E73CFA23}"/>
              </a:ext>
            </a:extLst>
          </p:cNvPr>
          <p:cNvSpPr>
            <a:spLocks noGrp="1"/>
          </p:cNvSpPr>
          <p:nvPr>
            <p:ph type="ftr" sz="quarter" idx="11"/>
          </p:nvPr>
        </p:nvSpPr>
        <p:spPr/>
        <p:txBody>
          <a:bodyPr/>
          <a:lstStyle/>
          <a:p>
            <a:r>
              <a:rPr lang="en-IN"/>
              <a:t>By CA Atul Gupta </a:t>
            </a:r>
          </a:p>
        </p:txBody>
      </p:sp>
    </p:spTree>
    <p:extLst>
      <p:ext uri="{BB962C8B-B14F-4D97-AF65-F5344CB8AC3E}">
        <p14:creationId xmlns:p14="http://schemas.microsoft.com/office/powerpoint/2010/main" val="3298480015"/>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3613298" y="-9426"/>
            <a:ext cx="7054703" cy="6858000"/>
          </a:xfrm>
          <a:prstGeom prst="rect">
            <a:avLst/>
          </a:prstGeom>
          <a:noFill/>
          <a:ln>
            <a:noFill/>
          </a:ln>
        </p:spPr>
        <p:style>
          <a:lnRef idx="0">
            <a:scrgbClr r="0" g="0" b="0"/>
          </a:lnRef>
          <a:fillRef idx="0">
            <a:scrgbClr r="0" g="0" b="0"/>
          </a:fillRef>
          <a:effectRef idx="0">
            <a:scrgbClr r="0" g="0" b="0"/>
          </a:effectRef>
          <a:fontRef idx="minor">
            <a:schemeClr val="dk1"/>
          </a:fontRef>
        </p:style>
        <p:txBody>
          <a:bodyPr tIns="205740" rtlCol="0" anchor="t"/>
          <a:lstStyle/>
          <a:p>
            <a:pPr algn="ctr" defTabSz="685800">
              <a:defRPr/>
            </a:pPr>
            <a:endParaRPr lang="en-US" sz="1350" b="1" dirty="0">
              <a:solidFill>
                <a:prstClr val="white"/>
              </a:solidFill>
              <a:latin typeface="Constantia"/>
            </a:endParaRPr>
          </a:p>
          <a:p>
            <a:pPr marL="214313" indent="-214313" defTabSz="685800">
              <a:buFont typeface="Arial" panose="020B0604020202020204" pitchFamily="34" charset="0"/>
              <a:buChar char="•"/>
              <a:defRPr/>
            </a:pPr>
            <a:endParaRPr lang="en-US" sz="1350" b="1" dirty="0">
              <a:solidFill>
                <a:prstClr val="white"/>
              </a:solidFill>
              <a:latin typeface="Constantia"/>
            </a:endParaRPr>
          </a:p>
        </p:txBody>
      </p:sp>
      <p:sp>
        <p:nvSpPr>
          <p:cNvPr id="3" name="TextBox 2"/>
          <p:cNvSpPr txBox="1"/>
          <p:nvPr/>
        </p:nvSpPr>
        <p:spPr>
          <a:xfrm>
            <a:off x="276225" y="1266825"/>
            <a:ext cx="1946423" cy="1427978"/>
          </a:xfrm>
          <a:prstGeom prst="rect">
            <a:avLst/>
          </a:prstGeom>
          <a:noFill/>
        </p:spPr>
        <p:txBody>
          <a:bodyPr wrap="square" rtlCol="0">
            <a:spAutoFit/>
          </a:bodyPr>
          <a:lstStyle/>
          <a:p>
            <a:pPr lvl="0" fontAlgn="base">
              <a:spcBef>
                <a:spcPct val="0"/>
              </a:spcBef>
              <a:spcAft>
                <a:spcPct val="0"/>
              </a:spcAft>
            </a:pPr>
            <a:r>
              <a:rPr lang="en-US" sz="2100" dirty="0"/>
              <a:t>Apportionment of Input Tax Credit in case of Capital Goods</a:t>
            </a:r>
          </a:p>
        </p:txBody>
      </p:sp>
      <p:sp>
        <p:nvSpPr>
          <p:cNvPr id="5" name="Content Placeholder 2">
            <a:extLst>
              <a:ext uri="{FF2B5EF4-FFF2-40B4-BE49-F238E27FC236}">
                <a16:creationId xmlns:a16="http://schemas.microsoft.com/office/drawing/2014/main" id="{324C478B-DC55-4BA2-8C72-CF968F001F8D}"/>
              </a:ext>
            </a:extLst>
          </p:cNvPr>
          <p:cNvSpPr txBox="1">
            <a:spLocks/>
          </p:cNvSpPr>
          <p:nvPr/>
        </p:nvSpPr>
        <p:spPr>
          <a:xfrm>
            <a:off x="3233393" y="1178351"/>
            <a:ext cx="6573509" cy="5142705"/>
          </a:xfrm>
          <a:prstGeom prst="rect">
            <a:avLst/>
          </a:prstGeom>
        </p:spPr>
        <p:txBody>
          <a:bodyPr>
            <a:normAutofit/>
          </a:bodyPr>
          <a:lstStyle>
            <a:lvl1pPr marL="274320" indent="-274320" algn="l" rtl="0" eaLnBrk="1" latinLnBrk="0" hangingPunct="1">
              <a:spcBef>
                <a:spcPts val="600"/>
              </a:spcBef>
              <a:buClr>
                <a:schemeClr val="accent2"/>
              </a:buClr>
              <a:buSzPct val="85000"/>
              <a:buFont typeface="Wingdings 2"/>
              <a:buChar char=""/>
              <a:defRPr kumimoji="0" sz="2600" kern="1200">
                <a:solidFill>
                  <a:schemeClr val="tx1"/>
                </a:solidFill>
                <a:latin typeface="+mn-lt"/>
                <a:ea typeface="+mn-ea"/>
                <a:cs typeface="+mn-cs"/>
              </a:defRPr>
            </a:lvl1pPr>
            <a:lvl2pPr marL="640080" indent="-274320" algn="l" rtl="0" eaLnBrk="1" latinLnBrk="0" hangingPunct="1">
              <a:spcBef>
                <a:spcPts val="300"/>
              </a:spcBef>
              <a:buClr>
                <a:schemeClr val="accent2">
                  <a:shade val="75000"/>
                </a:schemeClr>
              </a:buClr>
              <a:buSzPct val="85000"/>
              <a:buFont typeface="Wingdings 2"/>
              <a:buChar char=""/>
              <a:defRPr kumimoji="0" sz="2400" kern="1200">
                <a:solidFill>
                  <a:schemeClr val="tx2"/>
                </a:solidFill>
                <a:latin typeface="+mn-lt"/>
                <a:ea typeface="+mn-ea"/>
                <a:cs typeface="+mn-cs"/>
              </a:defRPr>
            </a:lvl2pPr>
            <a:lvl3pPr marL="1005840" indent="-228600" algn="l" rtl="0" eaLnBrk="1" latinLnBrk="0" hangingPunct="1">
              <a:spcBef>
                <a:spcPts val="300"/>
              </a:spcBef>
              <a:buClr>
                <a:schemeClr val="accent2">
                  <a:shade val="50000"/>
                </a:schemeClr>
              </a:buClr>
              <a:buSzPct val="85000"/>
              <a:buFont typeface="Wingdings 2"/>
              <a:buChar char=""/>
              <a:defRPr kumimoji="0" sz="2100" kern="1200">
                <a:solidFill>
                  <a:schemeClr val="tx1"/>
                </a:solidFill>
                <a:latin typeface="+mn-lt"/>
                <a:ea typeface="+mn-ea"/>
                <a:cs typeface="+mn-cs"/>
              </a:defRPr>
            </a:lvl3pPr>
            <a:lvl4pPr marL="1280160" indent="-228600" algn="l" rtl="0" eaLnBrk="1" latinLnBrk="0" hangingPunct="1">
              <a:spcBef>
                <a:spcPts val="300"/>
              </a:spcBef>
              <a:buClr>
                <a:schemeClr val="accent2">
                  <a:shade val="75000"/>
                </a:schemeClr>
              </a:buClr>
              <a:buSzPct val="85000"/>
              <a:buFont typeface="Wingdings 2" pitchFamily="18" charset="2"/>
              <a:buChar char=""/>
              <a:defRPr kumimoji="0" sz="1900" kern="1200">
                <a:solidFill>
                  <a:schemeClr val="tx1"/>
                </a:solidFill>
                <a:latin typeface="+mn-lt"/>
                <a:ea typeface="+mn-ea"/>
                <a:cs typeface="+mn-cs"/>
              </a:defRPr>
            </a:lvl4pPr>
            <a:lvl5pPr marL="1554480" indent="-228600" algn="l" rtl="0" eaLnBrk="1" latinLnBrk="0" hangingPunct="1">
              <a:spcBef>
                <a:spcPts val="340"/>
              </a:spcBef>
              <a:buClr>
                <a:schemeClr val="accent2">
                  <a:shade val="75000"/>
                </a:schemeClr>
              </a:buClr>
              <a:buSzPct val="85000"/>
              <a:buFont typeface="Wingdings 2" pitchFamily="18" charset="2"/>
              <a:buChar char=""/>
              <a:defRPr kumimoji="0"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a:lstStyle>
          <a:p>
            <a:pPr marL="0" indent="0" algn="just">
              <a:buNone/>
            </a:pPr>
            <a:r>
              <a:rPr lang="en-IN" sz="1800" dirty="0">
                <a:latin typeface="Tw Cen MT" panose="020B0602020104020603" pitchFamily="34" charset="0"/>
              </a:rPr>
              <a:t>Where the registered person has not claimed depreciation on the tax component of the cost of capital goods &amp; plant and machinery and decides to claim the credit of input taxes paid, where such capital goods are used partly for the purpose of business and partly for other purposes or partly for effecting taxable supplies including zero-rated supplies and partly for effecting taxable supplies, the input tax credit available shall be calculated as per the provisions of Rule 43.</a:t>
            </a:r>
          </a:p>
          <a:p>
            <a:pPr marL="0" indent="0" algn="just">
              <a:buNone/>
            </a:pPr>
            <a:r>
              <a:rPr lang="en-US" sz="1800" b="1" dirty="0">
                <a:latin typeface="Tw Cen MT" panose="020B0602020104020603" pitchFamily="34" charset="0"/>
                <a:cs typeface="Times New Roman" panose="02020603050405020304" pitchFamily="18" charset="0"/>
              </a:rPr>
              <a:t>	</a:t>
            </a:r>
          </a:p>
        </p:txBody>
      </p:sp>
      <p:sp>
        <p:nvSpPr>
          <p:cNvPr id="4" name="Footer Placeholder 3">
            <a:extLst>
              <a:ext uri="{FF2B5EF4-FFF2-40B4-BE49-F238E27FC236}">
                <a16:creationId xmlns:a16="http://schemas.microsoft.com/office/drawing/2014/main" id="{5E06D26F-5BFC-F048-81DF-18BC22D75FE7}"/>
              </a:ext>
            </a:extLst>
          </p:cNvPr>
          <p:cNvSpPr>
            <a:spLocks noGrp="1"/>
          </p:cNvSpPr>
          <p:nvPr>
            <p:ph type="ftr" sz="quarter" idx="11"/>
          </p:nvPr>
        </p:nvSpPr>
        <p:spPr/>
        <p:txBody>
          <a:bodyPr/>
          <a:lstStyle/>
          <a:p>
            <a:r>
              <a:rPr lang="en-IN"/>
              <a:t>By CA Atul Gupta </a:t>
            </a:r>
          </a:p>
        </p:txBody>
      </p:sp>
    </p:spTree>
    <p:extLst>
      <p:ext uri="{BB962C8B-B14F-4D97-AF65-F5344CB8AC3E}">
        <p14:creationId xmlns:p14="http://schemas.microsoft.com/office/powerpoint/2010/main" val="4263613641"/>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3613298" y="0"/>
            <a:ext cx="7054703" cy="7315200"/>
          </a:xfrm>
          <a:prstGeom prst="rect">
            <a:avLst/>
          </a:prstGeom>
          <a:noFill/>
          <a:ln>
            <a:noFill/>
          </a:ln>
        </p:spPr>
        <p:style>
          <a:lnRef idx="0">
            <a:scrgbClr r="0" g="0" b="0"/>
          </a:lnRef>
          <a:fillRef idx="0">
            <a:scrgbClr r="0" g="0" b="0"/>
          </a:fillRef>
          <a:effectRef idx="0">
            <a:scrgbClr r="0" g="0" b="0"/>
          </a:effectRef>
          <a:fontRef idx="minor">
            <a:schemeClr val="dk1"/>
          </a:fontRef>
        </p:style>
        <p:txBody>
          <a:bodyPr tIns="205740" rtlCol="0" anchor="t"/>
          <a:lstStyle/>
          <a:p>
            <a:pPr algn="just"/>
            <a:endParaRPr lang="en-US" dirty="0"/>
          </a:p>
        </p:txBody>
      </p:sp>
      <p:sp>
        <p:nvSpPr>
          <p:cNvPr id="5" name="Content Placeholder 2">
            <a:extLst>
              <a:ext uri="{FF2B5EF4-FFF2-40B4-BE49-F238E27FC236}">
                <a16:creationId xmlns:a16="http://schemas.microsoft.com/office/drawing/2014/main" id="{324C478B-DC55-4BA2-8C72-CF968F001F8D}"/>
              </a:ext>
            </a:extLst>
          </p:cNvPr>
          <p:cNvSpPr txBox="1">
            <a:spLocks/>
          </p:cNvSpPr>
          <p:nvPr/>
        </p:nvSpPr>
        <p:spPr>
          <a:xfrm>
            <a:off x="3724275" y="857251"/>
            <a:ext cx="6577928" cy="5063755"/>
          </a:xfrm>
          <a:prstGeom prst="rect">
            <a:avLst/>
          </a:prstGeom>
        </p:spPr>
        <p:txBody>
          <a:bodyPr>
            <a:normAutofit/>
          </a:bodyPr>
          <a:lstStyle>
            <a:lvl1pPr marL="274320" indent="-274320" algn="l" rtl="0" eaLnBrk="1" latinLnBrk="0" hangingPunct="1">
              <a:spcBef>
                <a:spcPts val="600"/>
              </a:spcBef>
              <a:buClr>
                <a:schemeClr val="accent2"/>
              </a:buClr>
              <a:buSzPct val="85000"/>
              <a:buFont typeface="Wingdings 2"/>
              <a:buChar char=""/>
              <a:defRPr kumimoji="0" sz="2600" kern="1200">
                <a:solidFill>
                  <a:schemeClr val="tx1"/>
                </a:solidFill>
                <a:latin typeface="+mn-lt"/>
                <a:ea typeface="+mn-ea"/>
                <a:cs typeface="+mn-cs"/>
              </a:defRPr>
            </a:lvl1pPr>
            <a:lvl2pPr marL="640080" indent="-274320" algn="l" rtl="0" eaLnBrk="1" latinLnBrk="0" hangingPunct="1">
              <a:spcBef>
                <a:spcPts val="300"/>
              </a:spcBef>
              <a:buClr>
                <a:schemeClr val="accent2">
                  <a:shade val="75000"/>
                </a:schemeClr>
              </a:buClr>
              <a:buSzPct val="85000"/>
              <a:buFont typeface="Wingdings 2"/>
              <a:buChar char=""/>
              <a:defRPr kumimoji="0" sz="2400" kern="1200">
                <a:solidFill>
                  <a:schemeClr val="tx2"/>
                </a:solidFill>
                <a:latin typeface="+mn-lt"/>
                <a:ea typeface="+mn-ea"/>
                <a:cs typeface="+mn-cs"/>
              </a:defRPr>
            </a:lvl2pPr>
            <a:lvl3pPr marL="1005840" indent="-228600" algn="l" rtl="0" eaLnBrk="1" latinLnBrk="0" hangingPunct="1">
              <a:spcBef>
                <a:spcPts val="300"/>
              </a:spcBef>
              <a:buClr>
                <a:schemeClr val="accent2">
                  <a:shade val="50000"/>
                </a:schemeClr>
              </a:buClr>
              <a:buSzPct val="85000"/>
              <a:buFont typeface="Wingdings 2"/>
              <a:buChar char=""/>
              <a:defRPr kumimoji="0" sz="2100" kern="1200">
                <a:solidFill>
                  <a:schemeClr val="tx1"/>
                </a:solidFill>
                <a:latin typeface="+mn-lt"/>
                <a:ea typeface="+mn-ea"/>
                <a:cs typeface="+mn-cs"/>
              </a:defRPr>
            </a:lvl3pPr>
            <a:lvl4pPr marL="1280160" indent="-228600" algn="l" rtl="0" eaLnBrk="1" latinLnBrk="0" hangingPunct="1">
              <a:spcBef>
                <a:spcPts val="300"/>
              </a:spcBef>
              <a:buClr>
                <a:schemeClr val="accent2">
                  <a:shade val="75000"/>
                </a:schemeClr>
              </a:buClr>
              <a:buSzPct val="85000"/>
              <a:buFont typeface="Wingdings 2" pitchFamily="18" charset="2"/>
              <a:buChar char=""/>
              <a:defRPr kumimoji="0" sz="1900" kern="1200">
                <a:solidFill>
                  <a:schemeClr val="tx1"/>
                </a:solidFill>
                <a:latin typeface="+mn-lt"/>
                <a:ea typeface="+mn-ea"/>
                <a:cs typeface="+mn-cs"/>
              </a:defRPr>
            </a:lvl4pPr>
            <a:lvl5pPr marL="1554480" indent="-228600" algn="l" rtl="0" eaLnBrk="1" latinLnBrk="0" hangingPunct="1">
              <a:spcBef>
                <a:spcPts val="340"/>
              </a:spcBef>
              <a:buClr>
                <a:schemeClr val="accent2">
                  <a:shade val="75000"/>
                </a:schemeClr>
              </a:buClr>
              <a:buSzPct val="85000"/>
              <a:buFont typeface="Wingdings 2" pitchFamily="18" charset="2"/>
              <a:buChar char=""/>
              <a:defRPr kumimoji="0"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a:lstStyle>
          <a:p>
            <a:pPr marL="0" indent="0">
              <a:buNone/>
            </a:pPr>
            <a:r>
              <a:rPr lang="en-US" sz="1800" b="1" dirty="0">
                <a:latin typeface="Times New Roman" panose="02020603050405020304" pitchFamily="18" charset="0"/>
                <a:cs typeface="Times New Roman" panose="02020603050405020304" pitchFamily="18" charset="0"/>
              </a:rPr>
              <a:t>	</a:t>
            </a:r>
          </a:p>
        </p:txBody>
      </p:sp>
      <p:sp>
        <p:nvSpPr>
          <p:cNvPr id="4" name="TextBox 3">
            <a:extLst>
              <a:ext uri="{FF2B5EF4-FFF2-40B4-BE49-F238E27FC236}">
                <a16:creationId xmlns:a16="http://schemas.microsoft.com/office/drawing/2014/main" id="{58897D54-4EB4-4C11-94D0-45C2EA338D6A}"/>
              </a:ext>
            </a:extLst>
          </p:cNvPr>
          <p:cNvSpPr txBox="1"/>
          <p:nvPr/>
        </p:nvSpPr>
        <p:spPr>
          <a:xfrm>
            <a:off x="1494095" y="304801"/>
            <a:ext cx="1999587" cy="1384995"/>
          </a:xfrm>
          <a:prstGeom prst="rect">
            <a:avLst/>
          </a:prstGeom>
          <a:noFill/>
        </p:spPr>
        <p:txBody>
          <a:bodyPr wrap="square" rtlCol="0">
            <a:spAutoFit/>
          </a:bodyPr>
          <a:lstStyle/>
          <a:p>
            <a:pPr fontAlgn="base">
              <a:spcBef>
                <a:spcPct val="0"/>
              </a:spcBef>
              <a:spcAft>
                <a:spcPct val="0"/>
              </a:spcAft>
            </a:pPr>
            <a:r>
              <a:rPr lang="en-US" sz="2100" dirty="0">
                <a:solidFill>
                  <a:schemeClr val="bg1"/>
                </a:solidFill>
              </a:rPr>
              <a:t>Apportionment of Input Tax Credit in case of Capital Goods</a:t>
            </a:r>
          </a:p>
        </p:txBody>
      </p:sp>
      <p:sp>
        <p:nvSpPr>
          <p:cNvPr id="11" name="TextBox 10">
            <a:extLst>
              <a:ext uri="{FF2B5EF4-FFF2-40B4-BE49-F238E27FC236}">
                <a16:creationId xmlns:a16="http://schemas.microsoft.com/office/drawing/2014/main" id="{D942CE89-7518-43C6-A05A-9F4F7DE9D02A}"/>
              </a:ext>
            </a:extLst>
          </p:cNvPr>
          <p:cNvSpPr txBox="1"/>
          <p:nvPr/>
        </p:nvSpPr>
        <p:spPr>
          <a:xfrm>
            <a:off x="3948224" y="2133157"/>
            <a:ext cx="3700130" cy="369332"/>
          </a:xfrm>
          <a:prstGeom prst="rect">
            <a:avLst/>
          </a:prstGeom>
          <a:noFill/>
        </p:spPr>
        <p:txBody>
          <a:bodyPr wrap="square" rtlCol="0">
            <a:spAutoFit/>
          </a:bodyPr>
          <a:lstStyle/>
          <a:p>
            <a:endParaRPr lang="en-US" dirty="0"/>
          </a:p>
        </p:txBody>
      </p:sp>
      <p:sp>
        <p:nvSpPr>
          <p:cNvPr id="13" name="Rectangle: Rounded Corners 12">
            <a:extLst>
              <a:ext uri="{FF2B5EF4-FFF2-40B4-BE49-F238E27FC236}">
                <a16:creationId xmlns:a16="http://schemas.microsoft.com/office/drawing/2014/main" id="{86D3C700-BEBF-49B6-986E-8DA87155B53B}"/>
              </a:ext>
            </a:extLst>
          </p:cNvPr>
          <p:cNvSpPr/>
          <p:nvPr/>
        </p:nvSpPr>
        <p:spPr>
          <a:xfrm>
            <a:off x="3948224" y="1054523"/>
            <a:ext cx="3405077" cy="135563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cs typeface="Times New Roman" panose="02020603050405020304" pitchFamily="18" charset="0"/>
              </a:rPr>
              <a:t>Depreciation claimed on Tax component of the cost of capital goods under IT Act</a:t>
            </a:r>
            <a:endParaRPr lang="en-IN" b="1" dirty="0">
              <a:solidFill>
                <a:schemeClr val="tx1"/>
              </a:solidFill>
              <a:cs typeface="Times New Roman" panose="02020603050405020304" pitchFamily="18" charset="0"/>
            </a:endParaRPr>
          </a:p>
          <a:p>
            <a:pPr algn="ctr"/>
            <a:endParaRPr lang="en-US" dirty="0"/>
          </a:p>
        </p:txBody>
      </p:sp>
      <p:sp>
        <p:nvSpPr>
          <p:cNvPr id="14" name="Rectangle: Rounded Corners 13">
            <a:extLst>
              <a:ext uri="{FF2B5EF4-FFF2-40B4-BE49-F238E27FC236}">
                <a16:creationId xmlns:a16="http://schemas.microsoft.com/office/drawing/2014/main" id="{ACAA1236-78C4-4E78-BC42-2A7A4462ADE5}"/>
              </a:ext>
            </a:extLst>
          </p:cNvPr>
          <p:cNvSpPr/>
          <p:nvPr/>
        </p:nvSpPr>
        <p:spPr>
          <a:xfrm>
            <a:off x="8685029" y="1054524"/>
            <a:ext cx="1617175" cy="135563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cs typeface="Times New Roman" panose="02020603050405020304" pitchFamily="18" charset="0"/>
              </a:rPr>
              <a:t>ITC not Available</a:t>
            </a:r>
            <a:endParaRPr lang="en-IN" b="1" dirty="0">
              <a:solidFill>
                <a:schemeClr val="tx1"/>
              </a:solidFill>
              <a:cs typeface="Times New Roman" panose="02020603050405020304" pitchFamily="18" charset="0"/>
            </a:endParaRPr>
          </a:p>
          <a:p>
            <a:pPr algn="ctr"/>
            <a:endParaRPr lang="en-US" dirty="0"/>
          </a:p>
        </p:txBody>
      </p:sp>
      <p:cxnSp>
        <p:nvCxnSpPr>
          <p:cNvPr id="17" name="Straight Arrow Connector 16">
            <a:extLst>
              <a:ext uri="{FF2B5EF4-FFF2-40B4-BE49-F238E27FC236}">
                <a16:creationId xmlns:a16="http://schemas.microsoft.com/office/drawing/2014/main" id="{9605AB06-23BE-4AE3-857A-AD82764EF4E8}"/>
              </a:ext>
            </a:extLst>
          </p:cNvPr>
          <p:cNvCxnSpPr>
            <a:cxnSpLocks/>
            <a:stCxn id="13" idx="3"/>
            <a:endCxn id="14" idx="1"/>
          </p:cNvCxnSpPr>
          <p:nvPr/>
        </p:nvCxnSpPr>
        <p:spPr>
          <a:xfrm>
            <a:off x="7353300" y="1732340"/>
            <a:ext cx="1331728"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8" name="Rectangle: Rounded Corners 17">
            <a:extLst>
              <a:ext uri="{FF2B5EF4-FFF2-40B4-BE49-F238E27FC236}">
                <a16:creationId xmlns:a16="http://schemas.microsoft.com/office/drawing/2014/main" id="{A2F41763-7C5E-4536-9772-7FE1CBE72E37}"/>
              </a:ext>
            </a:extLst>
          </p:cNvPr>
          <p:cNvSpPr/>
          <p:nvPr/>
        </p:nvSpPr>
        <p:spPr>
          <a:xfrm>
            <a:off x="5486400" y="2743200"/>
            <a:ext cx="3700130" cy="135563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cs typeface="Times New Roman" panose="02020603050405020304" pitchFamily="18" charset="0"/>
              </a:rPr>
              <a:t>Example:</a:t>
            </a:r>
          </a:p>
          <a:p>
            <a:r>
              <a:rPr lang="en-US" b="1" dirty="0">
                <a:solidFill>
                  <a:schemeClr val="tx1"/>
                </a:solidFill>
                <a:cs typeface="Times New Roman" panose="02020603050405020304" pitchFamily="18" charset="0"/>
              </a:rPr>
              <a:t>Cost of asset               =  Rs. 100</a:t>
            </a:r>
          </a:p>
          <a:p>
            <a:r>
              <a:rPr lang="en-US" b="1" dirty="0">
                <a:solidFill>
                  <a:schemeClr val="tx1"/>
                </a:solidFill>
                <a:cs typeface="Times New Roman" panose="02020603050405020304" pitchFamily="18" charset="0"/>
              </a:rPr>
              <a:t>Tax-18%(say)              =  </a:t>
            </a:r>
            <a:r>
              <a:rPr lang="en-US" b="1" u="sng" dirty="0">
                <a:solidFill>
                  <a:schemeClr val="tx1"/>
                </a:solidFill>
                <a:cs typeface="Times New Roman" panose="02020603050405020304" pitchFamily="18" charset="0"/>
              </a:rPr>
              <a:t>Rs. 18</a:t>
            </a:r>
          </a:p>
          <a:p>
            <a:r>
              <a:rPr lang="en-US" b="1" dirty="0">
                <a:solidFill>
                  <a:schemeClr val="tx1"/>
                </a:solidFill>
                <a:cs typeface="Times New Roman" panose="02020603050405020304" pitchFamily="18" charset="0"/>
              </a:rPr>
              <a:t>Total Cost                       </a:t>
            </a:r>
            <a:r>
              <a:rPr lang="en-US" b="1" u="sng" dirty="0">
                <a:solidFill>
                  <a:schemeClr val="tx1"/>
                </a:solidFill>
                <a:cs typeface="Times New Roman" panose="02020603050405020304" pitchFamily="18" charset="0"/>
              </a:rPr>
              <a:t>Rs. 118</a:t>
            </a:r>
            <a:endParaRPr lang="en-IN" b="1" u="sng" dirty="0">
              <a:solidFill>
                <a:schemeClr val="tx1"/>
              </a:solidFill>
              <a:cs typeface="Times New Roman" panose="02020603050405020304" pitchFamily="18" charset="0"/>
            </a:endParaRPr>
          </a:p>
          <a:p>
            <a:pPr algn="ctr"/>
            <a:endParaRPr lang="en-US" dirty="0"/>
          </a:p>
        </p:txBody>
      </p:sp>
      <p:sp>
        <p:nvSpPr>
          <p:cNvPr id="21" name="Oval 20">
            <a:extLst>
              <a:ext uri="{FF2B5EF4-FFF2-40B4-BE49-F238E27FC236}">
                <a16:creationId xmlns:a16="http://schemas.microsoft.com/office/drawing/2014/main" id="{A5BB1BC0-CA1D-429F-BC47-9B465CF53C0D}"/>
              </a:ext>
            </a:extLst>
          </p:cNvPr>
          <p:cNvSpPr/>
          <p:nvPr/>
        </p:nvSpPr>
        <p:spPr>
          <a:xfrm>
            <a:off x="4230489" y="4447512"/>
            <a:ext cx="2886740" cy="157228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cs typeface="Times New Roman" panose="02020603050405020304" pitchFamily="18" charset="0"/>
              </a:rPr>
              <a:t>If Depreciation charged on Rs.100</a:t>
            </a:r>
            <a:endParaRPr lang="en-IN" b="1" dirty="0">
              <a:solidFill>
                <a:schemeClr val="tx1"/>
              </a:solidFill>
              <a:cs typeface="Times New Roman" panose="02020603050405020304" pitchFamily="18" charset="0"/>
            </a:endParaRPr>
          </a:p>
          <a:p>
            <a:pPr algn="ctr"/>
            <a:r>
              <a:rPr lang="en-US" b="1" dirty="0">
                <a:solidFill>
                  <a:srgbClr val="C00000"/>
                </a:solidFill>
                <a:ea typeface="Cambria Math" panose="02040503050406030204" pitchFamily="18" charset="0"/>
              </a:rPr>
              <a:t>ITC Available</a:t>
            </a:r>
            <a:endParaRPr lang="en-IN" b="1" dirty="0">
              <a:solidFill>
                <a:srgbClr val="C00000"/>
              </a:solidFill>
              <a:ea typeface="Cambria Math" panose="02040503050406030204" pitchFamily="18" charset="0"/>
            </a:endParaRPr>
          </a:p>
        </p:txBody>
      </p:sp>
      <p:sp>
        <p:nvSpPr>
          <p:cNvPr id="23" name="Oval 22">
            <a:extLst>
              <a:ext uri="{FF2B5EF4-FFF2-40B4-BE49-F238E27FC236}">
                <a16:creationId xmlns:a16="http://schemas.microsoft.com/office/drawing/2014/main" id="{14A76FEA-0FCC-4D84-897C-5F8E850AA6AC}"/>
              </a:ext>
            </a:extLst>
          </p:cNvPr>
          <p:cNvSpPr/>
          <p:nvPr/>
        </p:nvSpPr>
        <p:spPr>
          <a:xfrm>
            <a:off x="7637721" y="4447512"/>
            <a:ext cx="2886740" cy="157228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cs typeface="Times New Roman" panose="02020603050405020304" pitchFamily="18" charset="0"/>
              </a:rPr>
              <a:t>If Depreciation charged on Rs.118</a:t>
            </a:r>
            <a:endParaRPr lang="en-IN" b="1" dirty="0">
              <a:solidFill>
                <a:schemeClr val="tx1"/>
              </a:solidFill>
              <a:cs typeface="Times New Roman" panose="02020603050405020304" pitchFamily="18" charset="0"/>
            </a:endParaRPr>
          </a:p>
          <a:p>
            <a:pPr algn="ctr"/>
            <a:r>
              <a:rPr lang="en-US" b="1" dirty="0">
                <a:solidFill>
                  <a:srgbClr val="C00000"/>
                </a:solidFill>
                <a:ea typeface="Cambria Math" panose="02040503050406030204" pitchFamily="18" charset="0"/>
              </a:rPr>
              <a:t>ITC not Available</a:t>
            </a:r>
            <a:endParaRPr lang="en-IN" b="1" dirty="0">
              <a:solidFill>
                <a:srgbClr val="C00000"/>
              </a:solidFill>
              <a:ea typeface="Cambria Math" panose="02040503050406030204" pitchFamily="18" charset="0"/>
            </a:endParaRPr>
          </a:p>
        </p:txBody>
      </p:sp>
      <p:cxnSp>
        <p:nvCxnSpPr>
          <p:cNvPr id="25" name="Straight Arrow Connector 24">
            <a:extLst>
              <a:ext uri="{FF2B5EF4-FFF2-40B4-BE49-F238E27FC236}">
                <a16:creationId xmlns:a16="http://schemas.microsoft.com/office/drawing/2014/main" id="{1F1BFFB9-7EA6-4876-AD42-736A2852B90F}"/>
              </a:ext>
            </a:extLst>
          </p:cNvPr>
          <p:cNvCxnSpPr>
            <a:cxnSpLocks/>
            <a:stCxn id="18" idx="2"/>
            <a:endCxn id="21" idx="7"/>
          </p:cNvCxnSpPr>
          <p:nvPr/>
        </p:nvCxnSpPr>
        <p:spPr>
          <a:xfrm flipH="1">
            <a:off x="6694477" y="4098835"/>
            <a:ext cx="641989" cy="57893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46FB6205-13A7-4A59-8D9C-5C3C6A58BB23}"/>
              </a:ext>
            </a:extLst>
          </p:cNvPr>
          <p:cNvCxnSpPr>
            <a:cxnSpLocks/>
            <a:stCxn id="18" idx="2"/>
            <a:endCxn id="23" idx="1"/>
          </p:cNvCxnSpPr>
          <p:nvPr/>
        </p:nvCxnSpPr>
        <p:spPr>
          <a:xfrm>
            <a:off x="7336466" y="4098834"/>
            <a:ext cx="724009" cy="57893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0A28B70E-F2EE-4E33-87E0-545CEA133127}"/>
              </a:ext>
            </a:extLst>
          </p:cNvPr>
          <p:cNvSpPr txBox="1"/>
          <p:nvPr/>
        </p:nvSpPr>
        <p:spPr>
          <a:xfrm>
            <a:off x="1" y="1054523"/>
            <a:ext cx="3456308" cy="2585323"/>
          </a:xfrm>
          <a:prstGeom prst="rect">
            <a:avLst/>
          </a:prstGeom>
          <a:noFill/>
        </p:spPr>
        <p:txBody>
          <a:bodyPr wrap="square" rtlCol="0">
            <a:spAutoFit/>
          </a:bodyPr>
          <a:lstStyle/>
          <a:p>
            <a:r>
              <a:rPr lang="en-US" dirty="0">
                <a:latin typeface="Century Gothic" panose="020B0502020202020204" pitchFamily="34" charset="0"/>
              </a:rPr>
              <a:t>“capital goods” means the goods, the value of which are capitalized in the books of accounts of the person claiming the credit and which are used of intended to be used in the course or furtherance of the business</a:t>
            </a:r>
          </a:p>
          <a:p>
            <a:endParaRPr lang="en-US" dirty="0">
              <a:latin typeface="Century Gothic" panose="020B0502020202020204" pitchFamily="34" charset="0"/>
            </a:endParaRPr>
          </a:p>
        </p:txBody>
      </p:sp>
      <p:sp>
        <p:nvSpPr>
          <p:cNvPr id="3" name="Footer Placeholder 2">
            <a:extLst>
              <a:ext uri="{FF2B5EF4-FFF2-40B4-BE49-F238E27FC236}">
                <a16:creationId xmlns:a16="http://schemas.microsoft.com/office/drawing/2014/main" id="{8515332C-E058-5A41-B80F-216159D6F1D6}"/>
              </a:ext>
            </a:extLst>
          </p:cNvPr>
          <p:cNvSpPr>
            <a:spLocks noGrp="1"/>
          </p:cNvSpPr>
          <p:nvPr>
            <p:ph type="ftr" sz="quarter" idx="11"/>
          </p:nvPr>
        </p:nvSpPr>
        <p:spPr/>
        <p:txBody>
          <a:bodyPr/>
          <a:lstStyle/>
          <a:p>
            <a:r>
              <a:rPr lang="en-IN"/>
              <a:t>By CA Atul Gupta </a:t>
            </a:r>
          </a:p>
        </p:txBody>
      </p:sp>
    </p:spTree>
    <p:extLst>
      <p:ext uri="{BB962C8B-B14F-4D97-AF65-F5344CB8AC3E}">
        <p14:creationId xmlns:p14="http://schemas.microsoft.com/office/powerpoint/2010/main" val="2063593785"/>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113657" y="834500"/>
            <a:ext cx="4223733" cy="2653557"/>
          </a:xfrm>
          <a:prstGeom prst="rect">
            <a:avLst/>
          </a:prstGeom>
          <a:noFill/>
          <a:ln>
            <a:noFill/>
          </a:ln>
        </p:spPr>
        <p:style>
          <a:lnRef idx="0">
            <a:scrgbClr r="0" g="0" b="0"/>
          </a:lnRef>
          <a:fillRef idx="0">
            <a:scrgbClr r="0" g="0" b="0"/>
          </a:fillRef>
          <a:effectRef idx="0">
            <a:scrgbClr r="0" g="0" b="0"/>
          </a:effectRef>
          <a:fontRef idx="minor">
            <a:schemeClr val="dk1"/>
          </a:fontRef>
        </p:style>
        <p:txBody>
          <a:bodyPr tIns="548640" rtlCol="0" anchor="t"/>
          <a:lstStyle/>
          <a:p>
            <a:pPr algn="ctr"/>
            <a:r>
              <a:rPr lang="en-US" sz="2800" dirty="0">
                <a:solidFill>
                  <a:schemeClr val="tx1"/>
                </a:solidFill>
                <a:latin typeface="Tw Cen MT" panose="020B0602020104020603" pitchFamily="34" charset="0"/>
              </a:rPr>
              <a:t>Necessary particulars to be present in the document for availing credit*</a:t>
            </a:r>
            <a:r>
              <a:rPr lang="en-US" sz="2400" dirty="0">
                <a:solidFill>
                  <a:schemeClr val="tx1"/>
                </a:solidFill>
                <a:latin typeface="Tw Cen MT" panose="020B0602020104020603" pitchFamily="34" charset="0"/>
              </a:rPr>
              <a:t> (Proviso to Rule 36(2))</a:t>
            </a:r>
          </a:p>
          <a:p>
            <a:pPr marL="285750" indent="-285750">
              <a:buFont typeface="Arial" panose="020B0604020202020204" pitchFamily="34" charset="0"/>
              <a:buChar char="•"/>
            </a:pPr>
            <a:endParaRPr lang="en-US" sz="2400" dirty="0">
              <a:latin typeface="Tw Cen MT" panose="020B0602020104020603" pitchFamily="34" charset="0"/>
            </a:endParaRPr>
          </a:p>
          <a:p>
            <a:endParaRPr lang="en-US" dirty="0">
              <a:latin typeface="Tw Cen MT" panose="020B0602020104020603" pitchFamily="34" charset="0"/>
            </a:endParaRPr>
          </a:p>
          <a:p>
            <a:endParaRPr lang="en-US" dirty="0">
              <a:latin typeface="Tw Cen MT" panose="020B0602020104020603" pitchFamily="34" charset="0"/>
            </a:endParaRPr>
          </a:p>
          <a:p>
            <a:endParaRPr lang="en-US" dirty="0">
              <a:latin typeface="Tw Cen MT" panose="020B0602020104020603" pitchFamily="34" charset="0"/>
            </a:endParaRPr>
          </a:p>
          <a:p>
            <a:endParaRPr lang="en-US" dirty="0">
              <a:latin typeface="Tw Cen MT" panose="020B0602020104020603" pitchFamily="34" charset="0"/>
            </a:endParaRPr>
          </a:p>
          <a:p>
            <a:endParaRPr lang="en-US" dirty="0">
              <a:latin typeface="Tw Cen MT" panose="020B0602020104020603" pitchFamily="34" charset="0"/>
            </a:endParaRPr>
          </a:p>
          <a:p>
            <a:endParaRPr lang="en-US" dirty="0">
              <a:latin typeface="Tw Cen MT" panose="020B0602020104020603" pitchFamily="34" charset="0"/>
            </a:endParaRPr>
          </a:p>
          <a:p>
            <a:endParaRPr lang="en-US" dirty="0">
              <a:latin typeface="Tw Cen MT" panose="020B0602020104020603" pitchFamily="34" charset="0"/>
            </a:endParaRPr>
          </a:p>
          <a:p>
            <a:endParaRPr lang="en-US" dirty="0">
              <a:latin typeface="Tw Cen MT" panose="020B0602020104020603" pitchFamily="34" charset="0"/>
            </a:endParaRPr>
          </a:p>
          <a:p>
            <a:endParaRPr lang="en-US" dirty="0">
              <a:latin typeface="Tw Cen MT" panose="020B0602020104020603" pitchFamily="34" charset="0"/>
            </a:endParaRPr>
          </a:p>
          <a:p>
            <a:endParaRPr lang="en-US" dirty="0">
              <a:latin typeface="Tw Cen MT" panose="020B0602020104020603" pitchFamily="34" charset="0"/>
            </a:endParaRPr>
          </a:p>
          <a:p>
            <a:endParaRPr lang="en-US" dirty="0">
              <a:latin typeface="Tw Cen MT" panose="020B0602020104020603" pitchFamily="34" charset="0"/>
            </a:endParaRPr>
          </a:p>
          <a:p>
            <a:endParaRPr lang="en-US" dirty="0">
              <a:latin typeface="Tw Cen MT" panose="020B0602020104020603" pitchFamily="34" charset="0"/>
            </a:endParaRPr>
          </a:p>
          <a:p>
            <a:pPr algn="ctr"/>
            <a:endParaRPr lang="en-US" u="sng" dirty="0">
              <a:latin typeface="Tw Cen MT" panose="020B0602020104020603" pitchFamily="34" charset="0"/>
            </a:endParaRPr>
          </a:p>
          <a:p>
            <a:pPr marL="285750" indent="-285750" algn="ctr">
              <a:buFont typeface="Arial" panose="020B0604020202020204" pitchFamily="34" charset="0"/>
              <a:buChar char="•"/>
            </a:pPr>
            <a:endParaRPr lang="en-US" u="sng" dirty="0">
              <a:latin typeface="Tw Cen MT" panose="020B0602020104020603" pitchFamily="34" charset="0"/>
            </a:endParaRPr>
          </a:p>
          <a:p>
            <a:pPr marL="285750" indent="-285750">
              <a:buFont typeface="Arial" panose="020B0604020202020204" pitchFamily="34" charset="0"/>
              <a:buChar char="•"/>
            </a:pPr>
            <a:endParaRPr lang="en-US" sz="2400" dirty="0">
              <a:latin typeface="Tw Cen MT" panose="020B0602020104020603" pitchFamily="34" charset="0"/>
            </a:endParaRPr>
          </a:p>
          <a:p>
            <a:pPr marL="285750" indent="-285750">
              <a:buFont typeface="Arial" panose="020B0604020202020204" pitchFamily="34" charset="0"/>
              <a:buChar char="•"/>
            </a:pPr>
            <a:endParaRPr lang="en-US" sz="2400" dirty="0">
              <a:latin typeface="Tw Cen MT" panose="020B0602020104020603" pitchFamily="34" charset="0"/>
            </a:endParaRPr>
          </a:p>
          <a:p>
            <a:endParaRPr lang="en-US" sz="2400" dirty="0">
              <a:latin typeface="Tw Cen MT" panose="020B0602020104020603" pitchFamily="34" charset="0"/>
            </a:endParaRPr>
          </a:p>
          <a:p>
            <a:pPr marL="285750" indent="-285750">
              <a:buFont typeface="Arial" panose="020B0604020202020204" pitchFamily="34" charset="0"/>
              <a:buChar char="•"/>
            </a:pPr>
            <a:endParaRPr lang="en-US" sz="2400" dirty="0">
              <a:latin typeface="Tw Cen MT" panose="020B0602020104020603" pitchFamily="34" charset="0"/>
            </a:endParaRPr>
          </a:p>
          <a:p>
            <a:pPr marL="285750" indent="-285750">
              <a:buFont typeface="Arial" panose="020B0604020202020204" pitchFamily="34" charset="0"/>
              <a:buChar char="•"/>
            </a:pPr>
            <a:endParaRPr lang="en-US" sz="2400" dirty="0">
              <a:latin typeface="Tw Cen MT" panose="020B0602020104020603" pitchFamily="34" charset="0"/>
            </a:endParaRPr>
          </a:p>
          <a:p>
            <a:pPr marL="285750" indent="-285750">
              <a:buFont typeface="Arial" panose="020B0604020202020204" pitchFamily="34" charset="0"/>
              <a:buChar char="•"/>
            </a:pPr>
            <a:endParaRPr lang="en-US" sz="2400" dirty="0">
              <a:latin typeface="Tw Cen MT" panose="020B0602020104020603" pitchFamily="34" charset="0"/>
            </a:endParaRPr>
          </a:p>
          <a:p>
            <a:pPr marL="285750" indent="-285750">
              <a:buFont typeface="Arial" panose="020B0604020202020204" pitchFamily="34" charset="0"/>
              <a:buChar char="•"/>
            </a:pPr>
            <a:endParaRPr lang="en-US" sz="2400" dirty="0">
              <a:latin typeface="Tw Cen MT" panose="020B0602020104020603" pitchFamily="34" charset="0"/>
            </a:endParaRPr>
          </a:p>
          <a:p>
            <a:endParaRPr lang="en-US" sz="2400" dirty="0">
              <a:latin typeface="Tw Cen MT" panose="020B0602020104020603" pitchFamily="34" charset="0"/>
            </a:endParaRPr>
          </a:p>
        </p:txBody>
      </p:sp>
      <p:sp>
        <p:nvSpPr>
          <p:cNvPr id="3" name="TextBox 2"/>
          <p:cNvSpPr txBox="1"/>
          <p:nvPr/>
        </p:nvSpPr>
        <p:spPr>
          <a:xfrm>
            <a:off x="-44942" y="188337"/>
            <a:ext cx="3833838" cy="954107"/>
          </a:xfrm>
          <a:prstGeom prst="rect">
            <a:avLst/>
          </a:prstGeom>
          <a:noFill/>
        </p:spPr>
        <p:txBody>
          <a:bodyPr wrap="square" rtlCol="0">
            <a:spAutoFit/>
          </a:bodyPr>
          <a:lstStyle/>
          <a:p>
            <a:r>
              <a:rPr lang="en-US" sz="2800" b="1" dirty="0">
                <a:latin typeface="Century Gothic" panose="020B0502020202020204" pitchFamily="34" charset="0"/>
              </a:rPr>
              <a:t>Eligibility of Input Tax Credit</a:t>
            </a:r>
          </a:p>
        </p:txBody>
      </p:sp>
      <p:sp>
        <p:nvSpPr>
          <p:cNvPr id="6" name="TextBox 5">
            <a:extLst>
              <a:ext uri="{FF2B5EF4-FFF2-40B4-BE49-F238E27FC236}">
                <a16:creationId xmlns:a16="http://schemas.microsoft.com/office/drawing/2014/main" id="{5A6D41B7-EB24-40F0-956F-80A0DCFBCD34}"/>
              </a:ext>
            </a:extLst>
          </p:cNvPr>
          <p:cNvSpPr txBox="1"/>
          <p:nvPr/>
        </p:nvSpPr>
        <p:spPr>
          <a:xfrm>
            <a:off x="222670" y="6316438"/>
            <a:ext cx="5181600" cy="338554"/>
          </a:xfrm>
          <a:prstGeom prst="rect">
            <a:avLst/>
          </a:prstGeom>
          <a:noFill/>
        </p:spPr>
        <p:txBody>
          <a:bodyPr wrap="square" rtlCol="0">
            <a:spAutoFit/>
          </a:bodyPr>
          <a:lstStyle/>
          <a:p>
            <a:r>
              <a:rPr lang="en-IN" sz="1600" dirty="0"/>
              <a:t>* Inserted vide NN 39/2018 dated 04.09.2018</a:t>
            </a:r>
          </a:p>
        </p:txBody>
      </p:sp>
      <p:graphicFrame>
        <p:nvGraphicFramePr>
          <p:cNvPr id="12" name="Diagram 11"/>
          <p:cNvGraphicFramePr/>
          <p:nvPr>
            <p:extLst>
              <p:ext uri="{D42A27DB-BD31-4B8C-83A1-F6EECF244321}">
                <p14:modId xmlns:p14="http://schemas.microsoft.com/office/powerpoint/2010/main" val="3139004896"/>
              </p:ext>
            </p:extLst>
          </p:nvPr>
        </p:nvGraphicFramePr>
        <p:xfrm>
          <a:off x="2465973" y="3707936"/>
          <a:ext cx="1442587" cy="205162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16" name="Diagram 15"/>
          <p:cNvGraphicFramePr/>
          <p:nvPr>
            <p:extLst>
              <p:ext uri="{D42A27DB-BD31-4B8C-83A1-F6EECF244321}">
                <p14:modId xmlns:p14="http://schemas.microsoft.com/office/powerpoint/2010/main" val="116625073"/>
              </p:ext>
            </p:extLst>
          </p:nvPr>
        </p:nvGraphicFramePr>
        <p:xfrm>
          <a:off x="5471946" y="3844374"/>
          <a:ext cx="1250830" cy="1866181"/>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17" name="Diagram 16"/>
          <p:cNvGraphicFramePr/>
          <p:nvPr>
            <p:extLst>
              <p:ext uri="{D42A27DB-BD31-4B8C-83A1-F6EECF244321}">
                <p14:modId xmlns:p14="http://schemas.microsoft.com/office/powerpoint/2010/main" val="3569303056"/>
              </p:ext>
            </p:extLst>
          </p:nvPr>
        </p:nvGraphicFramePr>
        <p:xfrm>
          <a:off x="6807140" y="3736900"/>
          <a:ext cx="1250831" cy="2196859"/>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graphicFrame>
        <p:nvGraphicFramePr>
          <p:cNvPr id="18" name="Diagram 17"/>
          <p:cNvGraphicFramePr/>
          <p:nvPr>
            <p:extLst>
              <p:ext uri="{D42A27DB-BD31-4B8C-83A1-F6EECF244321}">
                <p14:modId xmlns:p14="http://schemas.microsoft.com/office/powerpoint/2010/main" val="1659579149"/>
              </p:ext>
            </p:extLst>
          </p:nvPr>
        </p:nvGraphicFramePr>
        <p:xfrm>
          <a:off x="8134422" y="3582417"/>
          <a:ext cx="1158816" cy="2501662"/>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graphicFrame>
        <p:nvGraphicFramePr>
          <p:cNvPr id="5" name="Table 6">
            <a:extLst>
              <a:ext uri="{FF2B5EF4-FFF2-40B4-BE49-F238E27FC236}">
                <a16:creationId xmlns:a16="http://schemas.microsoft.com/office/drawing/2014/main" id="{CB332D6E-68ED-4013-828F-49E5A4C92BC0}"/>
              </a:ext>
            </a:extLst>
          </p:cNvPr>
          <p:cNvGraphicFramePr>
            <a:graphicFrameLocks noGrp="1"/>
          </p:cNvGraphicFramePr>
          <p:nvPr>
            <p:extLst>
              <p:ext uri="{D42A27DB-BD31-4B8C-83A1-F6EECF244321}">
                <p14:modId xmlns:p14="http://schemas.microsoft.com/office/powerpoint/2010/main" val="1021993820"/>
              </p:ext>
            </p:extLst>
          </p:nvPr>
        </p:nvGraphicFramePr>
        <p:xfrm>
          <a:off x="5063236" y="380400"/>
          <a:ext cx="5181600" cy="6126480"/>
        </p:xfrm>
        <a:graphic>
          <a:graphicData uri="http://schemas.openxmlformats.org/drawingml/2006/table">
            <a:tbl>
              <a:tblPr firstRow="1" bandRow="1">
                <a:tableStyleId>{5C22544A-7EE6-4342-B048-85BDC9FD1C3A}</a:tableStyleId>
              </a:tblPr>
              <a:tblGrid>
                <a:gridCol w="2506078">
                  <a:extLst>
                    <a:ext uri="{9D8B030D-6E8A-4147-A177-3AD203B41FA5}">
                      <a16:colId xmlns:a16="http://schemas.microsoft.com/office/drawing/2014/main" val="3096542329"/>
                    </a:ext>
                  </a:extLst>
                </a:gridCol>
                <a:gridCol w="2675522">
                  <a:extLst>
                    <a:ext uri="{9D8B030D-6E8A-4147-A177-3AD203B41FA5}">
                      <a16:colId xmlns:a16="http://schemas.microsoft.com/office/drawing/2014/main" val="416628869"/>
                    </a:ext>
                  </a:extLst>
                </a:gridCol>
              </a:tblGrid>
              <a:tr h="364090">
                <a:tc>
                  <a:txBody>
                    <a:bodyPr/>
                    <a:lstStyle/>
                    <a:p>
                      <a:r>
                        <a:rPr lang="en-IN" dirty="0"/>
                        <a:t>As Per Rule 46</a:t>
                      </a:r>
                    </a:p>
                  </a:txBody>
                  <a:tcPr/>
                </a:tc>
                <a:tc>
                  <a:txBody>
                    <a:bodyPr/>
                    <a:lstStyle/>
                    <a:p>
                      <a:r>
                        <a:rPr lang="en-IN" dirty="0"/>
                        <a:t> Proviso  to Rule 36(2)*</a:t>
                      </a:r>
                    </a:p>
                  </a:txBody>
                  <a:tcPr/>
                </a:tc>
                <a:extLst>
                  <a:ext uri="{0D108BD9-81ED-4DB2-BD59-A6C34878D82A}">
                    <a16:rowId xmlns:a16="http://schemas.microsoft.com/office/drawing/2014/main" val="3004290135"/>
                  </a:ext>
                </a:extLst>
              </a:tr>
              <a:tr h="637158">
                <a:tc>
                  <a:txBody>
                    <a:bodyPr/>
                    <a:lstStyle/>
                    <a:p>
                      <a:r>
                        <a:rPr lang="en-US" sz="1800" dirty="0">
                          <a:latin typeface="Tw Cen MT" panose="020B0602020104020603" pitchFamily="34" charset="0"/>
                        </a:rPr>
                        <a:t>Serial number not exceeding 16 characters</a:t>
                      </a:r>
                      <a:endParaRPr lang="en-IN" dirty="0"/>
                    </a:p>
                  </a:txBody>
                  <a:tcPr/>
                </a:tc>
                <a:tc>
                  <a:txBody>
                    <a:bodyPr/>
                    <a:lstStyle/>
                    <a:p>
                      <a:endParaRPr lang="en-IN" dirty="0"/>
                    </a:p>
                  </a:txBody>
                  <a:tcPr/>
                </a:tc>
                <a:extLst>
                  <a:ext uri="{0D108BD9-81ED-4DB2-BD59-A6C34878D82A}">
                    <a16:rowId xmlns:a16="http://schemas.microsoft.com/office/drawing/2014/main" val="2111749208"/>
                  </a:ext>
                </a:extLst>
              </a:tr>
              <a:tr h="63715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latin typeface="Tw Cen MT" panose="020B0602020104020603" pitchFamily="34" charset="0"/>
                        </a:rPr>
                        <a:t>Name, address and GSTIN of the supplier.</a:t>
                      </a:r>
                    </a:p>
                  </a:txBody>
                  <a:tcPr/>
                </a:tc>
                <a:tc>
                  <a:txBody>
                    <a:bodyPr/>
                    <a:lstStyle/>
                    <a:p>
                      <a:endParaRPr lang="en-IN" dirty="0"/>
                    </a:p>
                  </a:txBody>
                  <a:tcPr/>
                </a:tc>
                <a:extLst>
                  <a:ext uri="{0D108BD9-81ED-4DB2-BD59-A6C34878D82A}">
                    <a16:rowId xmlns:a16="http://schemas.microsoft.com/office/drawing/2014/main" val="1832254301"/>
                  </a:ext>
                </a:extLst>
              </a:tr>
              <a:tr h="63715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latin typeface="Tw Cen MT" panose="020B0602020104020603" pitchFamily="34" charset="0"/>
                        </a:rPr>
                        <a:t>Name, address and GSTIN of the recipient</a:t>
                      </a:r>
                      <a:r>
                        <a:rPr lang="en-IN" sz="1800" dirty="0">
                          <a:latin typeface="Tw Cen MT" panose="020B0602020104020603" pitchFamily="34" charset="0"/>
                        </a:rPr>
                        <a:t>.</a:t>
                      </a:r>
                      <a:endParaRPr lang="en-US" sz="1800" dirty="0">
                        <a:latin typeface="Tw Cen MT" panose="020B0602020104020603" pitchFamily="34" charset="0"/>
                      </a:endParaRPr>
                    </a:p>
                  </a:txBody>
                  <a:tcPr/>
                </a:tc>
                <a:tc>
                  <a:txBody>
                    <a:bodyPr/>
                    <a:lstStyle/>
                    <a:p>
                      <a:endParaRPr lang="en-IN"/>
                    </a:p>
                  </a:txBody>
                  <a:tcPr/>
                </a:tc>
                <a:extLst>
                  <a:ext uri="{0D108BD9-81ED-4DB2-BD59-A6C34878D82A}">
                    <a16:rowId xmlns:a16="http://schemas.microsoft.com/office/drawing/2014/main" val="1576709387"/>
                  </a:ext>
                </a:extLst>
              </a:tr>
              <a:tr h="364090">
                <a:tc>
                  <a:txBody>
                    <a:bodyPr/>
                    <a:lstStyle/>
                    <a:p>
                      <a:r>
                        <a:rPr lang="en-IN" dirty="0"/>
                        <a:t>HSN Code</a:t>
                      </a:r>
                    </a:p>
                  </a:txBody>
                  <a:tcPr/>
                </a:tc>
                <a:tc>
                  <a:txBody>
                    <a:bodyPr/>
                    <a:lstStyle/>
                    <a:p>
                      <a:endParaRPr lang="en-IN" dirty="0"/>
                    </a:p>
                  </a:txBody>
                  <a:tcPr/>
                </a:tc>
                <a:extLst>
                  <a:ext uri="{0D108BD9-81ED-4DB2-BD59-A6C34878D82A}">
                    <a16:rowId xmlns:a16="http://schemas.microsoft.com/office/drawing/2014/main" val="905269432"/>
                  </a:ext>
                </a:extLst>
              </a:tr>
              <a:tr h="637158">
                <a:tc>
                  <a:txBody>
                    <a:bodyPr/>
                    <a:lstStyle/>
                    <a:p>
                      <a:r>
                        <a:rPr lang="en-IN" dirty="0"/>
                        <a:t>Description of Goods/Service</a:t>
                      </a:r>
                    </a:p>
                  </a:txBody>
                  <a:tcPr/>
                </a:tc>
                <a:tc>
                  <a:txBody>
                    <a:bodyPr/>
                    <a:lstStyle/>
                    <a:p>
                      <a:endParaRPr lang="en-IN" dirty="0"/>
                    </a:p>
                  </a:txBody>
                  <a:tcPr/>
                </a:tc>
                <a:extLst>
                  <a:ext uri="{0D108BD9-81ED-4DB2-BD59-A6C34878D82A}">
                    <a16:rowId xmlns:a16="http://schemas.microsoft.com/office/drawing/2014/main" val="1090340824"/>
                  </a:ext>
                </a:extLst>
              </a:tr>
              <a:tr h="364090">
                <a:tc>
                  <a:txBody>
                    <a:bodyPr/>
                    <a:lstStyle/>
                    <a:p>
                      <a:r>
                        <a:rPr lang="en-IN" dirty="0"/>
                        <a:t>Quantity</a:t>
                      </a:r>
                    </a:p>
                  </a:txBody>
                  <a:tcPr/>
                </a:tc>
                <a:tc>
                  <a:txBody>
                    <a:bodyPr/>
                    <a:lstStyle/>
                    <a:p>
                      <a:endParaRPr lang="en-IN" dirty="0"/>
                    </a:p>
                  </a:txBody>
                  <a:tcPr/>
                </a:tc>
                <a:extLst>
                  <a:ext uri="{0D108BD9-81ED-4DB2-BD59-A6C34878D82A}">
                    <a16:rowId xmlns:a16="http://schemas.microsoft.com/office/drawing/2014/main" val="3690524044"/>
                  </a:ext>
                </a:extLst>
              </a:tr>
              <a:tr h="637158">
                <a:tc>
                  <a:txBody>
                    <a:bodyPr/>
                    <a:lstStyle/>
                    <a:p>
                      <a:r>
                        <a:rPr lang="en-US" sz="1800" dirty="0">
                          <a:latin typeface="Tw Cen MT" panose="020B0602020104020603" pitchFamily="34" charset="0"/>
                        </a:rPr>
                        <a:t>Total value of supply of goods or services or both</a:t>
                      </a:r>
                      <a:endParaRPr lang="en-IN" dirty="0"/>
                    </a:p>
                  </a:txBody>
                  <a:tcPr/>
                </a:tc>
                <a:tc>
                  <a:txBody>
                    <a:bodyPr/>
                    <a:lstStyle/>
                    <a:p>
                      <a:endParaRPr lang="en-IN" dirty="0"/>
                    </a:p>
                  </a:txBody>
                  <a:tcPr/>
                </a:tc>
                <a:extLst>
                  <a:ext uri="{0D108BD9-81ED-4DB2-BD59-A6C34878D82A}">
                    <a16:rowId xmlns:a16="http://schemas.microsoft.com/office/drawing/2014/main" val="1717613031"/>
                  </a:ext>
                </a:extLst>
              </a:tr>
              <a:tr h="1456360">
                <a:tc>
                  <a:txBody>
                    <a:bodyPr/>
                    <a:lstStyle/>
                    <a:p>
                      <a:r>
                        <a:rPr lang="en-US" sz="1800" dirty="0">
                          <a:latin typeface="Tw Cen MT" panose="020B0602020104020603" pitchFamily="34" charset="0"/>
                        </a:rPr>
                        <a:t>Taxable value of the supply of goods or services or both taking into account discount or abatement</a:t>
                      </a:r>
                      <a:endParaRPr lang="en-IN" dirty="0"/>
                    </a:p>
                  </a:txBody>
                  <a:tcPr/>
                </a:tc>
                <a:tc>
                  <a:txBody>
                    <a:bodyPr/>
                    <a:lstStyle/>
                    <a:p>
                      <a:endParaRPr lang="en-IN" dirty="0"/>
                    </a:p>
                  </a:txBody>
                  <a:tcPr/>
                </a:tc>
                <a:extLst>
                  <a:ext uri="{0D108BD9-81ED-4DB2-BD59-A6C34878D82A}">
                    <a16:rowId xmlns:a16="http://schemas.microsoft.com/office/drawing/2014/main" val="3687508918"/>
                  </a:ext>
                </a:extLst>
              </a:tr>
              <a:tr h="364090">
                <a:tc>
                  <a:txBody>
                    <a:bodyPr/>
                    <a:lstStyle/>
                    <a:p>
                      <a:r>
                        <a:rPr lang="en-IN" dirty="0"/>
                        <a:t>Rate of Tax</a:t>
                      </a:r>
                    </a:p>
                  </a:txBody>
                  <a:tcPr/>
                </a:tc>
                <a:tc>
                  <a:txBody>
                    <a:bodyPr/>
                    <a:lstStyle/>
                    <a:p>
                      <a:endParaRPr lang="en-IN" dirty="0"/>
                    </a:p>
                  </a:txBody>
                  <a:tcPr/>
                </a:tc>
                <a:extLst>
                  <a:ext uri="{0D108BD9-81ED-4DB2-BD59-A6C34878D82A}">
                    <a16:rowId xmlns:a16="http://schemas.microsoft.com/office/drawing/2014/main" val="3967687283"/>
                  </a:ext>
                </a:extLst>
              </a:tr>
            </a:tbl>
          </a:graphicData>
        </a:graphic>
      </p:graphicFrame>
      <p:pic>
        <p:nvPicPr>
          <p:cNvPr id="8" name="Graphic 7" descr="Close">
            <a:extLst>
              <a:ext uri="{FF2B5EF4-FFF2-40B4-BE49-F238E27FC236}">
                <a16:creationId xmlns:a16="http://schemas.microsoft.com/office/drawing/2014/main" id="{0DE793B7-20E6-481E-A39F-4F47729AECB2}"/>
              </a:ext>
            </a:extLst>
          </p:cNvPr>
          <p:cNvPicPr>
            <a:picLocks noChangeAspect="1"/>
          </p:cNvPicPr>
          <p:nvPr/>
        </p:nvPicPr>
        <p:blipFill>
          <a:blip r:embed="rId23" cstate="print">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8685050" y="834500"/>
            <a:ext cx="531182" cy="531182"/>
          </a:xfrm>
          <a:prstGeom prst="rect">
            <a:avLst/>
          </a:prstGeom>
        </p:spPr>
      </p:pic>
      <p:pic>
        <p:nvPicPr>
          <p:cNvPr id="19" name="Graphic 18" descr="Checkmark">
            <a:extLst>
              <a:ext uri="{FF2B5EF4-FFF2-40B4-BE49-F238E27FC236}">
                <a16:creationId xmlns:a16="http://schemas.microsoft.com/office/drawing/2014/main" id="{D195E44C-1199-4744-83DB-9D0BB51293EB}"/>
              </a:ext>
            </a:extLst>
          </p:cNvPr>
          <p:cNvPicPr>
            <a:picLocks noChangeAspect="1"/>
          </p:cNvPicPr>
          <p:nvPr/>
        </p:nvPicPr>
        <p:blipFill>
          <a:blip r:embed="rId25" cstate="print">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8685051" y="3051236"/>
            <a:ext cx="531181" cy="531181"/>
          </a:xfrm>
          <a:prstGeom prst="rect">
            <a:avLst/>
          </a:prstGeom>
        </p:spPr>
      </p:pic>
      <p:pic>
        <p:nvPicPr>
          <p:cNvPr id="20" name="Graphic 19" descr="Checkmark">
            <a:extLst>
              <a:ext uri="{FF2B5EF4-FFF2-40B4-BE49-F238E27FC236}">
                <a16:creationId xmlns:a16="http://schemas.microsoft.com/office/drawing/2014/main" id="{82E66C63-B2F5-41B7-A6E6-D104BE32ACDE}"/>
              </a:ext>
            </a:extLst>
          </p:cNvPr>
          <p:cNvPicPr>
            <a:picLocks noChangeAspect="1"/>
          </p:cNvPicPr>
          <p:nvPr/>
        </p:nvPicPr>
        <p:blipFill>
          <a:blip r:embed="rId25" cstate="print">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8713830" y="4074206"/>
            <a:ext cx="531181" cy="531181"/>
          </a:xfrm>
          <a:prstGeom prst="rect">
            <a:avLst/>
          </a:prstGeom>
        </p:spPr>
      </p:pic>
      <p:pic>
        <p:nvPicPr>
          <p:cNvPr id="21" name="Graphic 20" descr="Checkmark">
            <a:extLst>
              <a:ext uri="{FF2B5EF4-FFF2-40B4-BE49-F238E27FC236}">
                <a16:creationId xmlns:a16="http://schemas.microsoft.com/office/drawing/2014/main" id="{E42948D7-F266-4CAE-B164-CC39FE578BF6}"/>
              </a:ext>
            </a:extLst>
          </p:cNvPr>
          <p:cNvPicPr>
            <a:picLocks noChangeAspect="1"/>
          </p:cNvPicPr>
          <p:nvPr/>
        </p:nvPicPr>
        <p:blipFill>
          <a:blip r:embed="rId25" cstate="print">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8679529" y="2028266"/>
            <a:ext cx="531181" cy="531181"/>
          </a:xfrm>
          <a:prstGeom prst="rect">
            <a:avLst/>
          </a:prstGeom>
        </p:spPr>
      </p:pic>
      <p:pic>
        <p:nvPicPr>
          <p:cNvPr id="22" name="Graphic 21" descr="Checkmark">
            <a:extLst>
              <a:ext uri="{FF2B5EF4-FFF2-40B4-BE49-F238E27FC236}">
                <a16:creationId xmlns:a16="http://schemas.microsoft.com/office/drawing/2014/main" id="{E04C7091-0C60-4FB7-B928-7F6203FA770C}"/>
              </a:ext>
            </a:extLst>
          </p:cNvPr>
          <p:cNvPicPr>
            <a:picLocks noChangeAspect="1"/>
          </p:cNvPicPr>
          <p:nvPr/>
        </p:nvPicPr>
        <p:blipFill>
          <a:blip r:embed="rId25" cstate="print">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8679529" y="1393724"/>
            <a:ext cx="531181" cy="531181"/>
          </a:xfrm>
          <a:prstGeom prst="rect">
            <a:avLst/>
          </a:prstGeom>
        </p:spPr>
      </p:pic>
      <p:pic>
        <p:nvPicPr>
          <p:cNvPr id="23" name="Graphic 22" descr="Checkmark">
            <a:extLst>
              <a:ext uri="{FF2B5EF4-FFF2-40B4-BE49-F238E27FC236}">
                <a16:creationId xmlns:a16="http://schemas.microsoft.com/office/drawing/2014/main" id="{14C33413-D221-4605-A726-617FF656D11A}"/>
              </a:ext>
            </a:extLst>
          </p:cNvPr>
          <p:cNvPicPr>
            <a:picLocks noChangeAspect="1"/>
          </p:cNvPicPr>
          <p:nvPr/>
        </p:nvPicPr>
        <p:blipFill>
          <a:blip r:embed="rId25" cstate="print">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8713830" y="6163453"/>
            <a:ext cx="412415" cy="412415"/>
          </a:xfrm>
          <a:prstGeom prst="rect">
            <a:avLst/>
          </a:prstGeom>
        </p:spPr>
      </p:pic>
      <p:pic>
        <p:nvPicPr>
          <p:cNvPr id="24" name="Graphic 23" descr="Close">
            <a:extLst>
              <a:ext uri="{FF2B5EF4-FFF2-40B4-BE49-F238E27FC236}">
                <a16:creationId xmlns:a16="http://schemas.microsoft.com/office/drawing/2014/main" id="{2133CA15-DC0A-4E86-B55B-74040419BE53}"/>
              </a:ext>
            </a:extLst>
          </p:cNvPr>
          <p:cNvPicPr>
            <a:picLocks noChangeAspect="1"/>
          </p:cNvPicPr>
          <p:nvPr/>
        </p:nvPicPr>
        <p:blipFill>
          <a:blip r:embed="rId23" cstate="print">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8769046" y="2676743"/>
            <a:ext cx="374618" cy="374618"/>
          </a:xfrm>
          <a:prstGeom prst="rect">
            <a:avLst/>
          </a:prstGeom>
        </p:spPr>
      </p:pic>
      <p:pic>
        <p:nvPicPr>
          <p:cNvPr id="25" name="Graphic 24" descr="Close">
            <a:extLst>
              <a:ext uri="{FF2B5EF4-FFF2-40B4-BE49-F238E27FC236}">
                <a16:creationId xmlns:a16="http://schemas.microsoft.com/office/drawing/2014/main" id="{4D28286C-AD2A-45C2-9A16-486E7671414F}"/>
              </a:ext>
            </a:extLst>
          </p:cNvPr>
          <p:cNvPicPr>
            <a:picLocks noChangeAspect="1"/>
          </p:cNvPicPr>
          <p:nvPr/>
        </p:nvPicPr>
        <p:blipFill>
          <a:blip r:embed="rId23" cstate="print">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8713829" y="5097176"/>
            <a:ext cx="531182" cy="531182"/>
          </a:xfrm>
          <a:prstGeom prst="rect">
            <a:avLst/>
          </a:prstGeom>
        </p:spPr>
      </p:pic>
      <p:pic>
        <p:nvPicPr>
          <p:cNvPr id="26" name="Graphic 25" descr="Close">
            <a:extLst>
              <a:ext uri="{FF2B5EF4-FFF2-40B4-BE49-F238E27FC236}">
                <a16:creationId xmlns:a16="http://schemas.microsoft.com/office/drawing/2014/main" id="{17E497AC-12F7-4579-BFAE-45E8D8FFCDDE}"/>
              </a:ext>
            </a:extLst>
          </p:cNvPr>
          <p:cNvPicPr>
            <a:picLocks noChangeAspect="1"/>
          </p:cNvPicPr>
          <p:nvPr/>
        </p:nvPicPr>
        <p:blipFill>
          <a:blip r:embed="rId23" cstate="print">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8749126" y="3649031"/>
            <a:ext cx="455259" cy="455259"/>
          </a:xfrm>
          <a:prstGeom prst="rect">
            <a:avLst/>
          </a:prstGeom>
        </p:spPr>
      </p:pic>
      <p:sp>
        <p:nvSpPr>
          <p:cNvPr id="4" name="Footer Placeholder 3">
            <a:extLst>
              <a:ext uri="{FF2B5EF4-FFF2-40B4-BE49-F238E27FC236}">
                <a16:creationId xmlns:a16="http://schemas.microsoft.com/office/drawing/2014/main" id="{651DB359-9E09-1D40-BA13-66828979802C}"/>
              </a:ext>
            </a:extLst>
          </p:cNvPr>
          <p:cNvSpPr>
            <a:spLocks noGrp="1"/>
          </p:cNvSpPr>
          <p:nvPr>
            <p:ph type="ftr" sz="quarter" idx="11"/>
          </p:nvPr>
        </p:nvSpPr>
        <p:spPr/>
        <p:txBody>
          <a:bodyPr/>
          <a:lstStyle/>
          <a:p>
            <a:r>
              <a:rPr lang="en-IN"/>
              <a:t>By CA Atul Gupta </a:t>
            </a:r>
          </a:p>
        </p:txBody>
      </p:sp>
    </p:spTree>
    <p:extLst>
      <p:ext uri="{BB962C8B-B14F-4D97-AF65-F5344CB8AC3E}">
        <p14:creationId xmlns:p14="http://schemas.microsoft.com/office/powerpoint/2010/main" val="995313367"/>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barn(inVertical)">
                                      <p:cBhvr>
                                        <p:cTn id="12" dur="500"/>
                                        <p:tgtEl>
                                          <p:spTgt spid="22"/>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barn(inVertical)">
                                      <p:cBhvr>
                                        <p:cTn id="17" dur="500"/>
                                        <p:tgtEl>
                                          <p:spTgt spid="21"/>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barn(inVertical)">
                                      <p:cBhvr>
                                        <p:cTn id="22" dur="500"/>
                                        <p:tgtEl>
                                          <p:spTgt spid="24"/>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barn(inVertical)">
                                      <p:cBhvr>
                                        <p:cTn id="27" dur="500"/>
                                        <p:tgtEl>
                                          <p:spTgt spid="19"/>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barn(inVertical)">
                                      <p:cBhvr>
                                        <p:cTn id="32" dur="500"/>
                                        <p:tgtEl>
                                          <p:spTgt spid="20"/>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nodeType="click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barn(inVertical)">
                                      <p:cBhvr>
                                        <p:cTn id="37" dur="500"/>
                                        <p:tgtEl>
                                          <p:spTgt spid="25"/>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nodeType="click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barn(inVertical)">
                                      <p:cBhvr>
                                        <p:cTn id="42" dur="500"/>
                                        <p:tgtEl>
                                          <p:spTgt spid="23"/>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nodeType="click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barn(inVertical)">
                                      <p:cBhvr>
                                        <p:cTn id="4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83CFC5F6-8F6B-4D2D-BFDD-ECEF9298E73B}"/>
              </a:ext>
            </a:extLst>
          </p:cNvPr>
          <p:cNvGraphicFramePr>
            <a:graphicFrameLocks noGrp="1"/>
          </p:cNvGraphicFramePr>
          <p:nvPr>
            <p:extLst>
              <p:ext uri="{D42A27DB-BD31-4B8C-83A1-F6EECF244321}">
                <p14:modId xmlns:p14="http://schemas.microsoft.com/office/powerpoint/2010/main" val="1399990565"/>
              </p:ext>
            </p:extLst>
          </p:nvPr>
        </p:nvGraphicFramePr>
        <p:xfrm>
          <a:off x="1524001" y="0"/>
          <a:ext cx="9143999" cy="6858000"/>
        </p:xfrm>
        <a:graphic>
          <a:graphicData uri="http://schemas.openxmlformats.org/drawingml/2006/table">
            <a:tbl>
              <a:tblPr firstRow="1" firstCol="1" bandRow="1">
                <a:tableStyleId>{74C1A8A3-306A-4EB7-A6B1-4F7E0EB9C5D6}</a:tableStyleId>
              </a:tblPr>
              <a:tblGrid>
                <a:gridCol w="6851510">
                  <a:extLst>
                    <a:ext uri="{9D8B030D-6E8A-4147-A177-3AD203B41FA5}">
                      <a16:colId xmlns:a16="http://schemas.microsoft.com/office/drawing/2014/main" val="2375484114"/>
                    </a:ext>
                  </a:extLst>
                </a:gridCol>
                <a:gridCol w="2292489">
                  <a:extLst>
                    <a:ext uri="{9D8B030D-6E8A-4147-A177-3AD203B41FA5}">
                      <a16:colId xmlns:a16="http://schemas.microsoft.com/office/drawing/2014/main" val="1482906617"/>
                    </a:ext>
                  </a:extLst>
                </a:gridCol>
              </a:tblGrid>
              <a:tr h="352363">
                <a:tc gridSpan="2">
                  <a:txBody>
                    <a:bodyPr/>
                    <a:lstStyle/>
                    <a:p>
                      <a:pPr>
                        <a:lnSpc>
                          <a:spcPct val="107000"/>
                        </a:lnSpc>
                        <a:spcAft>
                          <a:spcPts val="0"/>
                        </a:spcAft>
                      </a:pPr>
                      <a:r>
                        <a:rPr lang="en-US" sz="1600" dirty="0">
                          <a:solidFill>
                            <a:schemeClr val="bg1"/>
                          </a:solidFill>
                          <a:effectLst/>
                        </a:rPr>
                        <a:t>Rule 43</a:t>
                      </a:r>
                      <a:endParaRPr lang="en-US" sz="16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hMerge="1">
                  <a:txBody>
                    <a:bodyPr/>
                    <a:lstStyle/>
                    <a:p>
                      <a:endParaRPr lang="en-US"/>
                    </a:p>
                  </a:txBody>
                  <a:tcPr/>
                </a:tc>
                <a:extLst>
                  <a:ext uri="{0D108BD9-81ED-4DB2-BD59-A6C34878D82A}">
                    <a16:rowId xmlns:a16="http://schemas.microsoft.com/office/drawing/2014/main" val="97011196"/>
                  </a:ext>
                </a:extLst>
              </a:tr>
              <a:tr h="1089710">
                <a:tc>
                  <a:txBody>
                    <a:bodyPr/>
                    <a:lstStyle/>
                    <a:p>
                      <a:pPr>
                        <a:lnSpc>
                          <a:spcPct val="107000"/>
                        </a:lnSpc>
                        <a:spcAft>
                          <a:spcPts val="0"/>
                        </a:spcAft>
                      </a:pPr>
                      <a:r>
                        <a:rPr lang="en-US" sz="1600" dirty="0">
                          <a:solidFill>
                            <a:schemeClr val="bg1"/>
                          </a:solidFill>
                          <a:effectLst/>
                        </a:rPr>
                        <a:t>Input tax in respect of capital goods used or intended to be used exclusively for non-business purposes or used or intended to be used exclusively for effecting exempt supplies</a:t>
                      </a:r>
                      <a:endParaRPr lang="en-US" sz="16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nSpc>
                          <a:spcPct val="107000"/>
                        </a:lnSpc>
                        <a:spcAft>
                          <a:spcPts val="0"/>
                        </a:spcAft>
                      </a:pPr>
                      <a:r>
                        <a:rPr lang="en-US" sz="1600" dirty="0">
                          <a:solidFill>
                            <a:schemeClr val="tx1"/>
                          </a:solidFill>
                          <a:effectLst/>
                        </a:rPr>
                        <a:t>Not-eligible </a:t>
                      </a:r>
                    </a:p>
                    <a:p>
                      <a:pPr>
                        <a:lnSpc>
                          <a:spcPct val="107000"/>
                        </a:lnSpc>
                        <a:spcAft>
                          <a:spcPts val="0"/>
                        </a:spcAft>
                      </a:pPr>
                      <a:r>
                        <a:rPr lang="en-US" sz="16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(shall not be credited to the Electronic credit Ledger)</a:t>
                      </a:r>
                    </a:p>
                  </a:txBody>
                  <a:tcPr marL="51435" marR="51435" marT="0" marB="0"/>
                </a:tc>
                <a:extLst>
                  <a:ext uri="{0D108BD9-81ED-4DB2-BD59-A6C34878D82A}">
                    <a16:rowId xmlns:a16="http://schemas.microsoft.com/office/drawing/2014/main" val="1450712236"/>
                  </a:ext>
                </a:extLst>
              </a:tr>
              <a:tr h="1089710">
                <a:tc>
                  <a:txBody>
                    <a:bodyPr/>
                    <a:lstStyle/>
                    <a:p>
                      <a:pPr>
                        <a:lnSpc>
                          <a:spcPct val="107000"/>
                        </a:lnSpc>
                        <a:spcAft>
                          <a:spcPts val="0"/>
                        </a:spcAft>
                      </a:pPr>
                      <a:r>
                        <a:rPr lang="en-US" sz="1600" dirty="0">
                          <a:solidFill>
                            <a:schemeClr val="bg1"/>
                          </a:solidFill>
                          <a:effectLst/>
                        </a:rPr>
                        <a:t>Input tax in respect of capital goods used or intended to be used exclusively for effecting supplies other than exempted supplies but including zero-rated supplies</a:t>
                      </a:r>
                      <a:endParaRPr lang="en-US" sz="16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nSpc>
                          <a:spcPct val="107000"/>
                        </a:lnSpc>
                        <a:spcAft>
                          <a:spcPts val="0"/>
                        </a:spcAft>
                      </a:pPr>
                      <a:r>
                        <a:rPr lang="en-US" sz="1600" dirty="0">
                          <a:solidFill>
                            <a:schemeClr val="tx1"/>
                          </a:solidFill>
                          <a:effectLst/>
                        </a:rPr>
                        <a:t>Fully eligible</a:t>
                      </a:r>
                    </a:p>
                    <a:p>
                      <a:pPr>
                        <a:lnSpc>
                          <a:spcPct val="107000"/>
                        </a:lnSpc>
                        <a:spcAft>
                          <a:spcPts val="0"/>
                        </a:spcAft>
                      </a:pPr>
                      <a:r>
                        <a:rPr lang="en-US" sz="16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(Shall be credited to the electronic credit ledger)</a:t>
                      </a:r>
                    </a:p>
                  </a:txBody>
                  <a:tcPr marL="51435" marR="51435" marT="0" marB="0"/>
                </a:tc>
                <a:extLst>
                  <a:ext uri="{0D108BD9-81ED-4DB2-BD59-A6C34878D82A}">
                    <a16:rowId xmlns:a16="http://schemas.microsoft.com/office/drawing/2014/main" val="1884667924"/>
                  </a:ext>
                </a:extLst>
              </a:tr>
              <a:tr h="1089710">
                <a:tc>
                  <a:txBody>
                    <a:bodyPr/>
                    <a:lstStyle/>
                    <a:p>
                      <a:pPr>
                        <a:lnSpc>
                          <a:spcPct val="107000"/>
                        </a:lnSpc>
                        <a:spcAft>
                          <a:spcPts val="0"/>
                        </a:spcAft>
                      </a:pPr>
                      <a:r>
                        <a:rPr lang="en-US" sz="1600" dirty="0">
                          <a:solidFill>
                            <a:schemeClr val="bg1"/>
                          </a:solidFill>
                          <a:effectLst/>
                        </a:rPr>
                        <a:t>Input tax credit in </a:t>
                      </a:r>
                      <a:r>
                        <a:rPr kumimoji="0" lang="en-US" sz="1600" b="1" kern="1200" dirty="0">
                          <a:solidFill>
                            <a:schemeClr val="bg1"/>
                          </a:solidFill>
                          <a:effectLst/>
                        </a:rPr>
                        <a:t>relation</a:t>
                      </a:r>
                      <a:r>
                        <a:rPr lang="en-US" sz="1600" dirty="0">
                          <a:solidFill>
                            <a:schemeClr val="bg1"/>
                          </a:solidFill>
                          <a:effectLst/>
                        </a:rPr>
                        <a:t> to capital goods other than the above (amount of tax as reflected on the invoice) </a:t>
                      </a:r>
                      <a:r>
                        <a:rPr lang="en-US" sz="1600" dirty="0">
                          <a:solidFill>
                            <a:schemeClr val="tx1"/>
                          </a:solidFill>
                          <a:effectLst/>
                        </a:rPr>
                        <a:t>(Useful life=5 years from the date of invoice)</a:t>
                      </a:r>
                      <a:endParaRPr lang="en-US" sz="16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nSpc>
                          <a:spcPct val="107000"/>
                        </a:lnSpc>
                        <a:spcAft>
                          <a:spcPts val="0"/>
                        </a:spcAft>
                      </a:pPr>
                      <a:r>
                        <a:rPr lang="en-US" sz="1600" dirty="0">
                          <a:solidFill>
                            <a:schemeClr val="tx1"/>
                          </a:solidFill>
                          <a:effectLst/>
                        </a:rPr>
                        <a:t>A</a:t>
                      </a:r>
                    </a:p>
                    <a:p>
                      <a:pPr marL="0" marR="0" lvl="0" indent="0" algn="l" defTabSz="914400" rtl="0" eaLnBrk="1" fontAlgn="auto" latinLnBrk="0" hangingPunct="1">
                        <a:lnSpc>
                          <a:spcPct val="107000"/>
                        </a:lnSpc>
                        <a:spcBef>
                          <a:spcPts val="0"/>
                        </a:spcBef>
                        <a:spcAft>
                          <a:spcPts val="0"/>
                        </a:spcAft>
                        <a:buClrTx/>
                        <a:buSzTx/>
                        <a:buFontTx/>
                        <a:buNone/>
                        <a:tabLst/>
                        <a:defRPr/>
                      </a:pPr>
                      <a:r>
                        <a:rPr lang="en-US" sz="16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(Shall be credited to the electronic credit ledger)</a:t>
                      </a:r>
                    </a:p>
                    <a:p>
                      <a:pPr>
                        <a:lnSpc>
                          <a:spcPct val="107000"/>
                        </a:lnSpc>
                        <a:spcAft>
                          <a:spcPts val="0"/>
                        </a:spcAft>
                      </a:pPr>
                      <a:endParaRPr lang="en-US" sz="16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extLst>
                  <a:ext uri="{0D108BD9-81ED-4DB2-BD59-A6C34878D82A}">
                    <a16:rowId xmlns:a16="http://schemas.microsoft.com/office/drawing/2014/main" val="3800334958"/>
                  </a:ext>
                </a:extLst>
              </a:tr>
              <a:tr h="721036">
                <a:tc>
                  <a:txBody>
                    <a:bodyPr/>
                    <a:lstStyle/>
                    <a:p>
                      <a:pPr>
                        <a:lnSpc>
                          <a:spcPct val="107000"/>
                        </a:lnSpc>
                        <a:spcAft>
                          <a:spcPts val="0"/>
                        </a:spcAft>
                      </a:pPr>
                      <a:r>
                        <a:rPr lang="en-US" sz="1600" dirty="0">
                          <a:solidFill>
                            <a:schemeClr val="bg1"/>
                          </a:solidFill>
                          <a:effectLst/>
                        </a:rPr>
                        <a:t>Aggregate of A: common credit in respect of capital goods credited to electronic credit ledger</a:t>
                      </a:r>
                      <a:endParaRPr lang="en-US" sz="16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nSpc>
                          <a:spcPct val="107000"/>
                        </a:lnSpc>
                        <a:spcAft>
                          <a:spcPts val="0"/>
                        </a:spcAft>
                      </a:pPr>
                      <a:r>
                        <a:rPr lang="en-US" sz="2000" dirty="0">
                          <a:solidFill>
                            <a:schemeClr val="tx1"/>
                          </a:solidFill>
                          <a:effectLst/>
                        </a:rPr>
                        <a:t>T</a:t>
                      </a:r>
                      <a:r>
                        <a:rPr lang="en-US" sz="2000" baseline="-25000" dirty="0">
                          <a:solidFill>
                            <a:schemeClr val="tx1"/>
                          </a:solidFill>
                          <a:effectLst/>
                        </a:rPr>
                        <a:t>c</a:t>
                      </a:r>
                      <a:endParaRPr lang="en-US" sz="20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extLst>
                  <a:ext uri="{0D108BD9-81ED-4DB2-BD59-A6C34878D82A}">
                    <a16:rowId xmlns:a16="http://schemas.microsoft.com/office/drawing/2014/main" val="149038407"/>
                  </a:ext>
                </a:extLst>
              </a:tr>
              <a:tr h="352363">
                <a:tc>
                  <a:txBody>
                    <a:bodyPr/>
                    <a:lstStyle/>
                    <a:p>
                      <a:pPr>
                        <a:lnSpc>
                          <a:spcPct val="107000"/>
                        </a:lnSpc>
                        <a:spcAft>
                          <a:spcPts val="0"/>
                        </a:spcAft>
                      </a:pPr>
                      <a:r>
                        <a:rPr lang="en-US" sz="1600" dirty="0">
                          <a:solidFill>
                            <a:schemeClr val="bg1"/>
                          </a:solidFill>
                          <a:effectLst/>
                        </a:rPr>
                        <a:t>Amount of common ITC attributable to a tax period (T</a:t>
                      </a:r>
                      <a:r>
                        <a:rPr lang="en-US" sz="1600" baseline="-25000" dirty="0">
                          <a:solidFill>
                            <a:schemeClr val="bg1"/>
                          </a:solidFill>
                          <a:effectLst/>
                        </a:rPr>
                        <a:t>m=</a:t>
                      </a:r>
                      <a:r>
                        <a:rPr lang="en-US" sz="1600" dirty="0">
                          <a:solidFill>
                            <a:schemeClr val="bg1"/>
                          </a:solidFill>
                          <a:effectLst/>
                        </a:rPr>
                        <a:t> T</a:t>
                      </a:r>
                      <a:r>
                        <a:rPr lang="en-US" sz="1600" baseline="-25000" dirty="0">
                          <a:solidFill>
                            <a:schemeClr val="bg1"/>
                          </a:solidFill>
                          <a:effectLst/>
                        </a:rPr>
                        <a:t>c</a:t>
                      </a:r>
                      <a:r>
                        <a:rPr lang="en-US" sz="1600" dirty="0">
                          <a:solidFill>
                            <a:schemeClr val="bg1"/>
                          </a:solidFill>
                          <a:effectLst/>
                        </a:rPr>
                        <a:t>/60)</a:t>
                      </a:r>
                      <a:endParaRPr lang="en-US" sz="16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nSpc>
                          <a:spcPct val="107000"/>
                        </a:lnSpc>
                        <a:spcAft>
                          <a:spcPts val="0"/>
                        </a:spcAft>
                      </a:pPr>
                      <a:r>
                        <a:rPr lang="en-US" sz="2000" dirty="0">
                          <a:solidFill>
                            <a:schemeClr val="tx1"/>
                          </a:solidFill>
                          <a:effectLst/>
                        </a:rPr>
                        <a:t>T</a:t>
                      </a:r>
                      <a:r>
                        <a:rPr lang="en-US" sz="2000" baseline="-25000" dirty="0">
                          <a:solidFill>
                            <a:schemeClr val="tx1"/>
                          </a:solidFill>
                          <a:effectLst/>
                        </a:rPr>
                        <a:t>m</a:t>
                      </a:r>
                      <a:endParaRPr lang="en-US" sz="20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extLst>
                  <a:ext uri="{0D108BD9-81ED-4DB2-BD59-A6C34878D82A}">
                    <a16:rowId xmlns:a16="http://schemas.microsoft.com/office/drawing/2014/main" val="2478478912"/>
                  </a:ext>
                </a:extLst>
              </a:tr>
              <a:tr h="721036">
                <a:tc>
                  <a:txBody>
                    <a:bodyPr/>
                    <a:lstStyle/>
                    <a:p>
                      <a:pPr>
                        <a:lnSpc>
                          <a:spcPct val="107000"/>
                        </a:lnSpc>
                        <a:spcAft>
                          <a:spcPts val="0"/>
                        </a:spcAft>
                      </a:pPr>
                      <a:r>
                        <a:rPr lang="en-US" sz="1600" dirty="0">
                          <a:solidFill>
                            <a:schemeClr val="bg1"/>
                          </a:solidFill>
                          <a:effectLst/>
                        </a:rPr>
                        <a:t>Common ITC at the beginning of a tax period pertaining to CG whose useful life remains during the tax period (aggregate of T</a:t>
                      </a:r>
                      <a:r>
                        <a:rPr lang="en-US" sz="1600" baseline="-25000" dirty="0">
                          <a:solidFill>
                            <a:schemeClr val="bg1"/>
                          </a:solidFill>
                          <a:effectLst/>
                        </a:rPr>
                        <a:t>m</a:t>
                      </a:r>
                      <a:r>
                        <a:rPr lang="en-US" sz="1600" dirty="0">
                          <a:solidFill>
                            <a:schemeClr val="bg1"/>
                          </a:solidFill>
                          <a:effectLst/>
                        </a:rPr>
                        <a:t>) </a:t>
                      </a:r>
                      <a:endParaRPr lang="en-US" sz="16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nSpc>
                          <a:spcPct val="107000"/>
                        </a:lnSpc>
                        <a:spcAft>
                          <a:spcPts val="0"/>
                        </a:spcAft>
                      </a:pPr>
                      <a:r>
                        <a:rPr lang="en-US" sz="2000" dirty="0">
                          <a:solidFill>
                            <a:schemeClr val="tx1"/>
                          </a:solidFill>
                          <a:effectLst/>
                        </a:rPr>
                        <a:t>T</a:t>
                      </a:r>
                      <a:r>
                        <a:rPr lang="en-US" sz="2000" baseline="-25000" dirty="0">
                          <a:solidFill>
                            <a:schemeClr val="tx1"/>
                          </a:solidFill>
                          <a:effectLst/>
                        </a:rPr>
                        <a:t>r</a:t>
                      </a:r>
                      <a:endParaRPr lang="en-US" sz="20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extLst>
                  <a:ext uri="{0D108BD9-81ED-4DB2-BD59-A6C34878D82A}">
                    <a16:rowId xmlns:a16="http://schemas.microsoft.com/office/drawing/2014/main" val="399333164"/>
                  </a:ext>
                </a:extLst>
              </a:tr>
              <a:tr h="721036">
                <a:tc>
                  <a:txBody>
                    <a:bodyPr/>
                    <a:lstStyle/>
                    <a:p>
                      <a:pPr>
                        <a:lnSpc>
                          <a:spcPct val="107000"/>
                        </a:lnSpc>
                        <a:spcAft>
                          <a:spcPts val="0"/>
                        </a:spcAft>
                      </a:pPr>
                      <a:r>
                        <a:rPr lang="en-US" sz="1600" dirty="0">
                          <a:solidFill>
                            <a:schemeClr val="bg1"/>
                          </a:solidFill>
                          <a:effectLst/>
                        </a:rPr>
                        <a:t>Amount of common credit attributable towards exempted supplies</a:t>
                      </a:r>
                    </a:p>
                    <a:p>
                      <a:pPr>
                        <a:lnSpc>
                          <a:spcPct val="107000"/>
                        </a:lnSpc>
                        <a:spcAft>
                          <a:spcPts val="0"/>
                        </a:spcAft>
                      </a:pPr>
                      <a:r>
                        <a:rPr lang="en-US" sz="1600" dirty="0" err="1">
                          <a:solidFill>
                            <a:schemeClr val="bg1"/>
                          </a:solidFill>
                          <a:effectLst/>
                        </a:rPr>
                        <a:t>T</a:t>
                      </a:r>
                      <a:r>
                        <a:rPr lang="en-US" sz="1600" baseline="-25000" dirty="0" err="1">
                          <a:solidFill>
                            <a:schemeClr val="bg1"/>
                          </a:solidFill>
                          <a:effectLst/>
                        </a:rPr>
                        <a:t>e</a:t>
                      </a:r>
                      <a:r>
                        <a:rPr lang="en-US" sz="1600" dirty="0">
                          <a:solidFill>
                            <a:schemeClr val="bg1"/>
                          </a:solidFill>
                          <a:effectLst/>
                        </a:rPr>
                        <a:t>=(E/F) *T</a:t>
                      </a:r>
                      <a:r>
                        <a:rPr lang="en-US" sz="1600" baseline="-25000" dirty="0">
                          <a:solidFill>
                            <a:schemeClr val="bg1"/>
                          </a:solidFill>
                          <a:effectLst/>
                        </a:rPr>
                        <a:t>r</a:t>
                      </a:r>
                      <a:endParaRPr lang="en-US" sz="16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nSpc>
                          <a:spcPct val="107000"/>
                        </a:lnSpc>
                        <a:spcAft>
                          <a:spcPts val="0"/>
                        </a:spcAft>
                      </a:pPr>
                      <a:r>
                        <a:rPr lang="en-US" sz="2000" dirty="0" err="1">
                          <a:solidFill>
                            <a:schemeClr val="tx1"/>
                          </a:solidFill>
                          <a:effectLst/>
                        </a:rPr>
                        <a:t>T</a:t>
                      </a:r>
                      <a:r>
                        <a:rPr lang="en-US" sz="2000" baseline="-25000" dirty="0" err="1">
                          <a:solidFill>
                            <a:schemeClr val="tx1"/>
                          </a:solidFill>
                          <a:effectLst/>
                        </a:rPr>
                        <a:t>e</a:t>
                      </a:r>
                      <a:endParaRPr lang="en-US" sz="20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extLst>
                  <a:ext uri="{0D108BD9-81ED-4DB2-BD59-A6C34878D82A}">
                    <a16:rowId xmlns:a16="http://schemas.microsoft.com/office/drawing/2014/main" val="2984949828"/>
                  </a:ext>
                </a:extLst>
              </a:tr>
              <a:tr h="721036">
                <a:tc gridSpan="2">
                  <a:txBody>
                    <a:bodyPr/>
                    <a:lstStyle/>
                    <a:p>
                      <a:pPr>
                        <a:lnSpc>
                          <a:spcPct val="107000"/>
                        </a:lnSpc>
                        <a:spcAft>
                          <a:spcPts val="0"/>
                        </a:spcAft>
                      </a:pPr>
                      <a:r>
                        <a:rPr lang="en-US" sz="1600" dirty="0">
                          <a:solidFill>
                            <a:schemeClr val="bg1"/>
                          </a:solidFill>
                          <a:effectLst/>
                        </a:rPr>
                        <a:t>Where, ‘E’ is the aggregate value of exempt supplies, made, during the tax period, and </a:t>
                      </a:r>
                    </a:p>
                    <a:p>
                      <a:pPr>
                        <a:lnSpc>
                          <a:spcPct val="107000"/>
                        </a:lnSpc>
                        <a:spcAft>
                          <a:spcPts val="0"/>
                        </a:spcAft>
                      </a:pPr>
                      <a:r>
                        <a:rPr lang="en-US" sz="1600" dirty="0">
                          <a:solidFill>
                            <a:schemeClr val="bg1"/>
                          </a:solidFill>
                          <a:effectLst/>
                        </a:rPr>
                        <a:t> ‘F’ is the total turnover of the registered person during the tax period</a:t>
                      </a:r>
                      <a:endParaRPr lang="en-US" sz="16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hMerge="1">
                  <a:txBody>
                    <a:bodyPr/>
                    <a:lstStyle/>
                    <a:p>
                      <a:endParaRPr lang="en-US"/>
                    </a:p>
                  </a:txBody>
                  <a:tcPr/>
                </a:tc>
                <a:extLst>
                  <a:ext uri="{0D108BD9-81ED-4DB2-BD59-A6C34878D82A}">
                    <a16:rowId xmlns:a16="http://schemas.microsoft.com/office/drawing/2014/main" val="2354174580"/>
                  </a:ext>
                </a:extLst>
              </a:tr>
            </a:tbl>
          </a:graphicData>
        </a:graphic>
      </p:graphicFrame>
      <p:sp>
        <p:nvSpPr>
          <p:cNvPr id="2" name="Footer Placeholder 1">
            <a:extLst>
              <a:ext uri="{FF2B5EF4-FFF2-40B4-BE49-F238E27FC236}">
                <a16:creationId xmlns:a16="http://schemas.microsoft.com/office/drawing/2014/main" id="{09D2ED0A-2F94-5D4D-900F-1F036D8F7CCA}"/>
              </a:ext>
            </a:extLst>
          </p:cNvPr>
          <p:cNvSpPr>
            <a:spLocks noGrp="1"/>
          </p:cNvSpPr>
          <p:nvPr>
            <p:ph type="ftr" sz="quarter" idx="11"/>
          </p:nvPr>
        </p:nvSpPr>
        <p:spPr/>
        <p:txBody>
          <a:bodyPr/>
          <a:lstStyle/>
          <a:p>
            <a:r>
              <a:rPr lang="en-IN"/>
              <a:t>By CA Atul Gupta </a:t>
            </a:r>
          </a:p>
        </p:txBody>
      </p:sp>
    </p:spTree>
    <p:extLst>
      <p:ext uri="{BB962C8B-B14F-4D97-AF65-F5344CB8AC3E}">
        <p14:creationId xmlns:p14="http://schemas.microsoft.com/office/powerpoint/2010/main" val="119761524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2155971" y="1887522"/>
            <a:ext cx="7092630" cy="6984185"/>
          </a:xfrm>
          <a:prstGeom prst="rect">
            <a:avLst/>
          </a:prstGeom>
          <a:noFill/>
          <a:ln>
            <a:noFill/>
          </a:ln>
        </p:spPr>
        <p:style>
          <a:lnRef idx="0">
            <a:scrgbClr r="0" g="0" b="0"/>
          </a:lnRef>
          <a:fillRef idx="0">
            <a:scrgbClr r="0" g="0" b="0"/>
          </a:fillRef>
          <a:effectRef idx="0">
            <a:scrgbClr r="0" g="0" b="0"/>
          </a:effectRef>
          <a:fontRef idx="minor">
            <a:schemeClr val="dk1"/>
          </a:fontRef>
        </p:style>
        <p:txBody>
          <a:bodyPr tIns="205740" rtlCol="0" anchor="t"/>
          <a:lstStyle/>
          <a:p>
            <a:pPr marL="214313" indent="-214313" algn="just">
              <a:buFont typeface="Arial" panose="020B0604020202020204" pitchFamily="34" charset="0"/>
              <a:buChar char="•"/>
            </a:pPr>
            <a:r>
              <a:rPr lang="en-IN" i="1" dirty="0">
                <a:latin typeface="Tw Cen MT" panose="020B0602020104020603" pitchFamily="34" charset="0"/>
              </a:rPr>
              <a:t>Where capital goods earlier used for non-business purpose or for effecting exempt supplies are now being used for effecting both taxable as well as exempt supplies, the value of common ITC ‘A’ shall be credited to the Electronic credit ledger subject to the condition that the ineligible credit denoted as ‘Tie’ shall be calculated at the rate of 5 percentage points foe every quarter or part thereof and added to the output tax liability </a:t>
            </a:r>
            <a:r>
              <a:rPr lang="en-US" i="1" dirty="0">
                <a:latin typeface="Tw Cen MT" panose="020B0602020104020603" pitchFamily="34" charset="0"/>
              </a:rPr>
              <a:t>of the tax period in which such credit is claimed.</a:t>
            </a:r>
          </a:p>
          <a:p>
            <a:pPr marL="214313" indent="-214313" algn="just">
              <a:buFont typeface="Arial" panose="020B0604020202020204" pitchFamily="34" charset="0"/>
              <a:buChar char="•"/>
            </a:pPr>
            <a:endParaRPr lang="en-IN" i="1" dirty="0">
              <a:latin typeface="Tw Cen MT" panose="020B0602020104020603" pitchFamily="34" charset="0"/>
            </a:endParaRPr>
          </a:p>
          <a:p>
            <a:pPr marL="214313" indent="-214313" algn="just">
              <a:buFont typeface="Arial" panose="020B0604020202020204" pitchFamily="34" charset="0"/>
              <a:buChar char="•"/>
            </a:pPr>
            <a:r>
              <a:rPr lang="en-IN" i="1" dirty="0">
                <a:latin typeface="Tw Cen MT" panose="020B0602020104020603" pitchFamily="34" charset="0"/>
              </a:rPr>
              <a:t>Where capital goods earlier used for effecting supplies (including zero-rated supplies) other than exempt supplies are now being used for effecting both taxable as well as exempt supplies, the ITC claimed in respect of such goods shall be added to arrive at the aggregate value ‘Tc’.</a:t>
            </a:r>
            <a:endParaRPr lang="en-US" i="1" dirty="0">
              <a:latin typeface="Tw Cen MT" panose="020B0602020104020603" pitchFamily="34" charset="0"/>
            </a:endParaRPr>
          </a:p>
          <a:p>
            <a:pPr marL="214313" indent="-214313" algn="just">
              <a:buFont typeface="Arial" panose="020B0604020202020204" pitchFamily="34" charset="0"/>
              <a:buChar char="•"/>
            </a:pPr>
            <a:endParaRPr lang="en-US" i="1" dirty="0">
              <a:latin typeface="Tw Cen MT" panose="020B0602020104020603" pitchFamily="34" charset="0"/>
            </a:endParaRPr>
          </a:p>
          <a:p>
            <a:pPr marL="214313" indent="-214313" algn="just">
              <a:buFont typeface="Arial" panose="020B0604020202020204" pitchFamily="34" charset="0"/>
              <a:buChar char="•"/>
            </a:pPr>
            <a:endParaRPr lang="en-US" i="1" dirty="0">
              <a:latin typeface="Tw Cen MT" panose="020B0602020104020603" pitchFamily="34" charset="0"/>
            </a:endParaRPr>
          </a:p>
        </p:txBody>
      </p:sp>
      <p:sp>
        <p:nvSpPr>
          <p:cNvPr id="4" name="TextBox 3">
            <a:extLst>
              <a:ext uri="{FF2B5EF4-FFF2-40B4-BE49-F238E27FC236}">
                <a16:creationId xmlns:a16="http://schemas.microsoft.com/office/drawing/2014/main" id="{58897D54-4EB4-4C11-94D0-45C2EA338D6A}"/>
              </a:ext>
            </a:extLst>
          </p:cNvPr>
          <p:cNvSpPr txBox="1"/>
          <p:nvPr/>
        </p:nvSpPr>
        <p:spPr>
          <a:xfrm>
            <a:off x="1" y="2189527"/>
            <a:ext cx="1990392" cy="2361895"/>
          </a:xfrm>
          <a:prstGeom prst="rect">
            <a:avLst/>
          </a:prstGeom>
          <a:noFill/>
        </p:spPr>
        <p:txBody>
          <a:bodyPr wrap="square" rtlCol="0">
            <a:spAutoFit/>
          </a:bodyPr>
          <a:lstStyle/>
          <a:p>
            <a:pPr fontAlgn="base">
              <a:spcBef>
                <a:spcPct val="0"/>
              </a:spcBef>
              <a:spcAft>
                <a:spcPct val="0"/>
              </a:spcAft>
            </a:pPr>
            <a:r>
              <a:rPr lang="en-IN" sz="2100" dirty="0"/>
              <a:t>Additional points to be noted with respect to reversal pertaining to capital goods</a:t>
            </a:r>
            <a:endParaRPr lang="en-US" sz="2100" dirty="0"/>
          </a:p>
        </p:txBody>
      </p:sp>
      <p:sp>
        <p:nvSpPr>
          <p:cNvPr id="11" name="TextBox 10">
            <a:extLst>
              <a:ext uri="{FF2B5EF4-FFF2-40B4-BE49-F238E27FC236}">
                <a16:creationId xmlns:a16="http://schemas.microsoft.com/office/drawing/2014/main" id="{D942CE89-7518-43C6-A05A-9F4F7DE9D02A}"/>
              </a:ext>
            </a:extLst>
          </p:cNvPr>
          <p:cNvSpPr txBox="1"/>
          <p:nvPr/>
        </p:nvSpPr>
        <p:spPr>
          <a:xfrm>
            <a:off x="3948224" y="2133157"/>
            <a:ext cx="3700130" cy="369332"/>
          </a:xfrm>
          <a:prstGeom prst="rect">
            <a:avLst/>
          </a:prstGeom>
          <a:noFill/>
        </p:spPr>
        <p:txBody>
          <a:bodyPr wrap="square" rtlCol="0">
            <a:spAutoFit/>
          </a:bodyPr>
          <a:lstStyle/>
          <a:p>
            <a:endParaRPr lang="en-US" dirty="0"/>
          </a:p>
        </p:txBody>
      </p:sp>
      <p:sp>
        <p:nvSpPr>
          <p:cNvPr id="3" name="Footer Placeholder 2">
            <a:extLst>
              <a:ext uri="{FF2B5EF4-FFF2-40B4-BE49-F238E27FC236}">
                <a16:creationId xmlns:a16="http://schemas.microsoft.com/office/drawing/2014/main" id="{C1CE553F-98DE-D342-A387-0FC554610B46}"/>
              </a:ext>
            </a:extLst>
          </p:cNvPr>
          <p:cNvSpPr>
            <a:spLocks noGrp="1"/>
          </p:cNvSpPr>
          <p:nvPr>
            <p:ph type="ftr" sz="quarter" idx="11"/>
          </p:nvPr>
        </p:nvSpPr>
        <p:spPr/>
        <p:txBody>
          <a:bodyPr/>
          <a:lstStyle/>
          <a:p>
            <a:r>
              <a:rPr lang="en-IN"/>
              <a:t>By CA Atul Gupta </a:t>
            </a:r>
          </a:p>
        </p:txBody>
      </p:sp>
    </p:spTree>
    <p:extLst>
      <p:ext uri="{BB962C8B-B14F-4D97-AF65-F5344CB8AC3E}">
        <p14:creationId xmlns:p14="http://schemas.microsoft.com/office/powerpoint/2010/main" val="2754497924"/>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2927498" y="0"/>
            <a:ext cx="7817255" cy="6858000"/>
          </a:xfrm>
          <a:prstGeom prst="rect">
            <a:avLst/>
          </a:prstGeom>
          <a:noFill/>
          <a:ln>
            <a:noFill/>
          </a:ln>
        </p:spPr>
        <p:style>
          <a:lnRef idx="0">
            <a:scrgbClr r="0" g="0" b="0"/>
          </a:lnRef>
          <a:fillRef idx="0">
            <a:scrgbClr r="0" g="0" b="0"/>
          </a:fillRef>
          <a:effectRef idx="0">
            <a:scrgbClr r="0" g="0" b="0"/>
          </a:effectRef>
          <a:fontRef idx="minor">
            <a:schemeClr val="dk1"/>
          </a:fontRef>
        </p:style>
        <p:txBody>
          <a:bodyPr tIns="205740" rtlCol="0" anchor="t"/>
          <a:lstStyle/>
          <a:p>
            <a:pPr algn="just"/>
            <a:r>
              <a:rPr lang="en-US" dirty="0"/>
              <a:t>“</a:t>
            </a:r>
          </a:p>
        </p:txBody>
      </p:sp>
      <p:sp>
        <p:nvSpPr>
          <p:cNvPr id="5" name="Content Placeholder 2">
            <a:extLst>
              <a:ext uri="{FF2B5EF4-FFF2-40B4-BE49-F238E27FC236}">
                <a16:creationId xmlns:a16="http://schemas.microsoft.com/office/drawing/2014/main" id="{324C478B-DC55-4BA2-8C72-CF968F001F8D}"/>
              </a:ext>
            </a:extLst>
          </p:cNvPr>
          <p:cNvSpPr txBox="1">
            <a:spLocks/>
          </p:cNvSpPr>
          <p:nvPr/>
        </p:nvSpPr>
        <p:spPr>
          <a:xfrm>
            <a:off x="3724275" y="857251"/>
            <a:ext cx="6577928" cy="5063755"/>
          </a:xfrm>
          <a:prstGeom prst="rect">
            <a:avLst/>
          </a:prstGeom>
        </p:spPr>
        <p:txBody>
          <a:bodyPr>
            <a:normAutofit/>
          </a:bodyPr>
          <a:lstStyle>
            <a:lvl1pPr marL="274320" indent="-274320" algn="l" rtl="0" eaLnBrk="1" latinLnBrk="0" hangingPunct="1">
              <a:spcBef>
                <a:spcPts val="600"/>
              </a:spcBef>
              <a:buClr>
                <a:schemeClr val="accent2"/>
              </a:buClr>
              <a:buSzPct val="85000"/>
              <a:buFont typeface="Wingdings 2"/>
              <a:buChar char=""/>
              <a:defRPr kumimoji="0" sz="2600" kern="1200">
                <a:solidFill>
                  <a:schemeClr val="tx1"/>
                </a:solidFill>
                <a:latin typeface="+mn-lt"/>
                <a:ea typeface="+mn-ea"/>
                <a:cs typeface="+mn-cs"/>
              </a:defRPr>
            </a:lvl1pPr>
            <a:lvl2pPr marL="640080" indent="-274320" algn="l" rtl="0" eaLnBrk="1" latinLnBrk="0" hangingPunct="1">
              <a:spcBef>
                <a:spcPts val="300"/>
              </a:spcBef>
              <a:buClr>
                <a:schemeClr val="accent2">
                  <a:shade val="75000"/>
                </a:schemeClr>
              </a:buClr>
              <a:buSzPct val="85000"/>
              <a:buFont typeface="Wingdings 2"/>
              <a:buChar char=""/>
              <a:defRPr kumimoji="0" sz="2400" kern="1200">
                <a:solidFill>
                  <a:schemeClr val="tx2"/>
                </a:solidFill>
                <a:latin typeface="+mn-lt"/>
                <a:ea typeface="+mn-ea"/>
                <a:cs typeface="+mn-cs"/>
              </a:defRPr>
            </a:lvl2pPr>
            <a:lvl3pPr marL="1005840" indent="-228600" algn="l" rtl="0" eaLnBrk="1" latinLnBrk="0" hangingPunct="1">
              <a:spcBef>
                <a:spcPts val="300"/>
              </a:spcBef>
              <a:buClr>
                <a:schemeClr val="accent2">
                  <a:shade val="50000"/>
                </a:schemeClr>
              </a:buClr>
              <a:buSzPct val="85000"/>
              <a:buFont typeface="Wingdings 2"/>
              <a:buChar char=""/>
              <a:defRPr kumimoji="0" sz="2100" kern="1200">
                <a:solidFill>
                  <a:schemeClr val="tx1"/>
                </a:solidFill>
                <a:latin typeface="+mn-lt"/>
                <a:ea typeface="+mn-ea"/>
                <a:cs typeface="+mn-cs"/>
              </a:defRPr>
            </a:lvl3pPr>
            <a:lvl4pPr marL="1280160" indent="-228600" algn="l" rtl="0" eaLnBrk="1" latinLnBrk="0" hangingPunct="1">
              <a:spcBef>
                <a:spcPts val="300"/>
              </a:spcBef>
              <a:buClr>
                <a:schemeClr val="accent2">
                  <a:shade val="75000"/>
                </a:schemeClr>
              </a:buClr>
              <a:buSzPct val="85000"/>
              <a:buFont typeface="Wingdings 2" pitchFamily="18" charset="2"/>
              <a:buChar char=""/>
              <a:defRPr kumimoji="0" sz="1900" kern="1200">
                <a:solidFill>
                  <a:schemeClr val="tx1"/>
                </a:solidFill>
                <a:latin typeface="+mn-lt"/>
                <a:ea typeface="+mn-ea"/>
                <a:cs typeface="+mn-cs"/>
              </a:defRPr>
            </a:lvl4pPr>
            <a:lvl5pPr marL="1554480" indent="-228600" algn="l" rtl="0" eaLnBrk="1" latinLnBrk="0" hangingPunct="1">
              <a:spcBef>
                <a:spcPts val="340"/>
              </a:spcBef>
              <a:buClr>
                <a:schemeClr val="accent2">
                  <a:shade val="75000"/>
                </a:schemeClr>
              </a:buClr>
              <a:buSzPct val="85000"/>
              <a:buFont typeface="Wingdings 2" pitchFamily="18" charset="2"/>
              <a:buChar char=""/>
              <a:defRPr kumimoji="0"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a:lstStyle>
          <a:p>
            <a:pPr marL="0" indent="0" fontAlgn="t">
              <a:buNone/>
            </a:pPr>
            <a:endParaRPr lang="en-US" sz="1800" b="1" dirty="0">
              <a:latin typeface="Times New Roman" panose="02020603050405020304" pitchFamily="18" charset="0"/>
              <a:cs typeface="Times New Roman" panose="02020603050405020304" pitchFamily="18" charset="0"/>
            </a:endParaRPr>
          </a:p>
        </p:txBody>
      </p:sp>
      <p:sp>
        <p:nvSpPr>
          <p:cNvPr id="4" name="TextBox 3">
            <a:extLst>
              <a:ext uri="{FF2B5EF4-FFF2-40B4-BE49-F238E27FC236}">
                <a16:creationId xmlns:a16="http://schemas.microsoft.com/office/drawing/2014/main" id="{58897D54-4EB4-4C11-94D0-45C2EA338D6A}"/>
              </a:ext>
            </a:extLst>
          </p:cNvPr>
          <p:cNvSpPr txBox="1"/>
          <p:nvPr/>
        </p:nvSpPr>
        <p:spPr>
          <a:xfrm>
            <a:off x="1524001" y="1752599"/>
            <a:ext cx="1969681" cy="415498"/>
          </a:xfrm>
          <a:prstGeom prst="rect">
            <a:avLst/>
          </a:prstGeom>
          <a:noFill/>
        </p:spPr>
        <p:txBody>
          <a:bodyPr wrap="square" rtlCol="0">
            <a:spAutoFit/>
          </a:bodyPr>
          <a:lstStyle/>
          <a:p>
            <a:pPr fontAlgn="base">
              <a:spcBef>
                <a:spcPct val="0"/>
              </a:spcBef>
              <a:spcAft>
                <a:spcPct val="0"/>
              </a:spcAft>
            </a:pPr>
            <a:r>
              <a:rPr lang="en-IN" sz="2100" dirty="0"/>
              <a:t>Rule 43</a:t>
            </a:r>
            <a:endParaRPr lang="en-US" sz="2100" dirty="0"/>
          </a:p>
        </p:txBody>
      </p:sp>
      <p:sp>
        <p:nvSpPr>
          <p:cNvPr id="11" name="TextBox 10">
            <a:extLst>
              <a:ext uri="{FF2B5EF4-FFF2-40B4-BE49-F238E27FC236}">
                <a16:creationId xmlns:a16="http://schemas.microsoft.com/office/drawing/2014/main" id="{D942CE89-7518-43C6-A05A-9F4F7DE9D02A}"/>
              </a:ext>
            </a:extLst>
          </p:cNvPr>
          <p:cNvSpPr txBox="1"/>
          <p:nvPr/>
        </p:nvSpPr>
        <p:spPr>
          <a:xfrm>
            <a:off x="3948224" y="2133157"/>
            <a:ext cx="3700130" cy="369332"/>
          </a:xfrm>
          <a:prstGeom prst="rect">
            <a:avLst/>
          </a:prstGeom>
          <a:noFill/>
        </p:spPr>
        <p:txBody>
          <a:bodyPr wrap="square" rtlCol="0">
            <a:spAutoFit/>
          </a:bodyPr>
          <a:lstStyle/>
          <a:p>
            <a:endParaRPr lang="en-US" dirty="0"/>
          </a:p>
        </p:txBody>
      </p:sp>
      <p:sp>
        <p:nvSpPr>
          <p:cNvPr id="16" name="TextBox 15">
            <a:extLst>
              <a:ext uri="{FF2B5EF4-FFF2-40B4-BE49-F238E27FC236}">
                <a16:creationId xmlns:a16="http://schemas.microsoft.com/office/drawing/2014/main" id="{31B1DEA7-C9B0-4A96-B49E-525CFE06E99E}"/>
              </a:ext>
            </a:extLst>
          </p:cNvPr>
          <p:cNvSpPr txBox="1"/>
          <p:nvPr/>
        </p:nvSpPr>
        <p:spPr>
          <a:xfrm>
            <a:off x="6165112" y="381000"/>
            <a:ext cx="1842092" cy="369332"/>
          </a:xfrm>
          <a:prstGeom prst="rect">
            <a:avLst/>
          </a:prstGeom>
          <a:noFill/>
          <a:ln>
            <a:solidFill>
              <a:schemeClr val="tx1"/>
            </a:solidFill>
          </a:ln>
        </p:spPr>
        <p:txBody>
          <a:bodyPr wrap="square" rtlCol="0">
            <a:spAutoFit/>
          </a:bodyPr>
          <a:lstStyle/>
          <a:p>
            <a:pPr algn="ctr"/>
            <a:r>
              <a:rPr lang="en-US" dirty="0">
                <a:latin typeface="Cambria" panose="02040503050406030204" pitchFamily="18" charset="0"/>
              </a:rPr>
              <a:t>Capital Goods</a:t>
            </a:r>
          </a:p>
        </p:txBody>
      </p:sp>
      <p:sp>
        <p:nvSpPr>
          <p:cNvPr id="17" name="TextBox 16">
            <a:extLst>
              <a:ext uri="{FF2B5EF4-FFF2-40B4-BE49-F238E27FC236}">
                <a16:creationId xmlns:a16="http://schemas.microsoft.com/office/drawing/2014/main" id="{6E589F1E-5802-4AD1-B104-7359E5BF7E28}"/>
              </a:ext>
            </a:extLst>
          </p:cNvPr>
          <p:cNvSpPr txBox="1"/>
          <p:nvPr/>
        </p:nvSpPr>
        <p:spPr>
          <a:xfrm>
            <a:off x="4353148" y="1258670"/>
            <a:ext cx="1666653" cy="646331"/>
          </a:xfrm>
          <a:prstGeom prst="rect">
            <a:avLst/>
          </a:prstGeom>
          <a:noFill/>
          <a:ln>
            <a:solidFill>
              <a:schemeClr val="tx1"/>
            </a:solidFill>
          </a:ln>
        </p:spPr>
        <p:txBody>
          <a:bodyPr wrap="square" rtlCol="0">
            <a:spAutoFit/>
          </a:bodyPr>
          <a:lstStyle/>
          <a:p>
            <a:r>
              <a:rPr lang="en-US" b="1" dirty="0">
                <a:latin typeface="Cambria" panose="02040503050406030204" pitchFamily="18" charset="0"/>
              </a:rPr>
              <a:t>A. </a:t>
            </a:r>
            <a:r>
              <a:rPr lang="en-US" dirty="0">
                <a:latin typeface="Cambria" panose="02040503050406030204" pitchFamily="18" charset="0"/>
              </a:rPr>
              <a:t>Exclusively for Taxable</a:t>
            </a:r>
          </a:p>
        </p:txBody>
      </p:sp>
      <p:sp>
        <p:nvSpPr>
          <p:cNvPr id="18" name="TextBox 17">
            <a:extLst>
              <a:ext uri="{FF2B5EF4-FFF2-40B4-BE49-F238E27FC236}">
                <a16:creationId xmlns:a16="http://schemas.microsoft.com/office/drawing/2014/main" id="{65F60926-AB35-4D02-8739-021B6EBE3ED2}"/>
              </a:ext>
            </a:extLst>
          </p:cNvPr>
          <p:cNvSpPr txBox="1"/>
          <p:nvPr/>
        </p:nvSpPr>
        <p:spPr>
          <a:xfrm>
            <a:off x="3972146" y="2136338"/>
            <a:ext cx="3700130" cy="369332"/>
          </a:xfrm>
          <a:prstGeom prst="rect">
            <a:avLst/>
          </a:prstGeom>
          <a:noFill/>
        </p:spPr>
        <p:txBody>
          <a:bodyPr wrap="square" rtlCol="0">
            <a:spAutoFit/>
          </a:bodyPr>
          <a:lstStyle/>
          <a:p>
            <a:endParaRPr lang="en-US" dirty="0"/>
          </a:p>
        </p:txBody>
      </p:sp>
      <p:sp>
        <p:nvSpPr>
          <p:cNvPr id="19" name="TextBox 18">
            <a:extLst>
              <a:ext uri="{FF2B5EF4-FFF2-40B4-BE49-F238E27FC236}">
                <a16:creationId xmlns:a16="http://schemas.microsoft.com/office/drawing/2014/main" id="{0A156662-8F5B-48E5-8B7A-ACCADE45B550}"/>
              </a:ext>
            </a:extLst>
          </p:cNvPr>
          <p:cNvSpPr txBox="1"/>
          <p:nvPr/>
        </p:nvSpPr>
        <p:spPr>
          <a:xfrm>
            <a:off x="6172201" y="1230868"/>
            <a:ext cx="1826143" cy="369332"/>
          </a:xfrm>
          <a:prstGeom prst="rect">
            <a:avLst/>
          </a:prstGeom>
          <a:noFill/>
          <a:ln>
            <a:solidFill>
              <a:schemeClr val="tx1"/>
            </a:solidFill>
          </a:ln>
        </p:spPr>
        <p:txBody>
          <a:bodyPr wrap="square" rtlCol="0">
            <a:spAutoFit/>
          </a:bodyPr>
          <a:lstStyle/>
          <a:p>
            <a:pPr algn="ctr"/>
            <a:r>
              <a:rPr lang="en-US" b="1" dirty="0">
                <a:latin typeface="Cambria" panose="02040503050406030204" pitchFamily="18" charset="0"/>
              </a:rPr>
              <a:t>B. </a:t>
            </a:r>
            <a:r>
              <a:rPr lang="en-US" dirty="0">
                <a:latin typeface="Cambria" panose="02040503050406030204" pitchFamily="18" charset="0"/>
              </a:rPr>
              <a:t>Common</a:t>
            </a:r>
          </a:p>
        </p:txBody>
      </p:sp>
      <p:sp>
        <p:nvSpPr>
          <p:cNvPr id="20" name="TextBox 19">
            <a:extLst>
              <a:ext uri="{FF2B5EF4-FFF2-40B4-BE49-F238E27FC236}">
                <a16:creationId xmlns:a16="http://schemas.microsoft.com/office/drawing/2014/main" id="{D1C5027F-49C9-41EA-BE7C-55E55E14E109}"/>
              </a:ext>
            </a:extLst>
          </p:cNvPr>
          <p:cNvSpPr txBox="1"/>
          <p:nvPr/>
        </p:nvSpPr>
        <p:spPr>
          <a:xfrm>
            <a:off x="8351433" y="1390472"/>
            <a:ext cx="1826143" cy="1200329"/>
          </a:xfrm>
          <a:prstGeom prst="rect">
            <a:avLst/>
          </a:prstGeom>
          <a:noFill/>
          <a:ln>
            <a:solidFill>
              <a:schemeClr val="tx1"/>
            </a:solidFill>
          </a:ln>
        </p:spPr>
        <p:txBody>
          <a:bodyPr wrap="square" rtlCol="0">
            <a:spAutoFit/>
          </a:bodyPr>
          <a:lstStyle/>
          <a:p>
            <a:pPr algn="ctr"/>
            <a:r>
              <a:rPr lang="en-US" b="1" dirty="0">
                <a:latin typeface="Cambria" panose="02040503050406030204" pitchFamily="18" charset="0"/>
              </a:rPr>
              <a:t>C. </a:t>
            </a:r>
            <a:r>
              <a:rPr lang="en-US" dirty="0">
                <a:latin typeface="Cambria" panose="02040503050406030204" pitchFamily="18" charset="0"/>
              </a:rPr>
              <a:t>Exclusively for Exempt/Non-business</a:t>
            </a:r>
          </a:p>
        </p:txBody>
      </p:sp>
      <p:cxnSp>
        <p:nvCxnSpPr>
          <p:cNvPr id="22" name="Straight Arrow Connector 21">
            <a:extLst>
              <a:ext uri="{FF2B5EF4-FFF2-40B4-BE49-F238E27FC236}">
                <a16:creationId xmlns:a16="http://schemas.microsoft.com/office/drawing/2014/main" id="{D0C3A1C1-5F70-445D-B19E-47F9127DBE72}"/>
              </a:ext>
            </a:extLst>
          </p:cNvPr>
          <p:cNvCxnSpPr>
            <a:cxnSpLocks/>
            <a:stCxn id="16" idx="2"/>
          </p:cNvCxnSpPr>
          <p:nvPr/>
        </p:nvCxnSpPr>
        <p:spPr>
          <a:xfrm flipH="1">
            <a:off x="5152362" y="750333"/>
            <a:ext cx="1933796" cy="45836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49F04B04-8970-48A4-B8D5-6DE9B4390A7E}"/>
              </a:ext>
            </a:extLst>
          </p:cNvPr>
          <p:cNvCxnSpPr>
            <a:cxnSpLocks/>
            <a:stCxn id="16" idx="2"/>
          </p:cNvCxnSpPr>
          <p:nvPr/>
        </p:nvCxnSpPr>
        <p:spPr>
          <a:xfrm>
            <a:off x="7086158" y="750333"/>
            <a:ext cx="0" cy="45836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6268FAB1-3C01-4210-9ACB-997561BE6D7E}"/>
              </a:ext>
            </a:extLst>
          </p:cNvPr>
          <p:cNvCxnSpPr/>
          <p:nvPr/>
        </p:nvCxnSpPr>
        <p:spPr>
          <a:xfrm>
            <a:off x="7086159" y="762001"/>
            <a:ext cx="2178345" cy="61186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8" name="Content Placeholder 2">
            <a:extLst>
              <a:ext uri="{FF2B5EF4-FFF2-40B4-BE49-F238E27FC236}">
                <a16:creationId xmlns:a16="http://schemas.microsoft.com/office/drawing/2014/main" id="{CDEDEF6C-F8EC-47A1-8C29-45ACA5D19280}"/>
              </a:ext>
            </a:extLst>
          </p:cNvPr>
          <p:cNvSpPr txBox="1">
            <a:spLocks/>
          </p:cNvSpPr>
          <p:nvPr/>
        </p:nvSpPr>
        <p:spPr>
          <a:xfrm>
            <a:off x="3124201" y="2649768"/>
            <a:ext cx="7178003" cy="4128487"/>
          </a:xfrm>
          <a:prstGeom prst="rect">
            <a:avLst/>
          </a:prstGeom>
        </p:spPr>
        <p:txBody>
          <a:bodyPr>
            <a:normAutofit/>
          </a:bodyPr>
          <a:lstStyle>
            <a:lvl1pPr marL="274320" indent="-274320" algn="l" rtl="0" eaLnBrk="1" latinLnBrk="0" hangingPunct="1">
              <a:spcBef>
                <a:spcPts val="600"/>
              </a:spcBef>
              <a:buClr>
                <a:schemeClr val="accent2"/>
              </a:buClr>
              <a:buSzPct val="85000"/>
              <a:buFont typeface="Wingdings 2"/>
              <a:buChar char=""/>
              <a:defRPr kumimoji="0" sz="2600" kern="1200">
                <a:solidFill>
                  <a:schemeClr val="tx1"/>
                </a:solidFill>
                <a:latin typeface="+mn-lt"/>
                <a:ea typeface="+mn-ea"/>
                <a:cs typeface="+mn-cs"/>
              </a:defRPr>
            </a:lvl1pPr>
            <a:lvl2pPr marL="640080" indent="-274320" algn="l" rtl="0" eaLnBrk="1" latinLnBrk="0" hangingPunct="1">
              <a:spcBef>
                <a:spcPts val="300"/>
              </a:spcBef>
              <a:buClr>
                <a:schemeClr val="accent2">
                  <a:shade val="75000"/>
                </a:schemeClr>
              </a:buClr>
              <a:buSzPct val="85000"/>
              <a:buFont typeface="Wingdings 2"/>
              <a:buChar char=""/>
              <a:defRPr kumimoji="0" sz="2400" kern="1200">
                <a:solidFill>
                  <a:schemeClr val="tx2"/>
                </a:solidFill>
                <a:latin typeface="+mn-lt"/>
                <a:ea typeface="+mn-ea"/>
                <a:cs typeface="+mn-cs"/>
              </a:defRPr>
            </a:lvl2pPr>
            <a:lvl3pPr marL="1005840" indent="-228600" algn="l" rtl="0" eaLnBrk="1" latinLnBrk="0" hangingPunct="1">
              <a:spcBef>
                <a:spcPts val="300"/>
              </a:spcBef>
              <a:buClr>
                <a:schemeClr val="accent2">
                  <a:shade val="50000"/>
                </a:schemeClr>
              </a:buClr>
              <a:buSzPct val="85000"/>
              <a:buFont typeface="Wingdings 2"/>
              <a:buChar char=""/>
              <a:defRPr kumimoji="0" sz="2100" kern="1200">
                <a:solidFill>
                  <a:schemeClr val="tx1"/>
                </a:solidFill>
                <a:latin typeface="+mn-lt"/>
                <a:ea typeface="+mn-ea"/>
                <a:cs typeface="+mn-cs"/>
              </a:defRPr>
            </a:lvl3pPr>
            <a:lvl4pPr marL="1280160" indent="-228600" algn="l" rtl="0" eaLnBrk="1" latinLnBrk="0" hangingPunct="1">
              <a:spcBef>
                <a:spcPts val="300"/>
              </a:spcBef>
              <a:buClr>
                <a:schemeClr val="accent2">
                  <a:shade val="75000"/>
                </a:schemeClr>
              </a:buClr>
              <a:buSzPct val="85000"/>
              <a:buFont typeface="Wingdings 2" pitchFamily="18" charset="2"/>
              <a:buChar char=""/>
              <a:defRPr kumimoji="0" sz="1900" kern="1200">
                <a:solidFill>
                  <a:schemeClr val="tx1"/>
                </a:solidFill>
                <a:latin typeface="+mn-lt"/>
                <a:ea typeface="+mn-ea"/>
                <a:cs typeface="+mn-cs"/>
              </a:defRPr>
            </a:lvl4pPr>
            <a:lvl5pPr marL="1554480" indent="-228600" algn="l" rtl="0" eaLnBrk="1" latinLnBrk="0" hangingPunct="1">
              <a:spcBef>
                <a:spcPts val="340"/>
              </a:spcBef>
              <a:buClr>
                <a:schemeClr val="accent2">
                  <a:shade val="75000"/>
                </a:schemeClr>
              </a:buClr>
              <a:buSzPct val="85000"/>
              <a:buFont typeface="Wingdings 2" pitchFamily="18" charset="2"/>
              <a:buChar char=""/>
              <a:defRPr kumimoji="0"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a:lstStyle>
          <a:p>
            <a:pPr marL="0" indent="0">
              <a:buNone/>
            </a:pPr>
            <a:r>
              <a:rPr lang="en-US" sz="1600" b="1" dirty="0">
                <a:latin typeface="Times New Roman" panose="02020603050405020304" pitchFamily="18" charset="0"/>
                <a:cs typeface="Times New Roman" panose="02020603050405020304" pitchFamily="18" charset="0"/>
              </a:rPr>
              <a:t>	Total common credit during (new credit) month		</a:t>
            </a:r>
            <a:r>
              <a:rPr lang="en-US" sz="1600" dirty="0">
                <a:latin typeface="Times New Roman" panose="02020603050405020304" pitchFamily="18" charset="0"/>
                <a:cs typeface="Times New Roman" panose="02020603050405020304" pitchFamily="18" charset="0"/>
              </a:rPr>
              <a:t>A</a:t>
            </a:r>
          </a:p>
          <a:p>
            <a:pPr marL="0" indent="0">
              <a:buNone/>
            </a:pPr>
            <a:r>
              <a:rPr lang="en-US" sz="1600" i="1" dirty="0">
                <a:latin typeface="Times New Roman" panose="02020603050405020304" pitchFamily="18" charset="0"/>
                <a:cs typeface="Times New Roman" panose="02020603050405020304" pitchFamily="18" charset="0"/>
              </a:rPr>
              <a:t>Add:	</a:t>
            </a:r>
            <a:r>
              <a:rPr lang="en-US" sz="1600" dirty="0">
                <a:latin typeface="Times New Roman" panose="02020603050405020304" pitchFamily="18" charset="0"/>
                <a:cs typeface="Times New Roman" panose="02020603050405020304" pitchFamily="18" charset="0"/>
              </a:rPr>
              <a:t>	Converted from C to B			A</a:t>
            </a:r>
          </a:p>
          <a:p>
            <a:pPr marL="0" indent="0">
              <a:buNone/>
            </a:pPr>
            <a:r>
              <a:rPr lang="en-US" sz="1600" dirty="0">
                <a:latin typeface="Times New Roman" panose="02020603050405020304" pitchFamily="18" charset="0"/>
                <a:cs typeface="Times New Roman" panose="02020603050405020304" pitchFamily="18" charset="0"/>
              </a:rPr>
              <a:t>		(ineligible portion 5% per quarter,</a:t>
            </a:r>
          </a:p>
          <a:p>
            <a:pPr marL="0" indent="0">
              <a:buNone/>
            </a:pPr>
            <a:r>
              <a:rPr lang="en-US" sz="1600" dirty="0">
                <a:latin typeface="Times New Roman" panose="02020603050405020304" pitchFamily="18" charset="0"/>
                <a:cs typeface="Times New Roman" panose="02020603050405020304" pitchFamily="18" charset="0"/>
              </a:rPr>
              <a:t>		 added to the output tax liability= </a:t>
            </a:r>
            <a:r>
              <a:rPr lang="en-US" sz="1600" dirty="0" err="1">
                <a:latin typeface="Times New Roman" panose="02020603050405020304" pitchFamily="18" charset="0"/>
                <a:cs typeface="Times New Roman" panose="02020603050405020304" pitchFamily="18" charset="0"/>
              </a:rPr>
              <a:t>Te</a:t>
            </a:r>
            <a:r>
              <a:rPr lang="en-US" sz="1600" dirty="0">
                <a:latin typeface="Times New Roman" panose="02020603050405020304" pitchFamily="18" charset="0"/>
                <a:cs typeface="Times New Roman" panose="02020603050405020304" pitchFamily="18" charset="0"/>
              </a:rPr>
              <a:t>)	</a:t>
            </a:r>
          </a:p>
          <a:p>
            <a:pPr marL="0" indent="0">
              <a:buNone/>
            </a:pPr>
            <a:r>
              <a:rPr lang="en-US" sz="1600" dirty="0">
                <a:latin typeface="Times New Roman" panose="02020603050405020304" pitchFamily="18" charset="0"/>
                <a:cs typeface="Times New Roman" panose="02020603050405020304" pitchFamily="18" charset="0"/>
              </a:rPr>
              <a:t>		</a:t>
            </a:r>
            <a:r>
              <a:rPr lang="en-US" sz="1600" b="1" dirty="0">
                <a:latin typeface="Times New Roman" panose="02020603050405020304" pitchFamily="18" charset="0"/>
                <a:cs typeface="Times New Roman" panose="02020603050405020304" pitchFamily="18" charset="0"/>
              </a:rPr>
              <a:t>Common credit to be availed in ledger		Tc</a:t>
            </a:r>
            <a:endParaRPr lang="en-US" sz="1600" dirty="0">
              <a:latin typeface="Times New Roman" panose="02020603050405020304" pitchFamily="18" charset="0"/>
              <a:cs typeface="Times New Roman" panose="02020603050405020304" pitchFamily="18" charset="0"/>
            </a:endParaRPr>
          </a:p>
          <a:p>
            <a:pPr marL="0" indent="0">
              <a:buNone/>
            </a:pPr>
            <a:r>
              <a:rPr lang="en-US" sz="1600" i="1" dirty="0">
                <a:latin typeface="Times New Roman" panose="02020603050405020304" pitchFamily="18" charset="0"/>
                <a:cs typeface="Times New Roman" panose="02020603050405020304" pitchFamily="18" charset="0"/>
              </a:rPr>
              <a:t>Add:	</a:t>
            </a:r>
            <a:r>
              <a:rPr lang="en-US" sz="1600" dirty="0">
                <a:latin typeface="Times New Roman" panose="02020603050405020304" pitchFamily="18" charset="0"/>
                <a:cs typeface="Times New Roman" panose="02020603050405020304" pitchFamily="18" charset="0"/>
              </a:rPr>
              <a:t>	Converted from A to B			xx</a:t>
            </a:r>
          </a:p>
          <a:p>
            <a:pPr marL="0" indent="0">
              <a:buNone/>
            </a:pPr>
            <a:r>
              <a:rPr lang="en-US" sz="1600" dirty="0">
                <a:latin typeface="Times New Roman" panose="02020603050405020304" pitchFamily="18" charset="0"/>
                <a:cs typeface="Times New Roman" panose="02020603050405020304" pitchFamily="18" charset="0"/>
              </a:rPr>
              <a:t>		</a:t>
            </a:r>
            <a:r>
              <a:rPr lang="en-US" sz="1600" b="1" dirty="0">
                <a:latin typeface="Times New Roman" panose="02020603050405020304" pitchFamily="18" charset="0"/>
                <a:cs typeface="Times New Roman" panose="02020603050405020304" pitchFamily="18" charset="0"/>
              </a:rPr>
              <a:t>Aggregate Common credit 			Tc </a:t>
            </a:r>
          </a:p>
          <a:p>
            <a:pPr marL="0" indent="0">
              <a:buNone/>
            </a:pPr>
            <a:r>
              <a:rPr lang="en-US" sz="1600" b="1" dirty="0">
                <a:latin typeface="Times New Roman" panose="02020603050405020304" pitchFamily="18" charset="0"/>
                <a:cs typeface="Times New Roman" panose="02020603050405020304" pitchFamily="18" charset="0"/>
              </a:rPr>
              <a:t>		Calculation of monthly (Tc/60)			Tm </a:t>
            </a:r>
          </a:p>
          <a:p>
            <a:pPr marL="0" indent="0">
              <a:buNone/>
            </a:pPr>
            <a:r>
              <a:rPr lang="en-US" sz="1600" i="1" dirty="0">
                <a:latin typeface="Times New Roman" panose="02020603050405020304" pitchFamily="18" charset="0"/>
                <a:cs typeface="Times New Roman" panose="02020603050405020304" pitchFamily="18" charset="0"/>
              </a:rPr>
              <a:t>Add: </a:t>
            </a:r>
            <a:r>
              <a:rPr lang="en-US" sz="1600" dirty="0">
                <a:latin typeface="Times New Roman" panose="02020603050405020304" pitchFamily="18" charset="0"/>
                <a:cs typeface="Times New Roman" panose="02020603050405020304" pitchFamily="18" charset="0"/>
              </a:rPr>
              <a:t>	                  Tm of previous tax periods			xx</a:t>
            </a:r>
            <a:r>
              <a:rPr lang="en-US" sz="1600" b="1" dirty="0">
                <a:latin typeface="Times New Roman" panose="02020603050405020304" pitchFamily="18" charset="0"/>
                <a:cs typeface="Times New Roman" panose="02020603050405020304" pitchFamily="18" charset="0"/>
              </a:rPr>
              <a:t> </a:t>
            </a:r>
          </a:p>
          <a:p>
            <a:pPr marL="0" indent="0">
              <a:buNone/>
            </a:pPr>
            <a:r>
              <a:rPr lang="en-US" sz="1600" b="1" dirty="0">
                <a:latin typeface="Times New Roman" panose="02020603050405020304" pitchFamily="18" charset="0"/>
                <a:cs typeface="Times New Roman" panose="02020603050405020304" pitchFamily="18" charset="0"/>
              </a:rPr>
              <a:t>		Total monthly credit 				Tr </a:t>
            </a:r>
          </a:p>
          <a:p>
            <a:pPr marL="0" indent="0">
              <a:buNone/>
            </a:pPr>
            <a:r>
              <a:rPr lang="en-US" sz="1600" b="1" dirty="0">
                <a:latin typeface="Times New Roman" panose="02020603050405020304" pitchFamily="18" charset="0"/>
                <a:cs typeface="Times New Roman" panose="02020603050405020304" pitchFamily="18" charset="0"/>
              </a:rPr>
              <a:t>		Credit to be reversed (Tr*E/F)			</a:t>
            </a:r>
            <a:r>
              <a:rPr lang="en-US" sz="1600" b="1" dirty="0" err="1">
                <a:latin typeface="Times New Roman" panose="02020603050405020304" pitchFamily="18" charset="0"/>
                <a:cs typeface="Times New Roman" panose="02020603050405020304" pitchFamily="18" charset="0"/>
              </a:rPr>
              <a:t>Te</a:t>
            </a:r>
            <a:r>
              <a:rPr lang="en-US" sz="1600" b="1" dirty="0">
                <a:latin typeface="Times New Roman" panose="02020603050405020304" pitchFamily="18" charset="0"/>
                <a:cs typeface="Times New Roman" panose="02020603050405020304" pitchFamily="18" charset="0"/>
              </a:rPr>
              <a:t> </a:t>
            </a:r>
          </a:p>
        </p:txBody>
      </p:sp>
      <p:sp>
        <p:nvSpPr>
          <p:cNvPr id="3" name="Footer Placeholder 2">
            <a:extLst>
              <a:ext uri="{FF2B5EF4-FFF2-40B4-BE49-F238E27FC236}">
                <a16:creationId xmlns:a16="http://schemas.microsoft.com/office/drawing/2014/main" id="{7E2E1422-2BF0-9F45-90BE-C25A2448FA05}"/>
              </a:ext>
            </a:extLst>
          </p:cNvPr>
          <p:cNvSpPr>
            <a:spLocks noGrp="1"/>
          </p:cNvSpPr>
          <p:nvPr>
            <p:ph type="ftr" sz="quarter" idx="11"/>
          </p:nvPr>
        </p:nvSpPr>
        <p:spPr/>
        <p:txBody>
          <a:bodyPr/>
          <a:lstStyle/>
          <a:p>
            <a:r>
              <a:rPr lang="en-IN"/>
              <a:t>By CA Atul Gupta </a:t>
            </a:r>
          </a:p>
        </p:txBody>
      </p:sp>
    </p:spTree>
    <p:extLst>
      <p:ext uri="{BB962C8B-B14F-4D97-AF65-F5344CB8AC3E}">
        <p14:creationId xmlns:p14="http://schemas.microsoft.com/office/powerpoint/2010/main" val="2088099738"/>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2828042" y="1338606"/>
            <a:ext cx="7097010" cy="6929094"/>
          </a:xfrm>
          <a:prstGeom prst="rect">
            <a:avLst/>
          </a:prstGeom>
          <a:noFill/>
          <a:ln>
            <a:noFill/>
          </a:ln>
        </p:spPr>
        <p:style>
          <a:lnRef idx="0">
            <a:scrgbClr r="0" g="0" b="0"/>
          </a:lnRef>
          <a:fillRef idx="0">
            <a:scrgbClr r="0" g="0" b="0"/>
          </a:fillRef>
          <a:effectRef idx="0">
            <a:scrgbClr r="0" g="0" b="0"/>
          </a:effectRef>
          <a:fontRef idx="minor">
            <a:schemeClr val="dk1"/>
          </a:fontRef>
        </p:style>
        <p:txBody>
          <a:bodyPr tIns="205740" rtlCol="0" anchor="t"/>
          <a:lstStyle/>
          <a:p>
            <a:pPr marL="342900" indent="-342900" algn="just">
              <a:buFont typeface="+mj-lt"/>
              <a:buAutoNum type="arabicPeriod"/>
            </a:pPr>
            <a:r>
              <a:rPr lang="en-US" i="1" dirty="0">
                <a:latin typeface="Tw Cen MT" panose="020B0602020104020603" pitchFamily="34" charset="0"/>
              </a:rPr>
              <a:t>Credit relating to capital goods that is used for effecting exempt supplies as well as taxable supplies = Rs. 20000</a:t>
            </a:r>
          </a:p>
          <a:p>
            <a:pPr marL="342900" indent="-342900" algn="just">
              <a:buFont typeface="+mj-lt"/>
              <a:buAutoNum type="arabicPeriod"/>
            </a:pPr>
            <a:r>
              <a:rPr lang="en-US" i="1" dirty="0">
                <a:latin typeface="Tw Cen MT" panose="020B0602020104020603" pitchFamily="34" charset="0"/>
              </a:rPr>
              <a:t>Credit of Capital goods that were earlier used for effecting exempt or non business supplies but now used for both taxable as well as exempt supplies = Rs. 10000 ( Machinery purchased on 1</a:t>
            </a:r>
            <a:r>
              <a:rPr lang="en-US" i="1" baseline="30000" dirty="0">
                <a:latin typeface="Tw Cen MT" panose="020B0602020104020603" pitchFamily="34" charset="0"/>
              </a:rPr>
              <a:t>st</a:t>
            </a:r>
            <a:r>
              <a:rPr lang="en-US" i="1" dirty="0">
                <a:latin typeface="Tw Cen MT" panose="020B0602020104020603" pitchFamily="34" charset="0"/>
              </a:rPr>
              <a:t> April 2018) =C to B</a:t>
            </a:r>
          </a:p>
          <a:p>
            <a:pPr marL="342900" indent="-342900" algn="just">
              <a:buFont typeface="+mj-lt"/>
              <a:buAutoNum type="arabicPeriod"/>
            </a:pPr>
            <a:r>
              <a:rPr lang="en-US" i="1" dirty="0">
                <a:latin typeface="Tw Cen MT" panose="020B0602020104020603" pitchFamily="34" charset="0"/>
              </a:rPr>
              <a:t>Credit of capital goods that were earlier used for effecting taxable supplies are now used for both taxable as well as exempt supplies = Rs. 5000 ( Machinery purchased on 1</a:t>
            </a:r>
            <a:r>
              <a:rPr lang="en-US" i="1" baseline="30000" dirty="0">
                <a:latin typeface="Tw Cen MT" panose="020B0602020104020603" pitchFamily="34" charset="0"/>
              </a:rPr>
              <a:t>st</a:t>
            </a:r>
            <a:r>
              <a:rPr lang="en-US" i="1" dirty="0">
                <a:latin typeface="Tw Cen MT" panose="020B0602020104020603" pitchFamily="34" charset="0"/>
              </a:rPr>
              <a:t> Nov 2019) =A to B</a:t>
            </a:r>
          </a:p>
          <a:p>
            <a:pPr marL="342900" indent="-342900" algn="just">
              <a:buFont typeface="+mj-lt"/>
              <a:buAutoNum type="arabicPeriod"/>
            </a:pPr>
            <a:r>
              <a:rPr lang="en-US" i="1" dirty="0">
                <a:latin typeface="Tw Cen MT" panose="020B0602020104020603" pitchFamily="34" charset="0"/>
              </a:rPr>
              <a:t>Carried forward common credit of the previous months (Tm)= 1,000</a:t>
            </a:r>
          </a:p>
          <a:p>
            <a:pPr marL="342900" indent="-342900" algn="just">
              <a:buFont typeface="+mj-lt"/>
              <a:buAutoNum type="arabicPeriod"/>
            </a:pPr>
            <a:r>
              <a:rPr lang="en-US" i="1" dirty="0">
                <a:latin typeface="Tw Cen MT" panose="020B0602020104020603" pitchFamily="34" charset="0"/>
              </a:rPr>
              <a:t>Total turnover 30 lakhs out of which 10 lakhs pertains to exempted turnover</a:t>
            </a:r>
          </a:p>
          <a:p>
            <a:pPr marL="342900" indent="-342900" algn="just">
              <a:buFont typeface="+mj-lt"/>
              <a:buAutoNum type="arabicPeriod"/>
            </a:pPr>
            <a:r>
              <a:rPr lang="en-US" i="1" dirty="0">
                <a:latin typeface="Tw Cen MT" panose="020B0602020104020603" pitchFamily="34" charset="0"/>
              </a:rPr>
              <a:t>Calculate the eligibility of credit for April 2021</a:t>
            </a:r>
          </a:p>
          <a:p>
            <a:pPr marL="214313" indent="-214313" algn="just">
              <a:buFont typeface="Arial" panose="020B0604020202020204" pitchFamily="34" charset="0"/>
              <a:buChar char="•"/>
            </a:pPr>
            <a:endParaRPr lang="en-US" i="1" dirty="0">
              <a:latin typeface="Tw Cen MT" panose="020B0602020104020603" pitchFamily="34" charset="0"/>
            </a:endParaRPr>
          </a:p>
          <a:p>
            <a:pPr marL="214313" indent="-214313" algn="just">
              <a:buFont typeface="Arial" panose="020B0604020202020204" pitchFamily="34" charset="0"/>
              <a:buChar char="•"/>
            </a:pPr>
            <a:endParaRPr lang="en-US" i="1" dirty="0">
              <a:latin typeface="Tw Cen MT" panose="020B0602020104020603" pitchFamily="34" charset="0"/>
            </a:endParaRPr>
          </a:p>
        </p:txBody>
      </p:sp>
      <p:sp>
        <p:nvSpPr>
          <p:cNvPr id="4" name="TextBox 3">
            <a:extLst>
              <a:ext uri="{FF2B5EF4-FFF2-40B4-BE49-F238E27FC236}">
                <a16:creationId xmlns:a16="http://schemas.microsoft.com/office/drawing/2014/main" id="{58897D54-4EB4-4C11-94D0-45C2EA338D6A}"/>
              </a:ext>
            </a:extLst>
          </p:cNvPr>
          <p:cNvSpPr txBox="1"/>
          <p:nvPr/>
        </p:nvSpPr>
        <p:spPr>
          <a:xfrm>
            <a:off x="524205" y="1796686"/>
            <a:ext cx="1999587" cy="738664"/>
          </a:xfrm>
          <a:prstGeom prst="rect">
            <a:avLst/>
          </a:prstGeom>
          <a:noFill/>
        </p:spPr>
        <p:txBody>
          <a:bodyPr wrap="square" rtlCol="0">
            <a:spAutoFit/>
          </a:bodyPr>
          <a:lstStyle/>
          <a:p>
            <a:pPr fontAlgn="base">
              <a:spcBef>
                <a:spcPct val="0"/>
              </a:spcBef>
              <a:spcAft>
                <a:spcPct val="0"/>
              </a:spcAft>
            </a:pPr>
            <a:r>
              <a:rPr lang="en-IN" sz="2100" dirty="0"/>
              <a:t>Case Study on Rule 43</a:t>
            </a:r>
            <a:endParaRPr lang="en-US" sz="2100" dirty="0"/>
          </a:p>
        </p:txBody>
      </p:sp>
      <p:sp>
        <p:nvSpPr>
          <p:cNvPr id="11" name="TextBox 10">
            <a:extLst>
              <a:ext uri="{FF2B5EF4-FFF2-40B4-BE49-F238E27FC236}">
                <a16:creationId xmlns:a16="http://schemas.microsoft.com/office/drawing/2014/main" id="{D942CE89-7518-43C6-A05A-9F4F7DE9D02A}"/>
              </a:ext>
            </a:extLst>
          </p:cNvPr>
          <p:cNvSpPr txBox="1"/>
          <p:nvPr/>
        </p:nvSpPr>
        <p:spPr>
          <a:xfrm>
            <a:off x="3948224" y="2133157"/>
            <a:ext cx="3700130" cy="369332"/>
          </a:xfrm>
          <a:prstGeom prst="rect">
            <a:avLst/>
          </a:prstGeom>
          <a:noFill/>
        </p:spPr>
        <p:txBody>
          <a:bodyPr wrap="square" rtlCol="0">
            <a:spAutoFit/>
          </a:bodyPr>
          <a:lstStyle/>
          <a:p>
            <a:endParaRPr lang="en-US" dirty="0"/>
          </a:p>
        </p:txBody>
      </p:sp>
      <p:sp>
        <p:nvSpPr>
          <p:cNvPr id="3" name="Footer Placeholder 2">
            <a:extLst>
              <a:ext uri="{FF2B5EF4-FFF2-40B4-BE49-F238E27FC236}">
                <a16:creationId xmlns:a16="http://schemas.microsoft.com/office/drawing/2014/main" id="{36F75964-6B19-F449-8042-36D3E66A7C00}"/>
              </a:ext>
            </a:extLst>
          </p:cNvPr>
          <p:cNvSpPr>
            <a:spLocks noGrp="1"/>
          </p:cNvSpPr>
          <p:nvPr>
            <p:ph type="ftr" sz="quarter" idx="11"/>
          </p:nvPr>
        </p:nvSpPr>
        <p:spPr/>
        <p:txBody>
          <a:bodyPr/>
          <a:lstStyle/>
          <a:p>
            <a:r>
              <a:rPr lang="en-IN"/>
              <a:t>By CA Atul Gupta </a:t>
            </a:r>
          </a:p>
        </p:txBody>
      </p:sp>
    </p:spTree>
    <p:extLst>
      <p:ext uri="{BB962C8B-B14F-4D97-AF65-F5344CB8AC3E}">
        <p14:creationId xmlns:p14="http://schemas.microsoft.com/office/powerpoint/2010/main" val="4282076242"/>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3613298" y="-42530"/>
            <a:ext cx="7054703" cy="6900530"/>
          </a:xfrm>
          <a:prstGeom prst="rect">
            <a:avLst/>
          </a:prstGeom>
        </p:spPr>
        <p:style>
          <a:lnRef idx="0">
            <a:schemeClr val="accent1"/>
          </a:lnRef>
          <a:fillRef idx="3">
            <a:schemeClr val="accent1"/>
          </a:fillRef>
          <a:effectRef idx="3">
            <a:schemeClr val="accent1"/>
          </a:effectRef>
          <a:fontRef idx="minor">
            <a:schemeClr val="lt1"/>
          </a:fontRef>
        </p:style>
        <p:txBody>
          <a:bodyPr tIns="205740" rtlCol="0" anchor="t"/>
          <a:lstStyle/>
          <a:p>
            <a:pPr marL="214313" indent="-214313" algn="just">
              <a:buFont typeface="Arial" panose="020B0604020202020204" pitchFamily="34" charset="0"/>
              <a:buChar char="•"/>
            </a:pPr>
            <a:endParaRPr lang="en-US" dirty="0"/>
          </a:p>
          <a:p>
            <a:pPr marL="214313" indent="-214313" algn="just">
              <a:buFont typeface="Arial" panose="020B0604020202020204" pitchFamily="34" charset="0"/>
              <a:buChar char="•"/>
            </a:pPr>
            <a:endParaRPr lang="en-US" dirty="0"/>
          </a:p>
        </p:txBody>
      </p:sp>
      <p:sp>
        <p:nvSpPr>
          <p:cNvPr id="4" name="TextBox 3">
            <a:extLst>
              <a:ext uri="{FF2B5EF4-FFF2-40B4-BE49-F238E27FC236}">
                <a16:creationId xmlns:a16="http://schemas.microsoft.com/office/drawing/2014/main" id="{58897D54-4EB4-4C11-94D0-45C2EA338D6A}"/>
              </a:ext>
            </a:extLst>
          </p:cNvPr>
          <p:cNvSpPr txBox="1"/>
          <p:nvPr/>
        </p:nvSpPr>
        <p:spPr>
          <a:xfrm>
            <a:off x="1494095" y="1743923"/>
            <a:ext cx="1999587" cy="415498"/>
          </a:xfrm>
          <a:prstGeom prst="rect">
            <a:avLst/>
          </a:prstGeom>
          <a:noFill/>
        </p:spPr>
        <p:txBody>
          <a:bodyPr wrap="square" rtlCol="0">
            <a:spAutoFit/>
          </a:bodyPr>
          <a:lstStyle/>
          <a:p>
            <a:pPr fontAlgn="base">
              <a:spcBef>
                <a:spcPct val="0"/>
              </a:spcBef>
              <a:spcAft>
                <a:spcPct val="0"/>
              </a:spcAft>
            </a:pPr>
            <a:r>
              <a:rPr lang="en-IN" sz="2100" dirty="0"/>
              <a:t>Solution</a:t>
            </a:r>
            <a:endParaRPr lang="en-US" sz="2100" dirty="0"/>
          </a:p>
        </p:txBody>
      </p:sp>
      <p:sp>
        <p:nvSpPr>
          <p:cNvPr id="11" name="TextBox 10">
            <a:extLst>
              <a:ext uri="{FF2B5EF4-FFF2-40B4-BE49-F238E27FC236}">
                <a16:creationId xmlns:a16="http://schemas.microsoft.com/office/drawing/2014/main" id="{D942CE89-7518-43C6-A05A-9F4F7DE9D02A}"/>
              </a:ext>
            </a:extLst>
          </p:cNvPr>
          <p:cNvSpPr txBox="1"/>
          <p:nvPr/>
        </p:nvSpPr>
        <p:spPr>
          <a:xfrm>
            <a:off x="3948224" y="2133157"/>
            <a:ext cx="3700130" cy="369332"/>
          </a:xfrm>
          <a:prstGeom prst="rect">
            <a:avLst/>
          </a:prstGeom>
          <a:noFill/>
        </p:spPr>
        <p:txBody>
          <a:bodyPr wrap="square" rtlCol="0">
            <a:spAutoFit/>
          </a:bodyPr>
          <a:lstStyle/>
          <a:p>
            <a:endParaRPr lang="en-US" dirty="0"/>
          </a:p>
        </p:txBody>
      </p:sp>
      <p:graphicFrame>
        <p:nvGraphicFramePr>
          <p:cNvPr id="3" name="Table 2">
            <a:extLst>
              <a:ext uri="{FF2B5EF4-FFF2-40B4-BE49-F238E27FC236}">
                <a16:creationId xmlns:a16="http://schemas.microsoft.com/office/drawing/2014/main" id="{ABDD9627-0249-445D-9538-6B1FF60660F4}"/>
              </a:ext>
            </a:extLst>
          </p:cNvPr>
          <p:cNvGraphicFramePr>
            <a:graphicFrameLocks noGrp="1"/>
          </p:cNvGraphicFramePr>
          <p:nvPr>
            <p:extLst>
              <p:ext uri="{D42A27DB-BD31-4B8C-83A1-F6EECF244321}">
                <p14:modId xmlns:p14="http://schemas.microsoft.com/office/powerpoint/2010/main" val="730212627"/>
              </p:ext>
            </p:extLst>
          </p:nvPr>
        </p:nvGraphicFramePr>
        <p:xfrm>
          <a:off x="3613298" y="0"/>
          <a:ext cx="7054703" cy="6858002"/>
        </p:xfrm>
        <a:graphic>
          <a:graphicData uri="http://schemas.openxmlformats.org/drawingml/2006/table">
            <a:tbl>
              <a:tblPr firstRow="1" firstCol="1" bandRow="1">
                <a:tableStyleId>{5C22544A-7EE6-4342-B048-85BDC9FD1C3A}</a:tableStyleId>
              </a:tblPr>
              <a:tblGrid>
                <a:gridCol w="5591094">
                  <a:extLst>
                    <a:ext uri="{9D8B030D-6E8A-4147-A177-3AD203B41FA5}">
                      <a16:colId xmlns:a16="http://schemas.microsoft.com/office/drawing/2014/main" val="3453947583"/>
                    </a:ext>
                  </a:extLst>
                </a:gridCol>
                <a:gridCol w="1463609">
                  <a:extLst>
                    <a:ext uri="{9D8B030D-6E8A-4147-A177-3AD203B41FA5}">
                      <a16:colId xmlns:a16="http://schemas.microsoft.com/office/drawing/2014/main" val="2205495927"/>
                    </a:ext>
                  </a:extLst>
                </a:gridCol>
              </a:tblGrid>
              <a:tr h="416345">
                <a:tc>
                  <a:txBody>
                    <a:bodyPr/>
                    <a:lstStyle/>
                    <a:p>
                      <a:pPr marL="457200">
                        <a:lnSpc>
                          <a:spcPct val="115000"/>
                        </a:lnSpc>
                        <a:spcAft>
                          <a:spcPts val="0"/>
                        </a:spcAft>
                      </a:pPr>
                      <a:r>
                        <a:rPr lang="en-US" sz="1600" dirty="0">
                          <a:solidFill>
                            <a:schemeClr val="bg1"/>
                          </a:solidFill>
                          <a:effectLst/>
                        </a:rPr>
                        <a:t>Total Common credit (A)</a:t>
                      </a:r>
                      <a:endParaRPr lang="en-US" sz="16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457200">
                        <a:lnSpc>
                          <a:spcPct val="115000"/>
                        </a:lnSpc>
                        <a:spcAft>
                          <a:spcPts val="0"/>
                        </a:spcAft>
                      </a:pPr>
                      <a:r>
                        <a:rPr lang="en-US" sz="1600" dirty="0">
                          <a:solidFill>
                            <a:schemeClr val="tx1"/>
                          </a:solidFill>
                          <a:effectLst/>
                          <a:latin typeface="Arial" panose="020B0604020202020204" pitchFamily="34" charset="0"/>
                          <a:cs typeface="Arial" panose="020B0604020202020204" pitchFamily="34" charset="0"/>
                        </a:rPr>
                        <a:t>20,000</a:t>
                      </a:r>
                      <a:endParaRPr lang="en-US" sz="16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2019611097"/>
                  </a:ext>
                </a:extLst>
              </a:tr>
              <a:tr h="558857">
                <a:tc>
                  <a:txBody>
                    <a:bodyPr/>
                    <a:lstStyle/>
                    <a:p>
                      <a:pPr marL="457200">
                        <a:lnSpc>
                          <a:spcPct val="115000"/>
                        </a:lnSpc>
                        <a:spcAft>
                          <a:spcPts val="0"/>
                        </a:spcAft>
                      </a:pPr>
                      <a:r>
                        <a:rPr lang="en-US" sz="1600" dirty="0">
                          <a:solidFill>
                            <a:schemeClr val="bg1"/>
                          </a:solidFill>
                          <a:effectLst/>
                        </a:rPr>
                        <a:t>+ Converted from Non-business to common</a:t>
                      </a:r>
                    </a:p>
                    <a:p>
                      <a:pPr marL="457200">
                        <a:lnSpc>
                          <a:spcPct val="115000"/>
                        </a:lnSpc>
                        <a:spcAft>
                          <a:spcPts val="0"/>
                        </a:spcAft>
                      </a:pPr>
                      <a:r>
                        <a:rPr lang="en-US" sz="1600" dirty="0">
                          <a:solidFill>
                            <a:schemeClr val="bg1"/>
                          </a:solidFill>
                          <a:effectLst/>
                        </a:rPr>
                        <a:t>({12 Quarters*5%}*10,000=6,000 output tax)</a:t>
                      </a:r>
                      <a:endParaRPr lang="en-US" sz="16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457200">
                        <a:lnSpc>
                          <a:spcPct val="115000"/>
                        </a:lnSpc>
                        <a:spcAft>
                          <a:spcPts val="0"/>
                        </a:spcAft>
                      </a:pPr>
                      <a:r>
                        <a:rPr lang="en-US" sz="1600" dirty="0">
                          <a:solidFill>
                            <a:schemeClr val="tx1"/>
                          </a:solidFill>
                          <a:effectLst/>
                          <a:latin typeface="Arial" panose="020B0604020202020204" pitchFamily="34" charset="0"/>
                          <a:cs typeface="Arial" panose="020B0604020202020204" pitchFamily="34" charset="0"/>
                        </a:rPr>
                        <a:t>10,000</a:t>
                      </a:r>
                      <a:endParaRPr lang="en-US" sz="16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2077826280"/>
                  </a:ext>
                </a:extLst>
              </a:tr>
              <a:tr h="531281">
                <a:tc>
                  <a:txBody>
                    <a:bodyPr/>
                    <a:lstStyle/>
                    <a:p>
                      <a:pPr marL="457200">
                        <a:lnSpc>
                          <a:spcPct val="115000"/>
                        </a:lnSpc>
                        <a:spcAft>
                          <a:spcPts val="0"/>
                        </a:spcAft>
                      </a:pPr>
                      <a:r>
                        <a:rPr lang="en-IN" sz="1600" dirty="0">
                          <a:solidFill>
                            <a:schemeClr val="bg1"/>
                          </a:solidFill>
                          <a:effectLst/>
                          <a:latin typeface="+mj-lt"/>
                          <a:ea typeface="Calibri" panose="020F0502020204030204" pitchFamily="34" charset="0"/>
                          <a:cs typeface="Times New Roman" panose="02020603050405020304" pitchFamily="18" charset="0"/>
                        </a:rPr>
                        <a:t>Credit to be transferred to Electronic Credit Ledger</a:t>
                      </a:r>
                      <a:endParaRPr lang="en-US" sz="1600" dirty="0">
                        <a:solidFill>
                          <a:schemeClr val="bg1"/>
                        </a:solidFill>
                        <a:effectLst/>
                        <a:latin typeface="+mj-lt"/>
                        <a:ea typeface="Calibri" panose="020F0502020204030204" pitchFamily="34" charset="0"/>
                        <a:cs typeface="Times New Roman" panose="02020603050405020304" pitchFamily="18" charset="0"/>
                      </a:endParaRPr>
                    </a:p>
                  </a:txBody>
                  <a:tcPr marL="68580" marR="68580" marT="0" marB="0"/>
                </a:tc>
                <a:tc>
                  <a:txBody>
                    <a:bodyPr/>
                    <a:lstStyle/>
                    <a:p>
                      <a:pPr marL="457200">
                        <a:lnSpc>
                          <a:spcPct val="115000"/>
                        </a:lnSpc>
                        <a:spcAft>
                          <a:spcPts val="0"/>
                        </a:spcAft>
                      </a:pPr>
                      <a:r>
                        <a:rPr lang="en-IN" sz="1600" dirty="0">
                          <a:solidFill>
                            <a:schemeClr val="tx1"/>
                          </a:solidFill>
                          <a:effectLst/>
                          <a:latin typeface="Arial" panose="020B0604020202020204" pitchFamily="34" charset="0"/>
                          <a:ea typeface="Calibri" panose="020F0502020204030204" pitchFamily="34" charset="0"/>
                          <a:cs typeface="Arial" panose="020B0604020202020204" pitchFamily="34" charset="0"/>
                        </a:rPr>
                        <a:t>30,000</a:t>
                      </a:r>
                      <a:endParaRPr lang="en-US" sz="16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433642618"/>
                  </a:ext>
                </a:extLst>
              </a:tr>
              <a:tr h="846761">
                <a:tc>
                  <a:txBody>
                    <a:bodyPr/>
                    <a:lstStyle/>
                    <a:p>
                      <a:pPr marL="457200">
                        <a:lnSpc>
                          <a:spcPct val="115000"/>
                        </a:lnSpc>
                        <a:spcAft>
                          <a:spcPts val="0"/>
                        </a:spcAft>
                      </a:pPr>
                      <a:r>
                        <a:rPr lang="en-US" sz="1600" dirty="0">
                          <a:solidFill>
                            <a:schemeClr val="bg1"/>
                          </a:solidFill>
                          <a:effectLst/>
                        </a:rPr>
                        <a:t>+ Converted from Taxable to common</a:t>
                      </a:r>
                    </a:p>
                    <a:p>
                      <a:pPr marL="457200">
                        <a:lnSpc>
                          <a:spcPct val="115000"/>
                        </a:lnSpc>
                        <a:spcAft>
                          <a:spcPts val="0"/>
                        </a:spcAft>
                      </a:pPr>
                      <a:endParaRPr lang="en-US" sz="16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457200" marR="0" lvl="0" indent="0" algn="l" defTabSz="914400" rtl="0" eaLnBrk="1" fontAlgn="auto" latinLnBrk="0" hangingPunct="1">
                        <a:lnSpc>
                          <a:spcPct val="115000"/>
                        </a:lnSpc>
                        <a:spcBef>
                          <a:spcPts val="0"/>
                        </a:spcBef>
                        <a:spcAft>
                          <a:spcPts val="0"/>
                        </a:spcAft>
                        <a:buClrTx/>
                        <a:buSzTx/>
                        <a:buFontTx/>
                        <a:buNone/>
                        <a:tabLst/>
                        <a:defRPr/>
                      </a:pPr>
                      <a:r>
                        <a:rPr lang="en-US" sz="1600" dirty="0">
                          <a:solidFill>
                            <a:schemeClr val="tx1"/>
                          </a:solidFill>
                          <a:effectLst/>
                          <a:latin typeface="Arial" panose="020B0604020202020204" pitchFamily="34" charset="0"/>
                          <a:cs typeface="Arial" panose="020B0604020202020204" pitchFamily="34" charset="0"/>
                        </a:rPr>
                        <a:t>5,000</a:t>
                      </a:r>
                      <a:endParaRPr lang="en-US" sz="16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p>
                      <a:pPr marL="457200">
                        <a:lnSpc>
                          <a:spcPct val="115000"/>
                        </a:lnSpc>
                        <a:spcAft>
                          <a:spcPts val="0"/>
                        </a:spcAft>
                      </a:pPr>
                      <a:endParaRPr lang="en-US" sz="16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2669550480"/>
                  </a:ext>
                </a:extLst>
              </a:tr>
              <a:tr h="558857">
                <a:tc>
                  <a:txBody>
                    <a:bodyPr/>
                    <a:lstStyle/>
                    <a:p>
                      <a:pPr marL="457200" marR="0" lvl="0" indent="0" algn="l" defTabSz="914400" rtl="0" eaLnBrk="1" fontAlgn="auto" latinLnBrk="0" hangingPunct="1">
                        <a:lnSpc>
                          <a:spcPct val="115000"/>
                        </a:lnSpc>
                        <a:spcBef>
                          <a:spcPts val="0"/>
                        </a:spcBef>
                        <a:spcAft>
                          <a:spcPts val="0"/>
                        </a:spcAft>
                        <a:buClrTx/>
                        <a:buSzTx/>
                        <a:buFontTx/>
                        <a:buNone/>
                        <a:tabLst/>
                        <a:defRPr/>
                      </a:pPr>
                      <a:r>
                        <a:rPr lang="en-US" sz="1600" dirty="0">
                          <a:solidFill>
                            <a:schemeClr val="bg1"/>
                          </a:solidFill>
                          <a:effectLst/>
                        </a:rPr>
                        <a:t>Total common credit (Tc)</a:t>
                      </a:r>
                      <a:endParaRPr lang="en-US" sz="16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pPr marL="457200">
                        <a:lnSpc>
                          <a:spcPct val="115000"/>
                        </a:lnSpc>
                        <a:spcAft>
                          <a:spcPts val="0"/>
                        </a:spcAft>
                      </a:pPr>
                      <a:endParaRPr lang="en-US" sz="16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457200" marR="0" lvl="0" indent="0" algn="l" defTabSz="914400" rtl="0" eaLnBrk="1" fontAlgn="auto" latinLnBrk="0" hangingPunct="1">
                        <a:lnSpc>
                          <a:spcPct val="115000"/>
                        </a:lnSpc>
                        <a:spcBef>
                          <a:spcPts val="0"/>
                        </a:spcBef>
                        <a:spcAft>
                          <a:spcPts val="0"/>
                        </a:spcAft>
                        <a:buClrTx/>
                        <a:buSzTx/>
                        <a:buFontTx/>
                        <a:buNone/>
                        <a:tabLst/>
                        <a:defRPr/>
                      </a:pPr>
                      <a:r>
                        <a:rPr lang="en-US" sz="1600" dirty="0">
                          <a:solidFill>
                            <a:schemeClr val="tx1"/>
                          </a:solidFill>
                          <a:effectLst/>
                          <a:latin typeface="Arial" panose="020B0604020202020204" pitchFamily="34" charset="0"/>
                          <a:cs typeface="Arial" panose="020B0604020202020204" pitchFamily="34" charset="0"/>
                        </a:rPr>
                        <a:t>35,000</a:t>
                      </a:r>
                      <a:endParaRPr lang="en-US" sz="16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p>
                      <a:pPr marL="457200">
                        <a:lnSpc>
                          <a:spcPct val="115000"/>
                        </a:lnSpc>
                        <a:spcAft>
                          <a:spcPts val="0"/>
                        </a:spcAft>
                      </a:pPr>
                      <a:endParaRPr lang="en-US" sz="16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502317441"/>
                  </a:ext>
                </a:extLst>
              </a:tr>
              <a:tr h="1134665">
                <a:tc>
                  <a:txBody>
                    <a:bodyPr/>
                    <a:lstStyle/>
                    <a:p>
                      <a:pPr marL="457200">
                        <a:lnSpc>
                          <a:spcPct val="115000"/>
                        </a:lnSpc>
                        <a:spcAft>
                          <a:spcPts val="0"/>
                        </a:spcAft>
                      </a:pPr>
                      <a:r>
                        <a:rPr lang="en-US" sz="1600" dirty="0">
                          <a:solidFill>
                            <a:schemeClr val="bg1"/>
                          </a:solidFill>
                          <a:effectLst/>
                        </a:rPr>
                        <a:t>Amount Of aggregate common credit for a tax period</a:t>
                      </a:r>
                    </a:p>
                    <a:p>
                      <a:pPr marL="457200">
                        <a:lnSpc>
                          <a:spcPct val="115000"/>
                        </a:lnSpc>
                        <a:spcAft>
                          <a:spcPts val="0"/>
                        </a:spcAft>
                      </a:pPr>
                      <a:r>
                        <a:rPr lang="en-US" sz="1600" dirty="0">
                          <a:solidFill>
                            <a:schemeClr val="bg1"/>
                          </a:solidFill>
                          <a:effectLst/>
                        </a:rPr>
                        <a:t>(35,000/60)</a:t>
                      </a:r>
                      <a:endParaRPr lang="en-US" sz="16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pPr marL="457200">
                        <a:lnSpc>
                          <a:spcPct val="115000"/>
                        </a:lnSpc>
                        <a:spcAft>
                          <a:spcPts val="0"/>
                        </a:spcAft>
                      </a:pPr>
                      <a:endParaRPr lang="en-US" sz="16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457200" marR="0" lvl="0" indent="0" algn="l" defTabSz="914400" rtl="0" eaLnBrk="1" fontAlgn="auto" latinLnBrk="0" hangingPunct="1">
                        <a:lnSpc>
                          <a:spcPct val="115000"/>
                        </a:lnSpc>
                        <a:spcBef>
                          <a:spcPts val="0"/>
                        </a:spcBef>
                        <a:spcAft>
                          <a:spcPts val="0"/>
                        </a:spcAft>
                        <a:buClrTx/>
                        <a:buSzTx/>
                        <a:buFontTx/>
                        <a:buNone/>
                        <a:tabLst/>
                        <a:defRPr/>
                      </a:pPr>
                      <a:r>
                        <a:rPr lang="en-US" sz="1600" dirty="0">
                          <a:solidFill>
                            <a:schemeClr val="tx1"/>
                          </a:solidFill>
                          <a:effectLst/>
                          <a:latin typeface="Arial" panose="020B0604020202020204" pitchFamily="34" charset="0"/>
                          <a:ea typeface="Calibri" panose="020F0502020204030204" pitchFamily="34" charset="0"/>
                          <a:cs typeface="Arial" panose="020B0604020202020204" pitchFamily="34" charset="0"/>
                        </a:rPr>
                        <a:t>583</a:t>
                      </a:r>
                    </a:p>
                    <a:p>
                      <a:pPr marL="457200">
                        <a:lnSpc>
                          <a:spcPct val="115000"/>
                        </a:lnSpc>
                        <a:spcAft>
                          <a:spcPts val="0"/>
                        </a:spcAft>
                      </a:pPr>
                      <a:endParaRPr lang="en-US" sz="16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2186326383"/>
                  </a:ext>
                </a:extLst>
              </a:tr>
              <a:tr h="558857">
                <a:tc>
                  <a:txBody>
                    <a:bodyPr/>
                    <a:lstStyle/>
                    <a:p>
                      <a:pPr marL="457200" marR="0" lvl="0" indent="0" algn="l" defTabSz="914400" rtl="0" eaLnBrk="1" fontAlgn="auto" latinLnBrk="0" hangingPunct="1">
                        <a:lnSpc>
                          <a:spcPct val="115000"/>
                        </a:lnSpc>
                        <a:spcBef>
                          <a:spcPts val="0"/>
                        </a:spcBef>
                        <a:spcAft>
                          <a:spcPts val="0"/>
                        </a:spcAft>
                        <a:buClrTx/>
                        <a:buSzTx/>
                        <a:buFontTx/>
                        <a:buNone/>
                        <a:tabLst/>
                        <a:defRPr/>
                      </a:pPr>
                      <a:r>
                        <a:rPr lang="en-US" sz="1600" dirty="0">
                          <a:solidFill>
                            <a:schemeClr val="bg1"/>
                          </a:solidFill>
                          <a:effectLst/>
                        </a:rPr>
                        <a:t>Common credit of the previous months</a:t>
                      </a:r>
                      <a:endParaRPr lang="en-US" sz="16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pPr marL="457200">
                        <a:lnSpc>
                          <a:spcPct val="115000"/>
                        </a:lnSpc>
                        <a:spcAft>
                          <a:spcPts val="0"/>
                        </a:spcAft>
                      </a:pPr>
                      <a:endParaRPr lang="en-US" sz="16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457200" marR="0" lvl="0" indent="0" algn="l" defTabSz="914400" rtl="0" eaLnBrk="1" fontAlgn="auto" latinLnBrk="0" hangingPunct="1">
                        <a:lnSpc>
                          <a:spcPct val="115000"/>
                        </a:lnSpc>
                        <a:spcBef>
                          <a:spcPts val="0"/>
                        </a:spcBef>
                        <a:spcAft>
                          <a:spcPts val="0"/>
                        </a:spcAft>
                        <a:buClrTx/>
                        <a:buSzTx/>
                        <a:buFontTx/>
                        <a:buNone/>
                        <a:tabLst/>
                        <a:defRPr/>
                      </a:pPr>
                      <a:r>
                        <a:rPr lang="en-IN" sz="1600" dirty="0">
                          <a:solidFill>
                            <a:schemeClr val="tx1"/>
                          </a:solidFill>
                          <a:effectLst/>
                          <a:latin typeface="Arial" panose="020B0604020202020204" pitchFamily="34" charset="0"/>
                          <a:ea typeface="Calibri" panose="020F0502020204030204" pitchFamily="34" charset="0"/>
                          <a:cs typeface="Arial" panose="020B0604020202020204" pitchFamily="34" charset="0"/>
                        </a:rPr>
                        <a:t>10</a:t>
                      </a:r>
                      <a:r>
                        <a:rPr lang="en-US" sz="1600" dirty="0">
                          <a:solidFill>
                            <a:schemeClr val="tx1"/>
                          </a:solidFill>
                          <a:effectLst/>
                          <a:latin typeface="Arial" panose="020B0604020202020204" pitchFamily="34" charset="0"/>
                          <a:ea typeface="Calibri" panose="020F0502020204030204" pitchFamily="34" charset="0"/>
                          <a:cs typeface="Arial" panose="020B0604020202020204" pitchFamily="34" charset="0"/>
                        </a:rPr>
                        <a:t>00</a:t>
                      </a:r>
                    </a:p>
                    <a:p>
                      <a:pPr marL="457200">
                        <a:lnSpc>
                          <a:spcPct val="115000"/>
                        </a:lnSpc>
                        <a:spcAft>
                          <a:spcPts val="0"/>
                        </a:spcAft>
                      </a:pPr>
                      <a:endParaRPr lang="en-US" sz="16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3594425919"/>
                  </a:ext>
                </a:extLst>
              </a:tr>
              <a:tr h="558857">
                <a:tc>
                  <a:txBody>
                    <a:bodyPr/>
                    <a:lstStyle/>
                    <a:p>
                      <a:pPr marL="457200" marR="0" lvl="0" indent="0" algn="l" defTabSz="914400" rtl="0" eaLnBrk="1" fontAlgn="auto" latinLnBrk="0" hangingPunct="1">
                        <a:lnSpc>
                          <a:spcPct val="115000"/>
                        </a:lnSpc>
                        <a:spcBef>
                          <a:spcPts val="0"/>
                        </a:spcBef>
                        <a:spcAft>
                          <a:spcPts val="0"/>
                        </a:spcAft>
                        <a:buClrTx/>
                        <a:buSzTx/>
                        <a:buFontTx/>
                        <a:buNone/>
                        <a:tabLst/>
                        <a:defRPr/>
                      </a:pPr>
                      <a:r>
                        <a:rPr lang="en-US" sz="1600" dirty="0">
                          <a:solidFill>
                            <a:schemeClr val="bg1"/>
                          </a:solidFill>
                          <a:effectLst/>
                        </a:rPr>
                        <a:t> Total common credit for the month</a:t>
                      </a:r>
                      <a:endParaRPr lang="en-US" sz="16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pPr marL="457200">
                        <a:lnSpc>
                          <a:spcPct val="115000"/>
                        </a:lnSpc>
                        <a:spcAft>
                          <a:spcPts val="0"/>
                        </a:spcAft>
                      </a:pPr>
                      <a:endParaRPr lang="en-US" sz="16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457200" marR="0" lvl="0" indent="0" algn="l" defTabSz="914400" rtl="0" eaLnBrk="1" fontAlgn="auto" latinLnBrk="0" hangingPunct="1">
                        <a:lnSpc>
                          <a:spcPct val="115000"/>
                        </a:lnSpc>
                        <a:spcBef>
                          <a:spcPts val="0"/>
                        </a:spcBef>
                        <a:spcAft>
                          <a:spcPts val="0"/>
                        </a:spcAft>
                        <a:buClrTx/>
                        <a:buSzTx/>
                        <a:buFontTx/>
                        <a:buNone/>
                        <a:tabLst/>
                        <a:defRPr/>
                      </a:pPr>
                      <a:r>
                        <a:rPr lang="en-US" sz="1600" dirty="0">
                          <a:solidFill>
                            <a:schemeClr val="tx1"/>
                          </a:solidFill>
                          <a:effectLst/>
                          <a:latin typeface="Arial" panose="020B0604020202020204" pitchFamily="34" charset="0"/>
                          <a:cs typeface="Arial" panose="020B0604020202020204" pitchFamily="34" charset="0"/>
                        </a:rPr>
                        <a:t>1583</a:t>
                      </a:r>
                      <a:endParaRPr lang="en-US" sz="16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p>
                      <a:pPr marL="457200">
                        <a:lnSpc>
                          <a:spcPct val="115000"/>
                        </a:lnSpc>
                        <a:spcAft>
                          <a:spcPts val="0"/>
                        </a:spcAft>
                      </a:pPr>
                      <a:endParaRPr lang="en-US" sz="16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519040497"/>
                  </a:ext>
                </a:extLst>
              </a:tr>
              <a:tr h="1134665">
                <a:tc>
                  <a:txBody>
                    <a:bodyPr/>
                    <a:lstStyle/>
                    <a:p>
                      <a:pPr marL="457200">
                        <a:lnSpc>
                          <a:spcPct val="115000"/>
                        </a:lnSpc>
                        <a:spcAft>
                          <a:spcPts val="0"/>
                        </a:spcAft>
                      </a:pPr>
                      <a:r>
                        <a:rPr lang="en-US" sz="1600" dirty="0">
                          <a:solidFill>
                            <a:schemeClr val="bg1"/>
                          </a:solidFill>
                          <a:effectLst/>
                        </a:rPr>
                        <a:t>Apportionment of common credit attributable towards exempted supply</a:t>
                      </a:r>
                    </a:p>
                    <a:p>
                      <a:pPr marL="457200">
                        <a:lnSpc>
                          <a:spcPct val="115000"/>
                        </a:lnSpc>
                        <a:spcAft>
                          <a:spcPts val="0"/>
                        </a:spcAft>
                      </a:pPr>
                      <a:r>
                        <a:rPr lang="en-US" sz="1600" dirty="0">
                          <a:solidFill>
                            <a:schemeClr val="bg1"/>
                          </a:solidFill>
                          <a:effectLst/>
                        </a:rPr>
                        <a:t>(1583*{10 lakhs/30 lakhs})</a:t>
                      </a:r>
                    </a:p>
                    <a:p>
                      <a:pPr marL="457200">
                        <a:lnSpc>
                          <a:spcPct val="115000"/>
                        </a:lnSpc>
                        <a:spcAft>
                          <a:spcPts val="0"/>
                        </a:spcAft>
                      </a:pPr>
                      <a:endParaRPr lang="en-US" sz="16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457200" marR="0" lvl="0" indent="0" algn="l" defTabSz="914400" rtl="0" eaLnBrk="1" fontAlgn="auto" latinLnBrk="0" hangingPunct="1">
                        <a:lnSpc>
                          <a:spcPct val="115000"/>
                        </a:lnSpc>
                        <a:spcBef>
                          <a:spcPts val="0"/>
                        </a:spcBef>
                        <a:spcAft>
                          <a:spcPts val="0"/>
                        </a:spcAft>
                        <a:buClrTx/>
                        <a:buSzTx/>
                        <a:buFontTx/>
                        <a:buNone/>
                        <a:tabLst/>
                        <a:defRPr/>
                      </a:pPr>
                      <a:r>
                        <a:rPr lang="en-IN" sz="1600" dirty="0">
                          <a:solidFill>
                            <a:schemeClr val="tx1"/>
                          </a:solidFill>
                          <a:effectLst/>
                          <a:latin typeface="Arial" panose="020B0604020202020204" pitchFamily="34" charset="0"/>
                          <a:ea typeface="Calibri" panose="020F0502020204030204" pitchFamily="34" charset="0"/>
                          <a:cs typeface="Arial" panose="020B0604020202020204" pitchFamily="34" charset="0"/>
                        </a:rPr>
                        <a:t>527.66</a:t>
                      </a:r>
                      <a:endParaRPr lang="en-US" sz="16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p>
                      <a:pPr marL="457200">
                        <a:lnSpc>
                          <a:spcPct val="115000"/>
                        </a:lnSpc>
                        <a:spcAft>
                          <a:spcPts val="0"/>
                        </a:spcAft>
                      </a:pPr>
                      <a:endParaRPr lang="en-US" sz="1600" b="1"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23887063"/>
                  </a:ext>
                </a:extLst>
              </a:tr>
              <a:tr h="558857">
                <a:tc>
                  <a:txBody>
                    <a:bodyPr/>
                    <a:lstStyle/>
                    <a:p>
                      <a:pPr marL="457200" marR="0" lvl="0" indent="0" algn="l" defTabSz="914400" rtl="0" eaLnBrk="1" fontAlgn="auto" latinLnBrk="0" hangingPunct="1">
                        <a:lnSpc>
                          <a:spcPct val="115000"/>
                        </a:lnSpc>
                        <a:spcBef>
                          <a:spcPts val="0"/>
                        </a:spcBef>
                        <a:spcAft>
                          <a:spcPts val="0"/>
                        </a:spcAft>
                        <a:buClrTx/>
                        <a:buSzTx/>
                        <a:buFontTx/>
                        <a:buNone/>
                        <a:tabLst/>
                        <a:defRPr/>
                      </a:pPr>
                      <a:r>
                        <a:rPr lang="en-US" sz="1600" dirty="0">
                          <a:solidFill>
                            <a:schemeClr val="bg1"/>
                          </a:solidFill>
                          <a:effectLst/>
                        </a:rPr>
                        <a:t>Net Credit available (30,000-527.66)</a:t>
                      </a:r>
                      <a:endParaRPr lang="en-US" sz="16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pPr marL="457200">
                        <a:lnSpc>
                          <a:spcPct val="115000"/>
                        </a:lnSpc>
                        <a:spcAft>
                          <a:spcPts val="0"/>
                        </a:spcAft>
                      </a:pPr>
                      <a:endParaRPr lang="en-US" sz="16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457200" marR="0" lvl="0" indent="0" algn="l" defTabSz="914400" rtl="0" eaLnBrk="1" fontAlgn="auto" latinLnBrk="0" hangingPunct="1">
                        <a:lnSpc>
                          <a:spcPct val="115000"/>
                        </a:lnSpc>
                        <a:spcBef>
                          <a:spcPts val="0"/>
                        </a:spcBef>
                        <a:spcAft>
                          <a:spcPts val="0"/>
                        </a:spcAft>
                        <a:buClrTx/>
                        <a:buSzTx/>
                        <a:buFontTx/>
                        <a:buNone/>
                        <a:tabLst/>
                        <a:defRPr/>
                      </a:pPr>
                      <a:r>
                        <a:rPr lang="en-IN" sz="1600" b="1" dirty="0">
                          <a:solidFill>
                            <a:schemeClr val="tx1"/>
                          </a:solidFill>
                          <a:effectLst/>
                          <a:latin typeface="Arial" panose="020B0604020202020204" pitchFamily="34" charset="0"/>
                          <a:ea typeface="Calibri" panose="020F0502020204030204" pitchFamily="34" charset="0"/>
                          <a:cs typeface="Arial" panose="020B0604020202020204" pitchFamily="34" charset="0"/>
                        </a:rPr>
                        <a:t>29,472</a:t>
                      </a:r>
                      <a:endParaRPr lang="en-US" sz="1600" b="1"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p>
                      <a:pPr marL="457200">
                        <a:lnSpc>
                          <a:spcPct val="115000"/>
                        </a:lnSpc>
                        <a:spcAft>
                          <a:spcPts val="0"/>
                        </a:spcAft>
                      </a:pPr>
                      <a:endParaRPr lang="en-US" sz="1600" b="1"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761158456"/>
                  </a:ext>
                </a:extLst>
              </a:tr>
            </a:tbl>
          </a:graphicData>
        </a:graphic>
      </p:graphicFrame>
      <p:sp>
        <p:nvSpPr>
          <p:cNvPr id="5" name="Footer Placeholder 4">
            <a:extLst>
              <a:ext uri="{FF2B5EF4-FFF2-40B4-BE49-F238E27FC236}">
                <a16:creationId xmlns:a16="http://schemas.microsoft.com/office/drawing/2014/main" id="{DE450CD4-B0E3-E444-AE86-96475B01CDF9}"/>
              </a:ext>
            </a:extLst>
          </p:cNvPr>
          <p:cNvSpPr>
            <a:spLocks noGrp="1"/>
          </p:cNvSpPr>
          <p:nvPr>
            <p:ph type="ftr" sz="quarter" idx="11"/>
          </p:nvPr>
        </p:nvSpPr>
        <p:spPr/>
        <p:txBody>
          <a:bodyPr/>
          <a:lstStyle/>
          <a:p>
            <a:r>
              <a:rPr lang="en-IN"/>
              <a:t>By CA Atul Gupta </a:t>
            </a:r>
          </a:p>
        </p:txBody>
      </p:sp>
    </p:spTree>
    <p:extLst>
      <p:ext uri="{BB962C8B-B14F-4D97-AF65-F5344CB8AC3E}">
        <p14:creationId xmlns:p14="http://schemas.microsoft.com/office/powerpoint/2010/main" val="151277997"/>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aphicFrame>
        <p:nvGraphicFramePr>
          <p:cNvPr id="4" name="Diagram 3">
            <a:extLst>
              <a:ext uri="{FF2B5EF4-FFF2-40B4-BE49-F238E27FC236}">
                <a16:creationId xmlns:a16="http://schemas.microsoft.com/office/drawing/2014/main" id="{E4BA45F1-3A10-481B-AF70-D9AE9B2B3FB7}"/>
              </a:ext>
            </a:extLst>
          </p:cNvPr>
          <p:cNvGraphicFramePr/>
          <p:nvPr>
            <p:extLst>
              <p:ext uri="{D42A27DB-BD31-4B8C-83A1-F6EECF244321}">
                <p14:modId xmlns:p14="http://schemas.microsoft.com/office/powerpoint/2010/main" val="2009839439"/>
              </p:ext>
            </p:extLst>
          </p:nvPr>
        </p:nvGraphicFramePr>
        <p:xfrm>
          <a:off x="420916" y="1187754"/>
          <a:ext cx="10932886" cy="544164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2" name="TextBox 11">
            <a:extLst>
              <a:ext uri="{FF2B5EF4-FFF2-40B4-BE49-F238E27FC236}">
                <a16:creationId xmlns:a16="http://schemas.microsoft.com/office/drawing/2014/main" id="{F4834A54-5803-4D7B-A5AB-1D7E244EB308}"/>
              </a:ext>
            </a:extLst>
          </p:cNvPr>
          <p:cNvSpPr txBox="1"/>
          <p:nvPr/>
        </p:nvSpPr>
        <p:spPr>
          <a:xfrm>
            <a:off x="3346234" y="-95794"/>
            <a:ext cx="5740291" cy="646331"/>
          </a:xfrm>
          <a:prstGeom prst="rect">
            <a:avLst/>
          </a:prstGeom>
          <a:noFill/>
        </p:spPr>
        <p:txBody>
          <a:bodyPr wrap="square" rtlCol="0">
            <a:spAutoFit/>
          </a:bodyPr>
          <a:lstStyle/>
          <a:p>
            <a:r>
              <a:rPr lang="en-US" sz="3600" b="1" dirty="0">
                <a:latin typeface="Century Gothic" panose="020B0502020202020204" pitchFamily="34" charset="0"/>
              </a:rPr>
              <a:t>Availability of credit in special circumstances</a:t>
            </a:r>
          </a:p>
        </p:txBody>
      </p:sp>
      <p:sp>
        <p:nvSpPr>
          <p:cNvPr id="2" name="Footer Placeholder 1">
            <a:extLst>
              <a:ext uri="{FF2B5EF4-FFF2-40B4-BE49-F238E27FC236}">
                <a16:creationId xmlns:a16="http://schemas.microsoft.com/office/drawing/2014/main" id="{BC14FDC6-913E-A345-97C8-8E4FD5621DBF}"/>
              </a:ext>
            </a:extLst>
          </p:cNvPr>
          <p:cNvSpPr>
            <a:spLocks noGrp="1"/>
          </p:cNvSpPr>
          <p:nvPr>
            <p:ph type="ftr" sz="quarter" idx="11"/>
          </p:nvPr>
        </p:nvSpPr>
        <p:spPr/>
        <p:txBody>
          <a:bodyPr/>
          <a:lstStyle/>
          <a:p>
            <a:r>
              <a:rPr lang="en-IN"/>
              <a:t>By CA Atul Gupta </a:t>
            </a:r>
          </a:p>
        </p:txBody>
      </p:sp>
    </p:spTree>
    <p:extLst>
      <p:ext uri="{BB962C8B-B14F-4D97-AF65-F5344CB8AC3E}">
        <p14:creationId xmlns:p14="http://schemas.microsoft.com/office/powerpoint/2010/main" val="85077524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3530022" y="345211"/>
            <a:ext cx="6325175" cy="1781176"/>
          </a:xfrm>
          <a:prstGeom prst="rect">
            <a:avLst/>
          </a:prstGeom>
          <a:noFill/>
          <a:ln>
            <a:noFill/>
          </a:ln>
        </p:spPr>
        <p:style>
          <a:lnRef idx="0">
            <a:scrgbClr r="0" g="0" b="0"/>
          </a:lnRef>
          <a:fillRef idx="0">
            <a:scrgbClr r="0" g="0" b="0"/>
          </a:fillRef>
          <a:effectRef idx="0">
            <a:scrgbClr r="0" g="0" b="0"/>
          </a:effectRef>
          <a:fontRef idx="minor">
            <a:schemeClr val="dk1"/>
          </a:fontRef>
        </p:style>
        <p:txBody>
          <a:bodyPr tIns="548640" rtlCol="0" anchor="t"/>
          <a:lstStyle/>
          <a:p>
            <a:pPr algn="ctr"/>
            <a:r>
              <a:rPr lang="en-US" dirty="0">
                <a:latin typeface="Tw Cen MT" panose="020B0602020104020603" pitchFamily="34" charset="0"/>
                <a:ea typeface="Cambria" panose="02040503050406030204" pitchFamily="18" charset="0"/>
              </a:rPr>
              <a:t>Input tax credit on capital goods to be calculated by reducing the tax paid by 5% for per quarter or part thereof from the date of invoice.</a:t>
            </a:r>
          </a:p>
          <a:p>
            <a:pPr algn="ctr"/>
            <a:r>
              <a:rPr lang="en-US" dirty="0">
                <a:latin typeface="Tw Cen MT" panose="020B0602020104020603" pitchFamily="34" charset="0"/>
                <a:ea typeface="Cambria" panose="02040503050406030204" pitchFamily="18" charset="0"/>
              </a:rPr>
              <a:t> </a:t>
            </a:r>
          </a:p>
          <a:p>
            <a:pPr algn="ctr"/>
            <a:r>
              <a:rPr lang="en-US" dirty="0">
                <a:solidFill>
                  <a:schemeClr val="tx1"/>
                </a:solidFill>
                <a:latin typeface="Tw Cen MT" panose="020B0602020104020603" pitchFamily="34" charset="0"/>
                <a:ea typeface="Cambria" panose="02040503050406030204" pitchFamily="18" charset="0"/>
              </a:rPr>
              <a:t>Lets take an example to understand the situation</a:t>
            </a:r>
          </a:p>
          <a:p>
            <a:pPr algn="ctr"/>
            <a:endParaRPr lang="en-US" dirty="0">
              <a:solidFill>
                <a:schemeClr val="tx1"/>
              </a:solidFill>
              <a:latin typeface="Tw Cen MT" panose="020B0602020104020603" pitchFamily="34" charset="0"/>
              <a:ea typeface="Cambria" panose="02040503050406030204" pitchFamily="18" charset="0"/>
            </a:endParaRPr>
          </a:p>
          <a:p>
            <a:pPr algn="just"/>
            <a:endParaRPr lang="en-US" b="1" dirty="0">
              <a:solidFill>
                <a:schemeClr val="tx1"/>
              </a:solidFill>
              <a:latin typeface="Tw Cen MT" panose="020B0602020104020603" pitchFamily="34" charset="0"/>
              <a:ea typeface="Cambria" panose="02040503050406030204" pitchFamily="18" charset="0"/>
            </a:endParaRPr>
          </a:p>
          <a:p>
            <a:pPr algn="just"/>
            <a:endParaRPr lang="en-US" b="1" dirty="0">
              <a:solidFill>
                <a:schemeClr val="tx1"/>
              </a:solidFill>
              <a:latin typeface="Tw Cen MT" panose="020B0602020104020603" pitchFamily="34" charset="0"/>
              <a:ea typeface="Cambria" panose="02040503050406030204" pitchFamily="18" charset="0"/>
            </a:endParaRPr>
          </a:p>
          <a:p>
            <a:pPr algn="ctr"/>
            <a:endParaRPr lang="en-US" dirty="0">
              <a:latin typeface="Tw Cen MT" panose="020B0602020104020603" pitchFamily="34" charset="0"/>
              <a:ea typeface="Cambria" panose="02040503050406030204" pitchFamily="18" charset="0"/>
            </a:endParaRPr>
          </a:p>
        </p:txBody>
      </p:sp>
      <p:sp>
        <p:nvSpPr>
          <p:cNvPr id="3" name="TextBox 2">
            <a:extLst>
              <a:ext uri="{FF2B5EF4-FFF2-40B4-BE49-F238E27FC236}">
                <a16:creationId xmlns:a16="http://schemas.microsoft.com/office/drawing/2014/main" id="{5B4DC188-609B-4A24-8CEB-EA3025CBC234}"/>
              </a:ext>
            </a:extLst>
          </p:cNvPr>
          <p:cNvSpPr txBox="1"/>
          <p:nvPr/>
        </p:nvSpPr>
        <p:spPr>
          <a:xfrm>
            <a:off x="471049" y="184421"/>
            <a:ext cx="3177604" cy="2246769"/>
          </a:xfrm>
          <a:prstGeom prst="rect">
            <a:avLst/>
          </a:prstGeom>
          <a:noFill/>
        </p:spPr>
        <p:txBody>
          <a:bodyPr wrap="square" rtlCol="0">
            <a:spAutoFit/>
          </a:bodyPr>
          <a:lstStyle/>
          <a:p>
            <a:r>
              <a:rPr lang="en-US" sz="3600" dirty="0">
                <a:latin typeface="Garamond" panose="02020404030301010803" pitchFamily="18" charset="0"/>
                <a:ea typeface="Cambria" panose="02040503050406030204" pitchFamily="18" charset="0"/>
              </a:rPr>
              <a:t>*Calculation of claim in capital goods </a:t>
            </a:r>
            <a:r>
              <a:rPr lang="en-US" dirty="0">
                <a:latin typeface="Garamond" panose="02020404030301010803" pitchFamily="18" charset="0"/>
                <a:ea typeface="Cambria" panose="02040503050406030204" pitchFamily="18" charset="0"/>
              </a:rPr>
              <a:t>(Rule 40)</a:t>
            </a:r>
            <a:endParaRPr lang="en-US" sz="3600" dirty="0">
              <a:latin typeface="Garamond" panose="02020404030301010803" pitchFamily="18" charset="0"/>
              <a:ea typeface="Cambria" panose="02040503050406030204" pitchFamily="18" charset="0"/>
            </a:endParaRPr>
          </a:p>
          <a:p>
            <a:r>
              <a:rPr lang="en-US" sz="1600" b="1" dirty="0">
                <a:latin typeface="Garamond" panose="02020404030301010803" pitchFamily="18" charset="0"/>
                <a:ea typeface="Cambria" panose="02040503050406030204" pitchFamily="18" charset="0"/>
              </a:rPr>
              <a:t>(Section 10 &gt; Normal)</a:t>
            </a:r>
          </a:p>
          <a:p>
            <a:r>
              <a:rPr lang="en-US" sz="1600" b="1" dirty="0">
                <a:latin typeface="Garamond" panose="02020404030301010803" pitchFamily="18" charset="0"/>
                <a:ea typeface="Cambria" panose="02040503050406030204" pitchFamily="18" charset="0"/>
              </a:rPr>
              <a:t>(Exempt Supply &gt;Taxable Supply)</a:t>
            </a:r>
            <a:endParaRPr lang="en-IN" sz="1600" b="1" dirty="0">
              <a:latin typeface="Garamond" panose="02020404030301010803" pitchFamily="18" charset="0"/>
              <a:ea typeface="Cambria" panose="02040503050406030204" pitchFamily="18" charset="0"/>
            </a:endParaRPr>
          </a:p>
        </p:txBody>
      </p:sp>
      <p:sp>
        <p:nvSpPr>
          <p:cNvPr id="4" name="Rectangle 3"/>
          <p:cNvSpPr/>
          <p:nvPr/>
        </p:nvSpPr>
        <p:spPr>
          <a:xfrm>
            <a:off x="4144162" y="4880553"/>
            <a:ext cx="5885664" cy="1781176"/>
          </a:xfrm>
          <a:prstGeom prst="rect">
            <a:avLst/>
          </a:prstGeom>
        </p:spPr>
        <p:txBody>
          <a:bodyPr wrap="square">
            <a:spAutoFit/>
          </a:bodyPr>
          <a:lstStyle/>
          <a:p>
            <a:pPr algn="just"/>
            <a:r>
              <a:rPr lang="en-US" u="sng" dirty="0">
                <a:solidFill>
                  <a:schemeClr val="bg1">
                    <a:lumMod val="50000"/>
                  </a:schemeClr>
                </a:solidFill>
                <a:latin typeface="Tw Cen MT" panose="020B0602020104020603" pitchFamily="34" charset="0"/>
                <a:ea typeface="Cambria" panose="02040503050406030204" pitchFamily="18" charset="0"/>
              </a:rPr>
              <a:t>Solution</a:t>
            </a:r>
          </a:p>
          <a:p>
            <a:pPr marL="285750" indent="-285750" algn="just">
              <a:buFont typeface="Arial" panose="020B0604020202020204" pitchFamily="34" charset="0"/>
              <a:buChar char="•"/>
            </a:pPr>
            <a:r>
              <a:rPr lang="en-US" dirty="0">
                <a:solidFill>
                  <a:schemeClr val="bg1">
                    <a:lumMod val="50000"/>
                  </a:schemeClr>
                </a:solidFill>
                <a:latin typeface="Tw Cen MT" panose="020B0602020104020603" pitchFamily="34" charset="0"/>
                <a:ea typeface="Cambria" panose="02040503050406030204" pitchFamily="18" charset="0"/>
              </a:rPr>
              <a:t>No. of quarter for which goods used for exempt supply = 6 quarter</a:t>
            </a:r>
          </a:p>
          <a:p>
            <a:pPr marL="285750" indent="-285750" algn="just">
              <a:buFont typeface="Arial" panose="020B0604020202020204" pitchFamily="34" charset="0"/>
              <a:buChar char="•"/>
            </a:pPr>
            <a:r>
              <a:rPr lang="en-US" dirty="0">
                <a:solidFill>
                  <a:schemeClr val="bg1">
                    <a:lumMod val="50000"/>
                  </a:schemeClr>
                </a:solidFill>
                <a:latin typeface="Tw Cen MT" panose="020B0602020104020603" pitchFamily="34" charset="0"/>
                <a:ea typeface="Cambria" panose="02040503050406030204" pitchFamily="18" charset="0"/>
              </a:rPr>
              <a:t>Percentage of reversal= 6*5% = 30%</a:t>
            </a:r>
          </a:p>
          <a:p>
            <a:pPr marL="285750" indent="-285750" algn="just">
              <a:buFont typeface="Arial" panose="020B0604020202020204" pitchFamily="34" charset="0"/>
              <a:buChar char="•"/>
            </a:pPr>
            <a:r>
              <a:rPr lang="en-US" dirty="0">
                <a:solidFill>
                  <a:schemeClr val="bg1">
                    <a:lumMod val="50000"/>
                  </a:schemeClr>
                </a:solidFill>
                <a:latin typeface="Tw Cen MT" panose="020B0602020104020603" pitchFamily="34" charset="0"/>
                <a:ea typeface="Cambria" panose="02040503050406030204" pitchFamily="18" charset="0"/>
              </a:rPr>
              <a:t>Total Reversal= 1,20,000 * 30% = 36,000</a:t>
            </a:r>
          </a:p>
          <a:p>
            <a:pPr marL="285750" indent="-285750" algn="just">
              <a:buFont typeface="Arial" panose="020B0604020202020204" pitchFamily="34" charset="0"/>
              <a:buChar char="•"/>
            </a:pPr>
            <a:r>
              <a:rPr lang="en-US" dirty="0">
                <a:solidFill>
                  <a:schemeClr val="bg1">
                    <a:lumMod val="50000"/>
                  </a:schemeClr>
                </a:solidFill>
                <a:latin typeface="Tw Cen MT" panose="020B0602020104020603" pitchFamily="34" charset="0"/>
                <a:ea typeface="Cambria" panose="02040503050406030204" pitchFamily="18" charset="0"/>
              </a:rPr>
              <a:t>Credit allowed = 1,20,000 – 36,000 = 84,000</a:t>
            </a:r>
          </a:p>
        </p:txBody>
      </p:sp>
      <p:sp>
        <p:nvSpPr>
          <p:cNvPr id="5" name="Rectangle 4"/>
          <p:cNvSpPr/>
          <p:nvPr/>
        </p:nvSpPr>
        <p:spPr>
          <a:xfrm>
            <a:off x="3959603" y="2550254"/>
            <a:ext cx="5784471" cy="2585323"/>
          </a:xfrm>
          <a:prstGeom prst="rect">
            <a:avLst/>
          </a:prstGeom>
        </p:spPr>
        <p:txBody>
          <a:bodyPr wrap="square">
            <a:spAutoFit/>
          </a:bodyPr>
          <a:lstStyle/>
          <a:p>
            <a:pPr marL="285750" indent="-285750" algn="just">
              <a:buFont typeface="Arial" panose="020B0604020202020204" pitchFamily="34" charset="0"/>
              <a:buChar char="•"/>
            </a:pPr>
            <a:r>
              <a:rPr lang="en-US" dirty="0">
                <a:solidFill>
                  <a:schemeClr val="bg1">
                    <a:lumMod val="50000"/>
                  </a:schemeClr>
                </a:solidFill>
                <a:latin typeface="Tw Cen MT" panose="020B0602020104020603" pitchFamily="34" charset="0"/>
                <a:ea typeface="Cambria" panose="02040503050406030204" pitchFamily="18" charset="0"/>
              </a:rPr>
              <a:t>Say, Mr. X is a registered person and engaged in supply of cotton seed oil(exempt) and other oils(taxable).</a:t>
            </a:r>
          </a:p>
          <a:p>
            <a:pPr marL="285750" indent="-285750" algn="just">
              <a:buFont typeface="Arial" panose="020B0604020202020204" pitchFamily="34" charset="0"/>
              <a:buChar char="•"/>
            </a:pPr>
            <a:r>
              <a:rPr lang="en-US" dirty="0">
                <a:solidFill>
                  <a:schemeClr val="bg1">
                    <a:lumMod val="50000"/>
                  </a:schemeClr>
                </a:solidFill>
                <a:latin typeface="Tw Cen MT" panose="020B0602020104020603" pitchFamily="34" charset="0"/>
                <a:ea typeface="Cambria" panose="02040503050406030204" pitchFamily="18" charset="0"/>
              </a:rPr>
              <a:t>He has purchased a machinery to be used exclusively in extraction of cotton seed oil  on 1/08/2017 and paid GST Rs.120000.</a:t>
            </a:r>
          </a:p>
          <a:p>
            <a:pPr marL="285750" indent="-285750" algn="just">
              <a:buFont typeface="Arial" panose="020B0604020202020204" pitchFamily="34" charset="0"/>
              <a:buChar char="•"/>
            </a:pPr>
            <a:r>
              <a:rPr lang="en-US" dirty="0">
                <a:solidFill>
                  <a:schemeClr val="bg1">
                    <a:lumMod val="50000"/>
                  </a:schemeClr>
                </a:solidFill>
                <a:latin typeface="Tw Cen MT" panose="020B0602020104020603" pitchFamily="34" charset="0"/>
                <a:ea typeface="Cambria" panose="02040503050406030204" pitchFamily="18" charset="0"/>
              </a:rPr>
              <a:t>On 16/10/2018, exemption on those supplies was withdrawn by govt., rendering them taxable from 17/10/2018 onwards.</a:t>
            </a:r>
          </a:p>
          <a:p>
            <a:pPr algn="just"/>
            <a:endParaRPr lang="en-US" dirty="0">
              <a:solidFill>
                <a:schemeClr val="bg1">
                  <a:lumMod val="50000"/>
                </a:schemeClr>
              </a:solidFill>
              <a:latin typeface="Tw Cen MT" panose="020B0602020104020603" pitchFamily="34" charset="0"/>
              <a:ea typeface="Cambria" panose="02040503050406030204" pitchFamily="18" charset="0"/>
            </a:endParaRPr>
          </a:p>
        </p:txBody>
      </p:sp>
      <p:sp>
        <p:nvSpPr>
          <p:cNvPr id="6" name="Footer Placeholder 5">
            <a:extLst>
              <a:ext uri="{FF2B5EF4-FFF2-40B4-BE49-F238E27FC236}">
                <a16:creationId xmlns:a16="http://schemas.microsoft.com/office/drawing/2014/main" id="{50F70C46-6FA1-6F4F-A106-EE062AB62BA5}"/>
              </a:ext>
            </a:extLst>
          </p:cNvPr>
          <p:cNvSpPr>
            <a:spLocks noGrp="1"/>
          </p:cNvSpPr>
          <p:nvPr>
            <p:ph type="ftr" sz="quarter" idx="11"/>
          </p:nvPr>
        </p:nvSpPr>
        <p:spPr/>
        <p:txBody>
          <a:bodyPr/>
          <a:lstStyle/>
          <a:p>
            <a:r>
              <a:rPr lang="en-IN"/>
              <a:t>By CA Atul Gupta </a:t>
            </a:r>
          </a:p>
        </p:txBody>
      </p:sp>
    </p:spTree>
    <p:extLst>
      <p:ext uri="{BB962C8B-B14F-4D97-AF65-F5344CB8AC3E}">
        <p14:creationId xmlns:p14="http://schemas.microsoft.com/office/powerpoint/2010/main" val="907576206"/>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3288484" y="1308682"/>
            <a:ext cx="5589393" cy="4196191"/>
          </a:xfrm>
          <a:prstGeom prst="rect">
            <a:avLst/>
          </a:prstGeom>
          <a:noFill/>
          <a:ln>
            <a:noFill/>
          </a:ln>
        </p:spPr>
        <p:style>
          <a:lnRef idx="0">
            <a:scrgbClr r="0" g="0" b="0"/>
          </a:lnRef>
          <a:fillRef idx="0">
            <a:scrgbClr r="0" g="0" b="0"/>
          </a:fillRef>
          <a:effectRef idx="0">
            <a:scrgbClr r="0" g="0" b="0"/>
          </a:effectRef>
          <a:fontRef idx="minor">
            <a:schemeClr val="dk1"/>
          </a:fontRef>
        </p:style>
        <p:txBody>
          <a:bodyPr tIns="548640" rtlCol="0" anchor="t"/>
          <a:lstStyle/>
          <a:p>
            <a:pPr marL="342900" indent="-342900" algn="just">
              <a:buFont typeface="Arial" panose="020B0604020202020204" pitchFamily="34" charset="0"/>
              <a:buChar char="•"/>
            </a:pPr>
            <a:r>
              <a:rPr lang="en-US" sz="2000" dirty="0">
                <a:latin typeface="Tw Cen MT" panose="020B0602020104020603" pitchFamily="34" charset="0"/>
                <a:ea typeface="Cambria" panose="02040503050406030204" pitchFamily="18" charset="0"/>
              </a:rPr>
              <a:t>Person will not be eligible to claim the credit in respect of inputs and capital goods after the expiry of one year from the date of invoice. (Section 18(2))</a:t>
            </a:r>
          </a:p>
          <a:p>
            <a:pPr algn="just"/>
            <a:endParaRPr lang="en-US" sz="2000" dirty="0">
              <a:latin typeface="Tw Cen MT" panose="020B0602020104020603" pitchFamily="34" charset="0"/>
              <a:ea typeface="Cambria" panose="02040503050406030204" pitchFamily="18" charset="0"/>
            </a:endParaRPr>
          </a:p>
          <a:p>
            <a:pPr marL="342900" indent="-342900" algn="just">
              <a:buFont typeface="Arial" panose="020B0604020202020204" pitchFamily="34" charset="0"/>
              <a:buChar char="•"/>
            </a:pPr>
            <a:r>
              <a:rPr lang="en-US" sz="2000" dirty="0">
                <a:latin typeface="Tw Cen MT" panose="020B0602020104020603" pitchFamily="34" charset="0"/>
                <a:ea typeface="Cambria" panose="02040503050406030204" pitchFamily="18" charset="0"/>
              </a:rPr>
              <a:t>Registered person will be required to file the details in ITC-01 within 30 days or other extended period. (Rule 40)</a:t>
            </a:r>
          </a:p>
          <a:p>
            <a:pPr algn="just"/>
            <a:endParaRPr lang="en-US" sz="2000" dirty="0">
              <a:latin typeface="Tw Cen MT" panose="020B0602020104020603" pitchFamily="34" charset="0"/>
              <a:ea typeface="Cambria" panose="02040503050406030204" pitchFamily="18" charset="0"/>
            </a:endParaRPr>
          </a:p>
          <a:p>
            <a:pPr marL="342900" indent="-342900" algn="just">
              <a:buFont typeface="Arial" panose="020B0604020202020204" pitchFamily="34" charset="0"/>
              <a:buChar char="•"/>
            </a:pPr>
            <a:r>
              <a:rPr lang="en-US" sz="2000" dirty="0">
                <a:latin typeface="Tw Cen MT" panose="020B0602020104020603" pitchFamily="34" charset="0"/>
                <a:ea typeface="Cambria" panose="02040503050406030204" pitchFamily="18" charset="0"/>
              </a:rPr>
              <a:t>The details shall be certified by CA or CWA if the aggregate value of tax exceeds Rs. 2 lakhs. (Rule 40)</a:t>
            </a:r>
            <a:endParaRPr lang="en-US" dirty="0">
              <a:latin typeface="Tw Cen MT" panose="020B0602020104020603" pitchFamily="34" charset="0"/>
              <a:ea typeface="Cambria" panose="02040503050406030204" pitchFamily="18" charset="0"/>
            </a:endParaRPr>
          </a:p>
        </p:txBody>
      </p:sp>
      <p:sp>
        <p:nvSpPr>
          <p:cNvPr id="5" name="TextBox 4">
            <a:extLst>
              <a:ext uri="{FF2B5EF4-FFF2-40B4-BE49-F238E27FC236}">
                <a16:creationId xmlns:a16="http://schemas.microsoft.com/office/drawing/2014/main" id="{1661D8F3-B065-4613-B5C5-717FF849D046}"/>
              </a:ext>
            </a:extLst>
          </p:cNvPr>
          <p:cNvSpPr txBox="1"/>
          <p:nvPr/>
        </p:nvSpPr>
        <p:spPr>
          <a:xfrm>
            <a:off x="446313" y="1824839"/>
            <a:ext cx="2677887" cy="2308324"/>
          </a:xfrm>
          <a:prstGeom prst="rect">
            <a:avLst/>
          </a:prstGeom>
          <a:noFill/>
        </p:spPr>
        <p:txBody>
          <a:bodyPr wrap="square" rtlCol="0">
            <a:spAutoFit/>
          </a:bodyPr>
          <a:lstStyle/>
          <a:p>
            <a:r>
              <a:rPr lang="en-US" sz="3600" dirty="0">
                <a:latin typeface="Garamond" panose="02020404030301010803" pitchFamily="18" charset="0"/>
              </a:rPr>
              <a:t>Availability of credit in special circumstances</a:t>
            </a:r>
          </a:p>
        </p:txBody>
      </p:sp>
      <p:sp>
        <p:nvSpPr>
          <p:cNvPr id="3" name="Footer Placeholder 2">
            <a:extLst>
              <a:ext uri="{FF2B5EF4-FFF2-40B4-BE49-F238E27FC236}">
                <a16:creationId xmlns:a16="http://schemas.microsoft.com/office/drawing/2014/main" id="{22D9E398-CA2E-3440-8CEE-5FE1BA2DBCA8}"/>
              </a:ext>
            </a:extLst>
          </p:cNvPr>
          <p:cNvSpPr>
            <a:spLocks noGrp="1"/>
          </p:cNvSpPr>
          <p:nvPr>
            <p:ph type="ftr" sz="quarter" idx="11"/>
          </p:nvPr>
        </p:nvSpPr>
        <p:spPr/>
        <p:txBody>
          <a:bodyPr/>
          <a:lstStyle/>
          <a:p>
            <a:r>
              <a:rPr lang="en-IN"/>
              <a:t>By CA Atul Gupta </a:t>
            </a:r>
          </a:p>
        </p:txBody>
      </p:sp>
    </p:spTree>
    <p:extLst>
      <p:ext uri="{BB962C8B-B14F-4D97-AF65-F5344CB8AC3E}">
        <p14:creationId xmlns:p14="http://schemas.microsoft.com/office/powerpoint/2010/main" val="2469678300"/>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a:xfrm>
            <a:off x="3447875" y="1384184"/>
            <a:ext cx="6959981" cy="3997442"/>
          </a:xfrm>
          <a:prstGeom prst="rect">
            <a:avLst/>
          </a:prstGeom>
          <a:noFill/>
          <a:ln>
            <a:noFill/>
          </a:ln>
        </p:spPr>
        <p:style>
          <a:lnRef idx="0">
            <a:scrgbClr r="0" g="0" b="0"/>
          </a:lnRef>
          <a:fillRef idx="0">
            <a:scrgbClr r="0" g="0" b="0"/>
          </a:fillRef>
          <a:effectRef idx="0">
            <a:scrgbClr r="0" g="0" b="0"/>
          </a:effectRef>
          <a:fontRef idx="minor">
            <a:schemeClr val="dk1"/>
          </a:fontRef>
        </p:style>
        <p:txBody>
          <a:bodyPr tIns="457200" rtlCol="0" anchor="t"/>
          <a:lstStyle/>
          <a:p>
            <a:pPr marL="285750" indent="-285750" algn="just">
              <a:buFont typeface="Arial" panose="020B0604020202020204" pitchFamily="34" charset="0"/>
              <a:buChar char="•"/>
            </a:pPr>
            <a:r>
              <a:rPr lang="en-US" dirty="0">
                <a:solidFill>
                  <a:schemeClr val="tx1"/>
                </a:solidFill>
                <a:latin typeface="Tw Cen MT" panose="020B0602020104020603" pitchFamily="34" charset="0"/>
                <a:ea typeface="Cambria" panose="02040503050406030204" pitchFamily="18" charset="0"/>
              </a:rPr>
              <a:t>Transferor will be allowed to transfer the unutilized input tax credit lying in the electronic credit ledger.</a:t>
            </a:r>
          </a:p>
          <a:p>
            <a:pPr algn="just"/>
            <a:endParaRPr lang="en-US" dirty="0">
              <a:solidFill>
                <a:schemeClr val="tx1"/>
              </a:solidFill>
              <a:latin typeface="Tw Cen MT" panose="020B0602020104020603" pitchFamily="34" charset="0"/>
              <a:ea typeface="Cambria" panose="02040503050406030204" pitchFamily="18" charset="0"/>
            </a:endParaRPr>
          </a:p>
          <a:p>
            <a:pPr marL="285750" indent="-285750" algn="just">
              <a:buFont typeface="Arial" panose="020B0604020202020204" pitchFamily="34" charset="0"/>
              <a:buChar char="•"/>
            </a:pPr>
            <a:r>
              <a:rPr lang="en-US" dirty="0">
                <a:solidFill>
                  <a:schemeClr val="tx1"/>
                </a:solidFill>
                <a:latin typeface="Tw Cen MT" panose="020B0602020104020603" pitchFamily="34" charset="0"/>
                <a:ea typeface="Cambria" panose="02040503050406030204" pitchFamily="18" charset="0"/>
              </a:rPr>
              <a:t>Transferor shall furnish the details in FORM ITC-02.</a:t>
            </a:r>
          </a:p>
          <a:p>
            <a:pPr marL="285750" indent="-285750" algn="just">
              <a:buFont typeface="Arial" panose="020B0604020202020204" pitchFamily="34" charset="0"/>
              <a:buChar char="•"/>
            </a:pPr>
            <a:endParaRPr lang="en-US" dirty="0">
              <a:solidFill>
                <a:schemeClr val="tx1"/>
              </a:solidFill>
              <a:latin typeface="Tw Cen MT" panose="020B0602020104020603" pitchFamily="34" charset="0"/>
              <a:ea typeface="Cambria" panose="02040503050406030204" pitchFamily="18" charset="0"/>
            </a:endParaRPr>
          </a:p>
          <a:p>
            <a:pPr marL="285750" indent="-285750" algn="just">
              <a:buFont typeface="Arial" panose="020B0604020202020204" pitchFamily="34" charset="0"/>
              <a:buChar char="•"/>
            </a:pPr>
            <a:r>
              <a:rPr lang="en-US" dirty="0">
                <a:solidFill>
                  <a:schemeClr val="tx1"/>
                </a:solidFill>
                <a:latin typeface="Tw Cen MT" panose="020B0602020104020603" pitchFamily="34" charset="0"/>
                <a:ea typeface="Cambria" panose="02040503050406030204" pitchFamily="18" charset="0"/>
              </a:rPr>
              <a:t>Transferor will also be required to submit the copy of certificate issued by CA or CWA.  </a:t>
            </a:r>
          </a:p>
          <a:p>
            <a:pPr algn="just"/>
            <a:endParaRPr lang="en-US" dirty="0">
              <a:solidFill>
                <a:schemeClr val="tx1"/>
              </a:solidFill>
              <a:latin typeface="Tw Cen MT" panose="020B0602020104020603" pitchFamily="34" charset="0"/>
              <a:ea typeface="Cambria" panose="02040503050406030204" pitchFamily="18" charset="0"/>
            </a:endParaRPr>
          </a:p>
          <a:p>
            <a:pPr marL="285750" indent="-285750" algn="just">
              <a:buFont typeface="Arial" panose="020B0604020202020204" pitchFamily="34" charset="0"/>
              <a:buChar char="•"/>
            </a:pPr>
            <a:r>
              <a:rPr lang="en-US" dirty="0">
                <a:solidFill>
                  <a:schemeClr val="tx1"/>
                </a:solidFill>
                <a:latin typeface="Tw Cen MT" panose="020B0602020104020603" pitchFamily="34" charset="0"/>
                <a:ea typeface="Cambria" panose="02040503050406030204" pitchFamily="18" charset="0"/>
              </a:rPr>
              <a:t>The transferee will accept the details furnished in ITC-02 and after the acceptance such details will reflect in electronic credit ledger of transferee.</a:t>
            </a:r>
          </a:p>
          <a:p>
            <a:pPr marL="285750" indent="-285750" algn="just">
              <a:buFont typeface="Arial" panose="020B0604020202020204" pitchFamily="34" charset="0"/>
              <a:buChar char="•"/>
            </a:pPr>
            <a:endParaRPr lang="en-US" dirty="0">
              <a:solidFill>
                <a:schemeClr val="tx1"/>
              </a:solidFill>
              <a:latin typeface="Tw Cen MT" panose="020B0602020104020603" pitchFamily="34" charset="0"/>
              <a:ea typeface="Cambria" panose="02040503050406030204" pitchFamily="18" charset="0"/>
            </a:endParaRPr>
          </a:p>
          <a:p>
            <a:pPr algn="ctr"/>
            <a:r>
              <a:rPr lang="en-US" dirty="0">
                <a:solidFill>
                  <a:schemeClr val="tx1"/>
                </a:solidFill>
                <a:latin typeface="Tw Cen MT" panose="020B0602020104020603" pitchFamily="34" charset="0"/>
                <a:ea typeface="Cambria" panose="02040503050406030204" pitchFamily="18" charset="0"/>
              </a:rPr>
              <a:t> </a:t>
            </a:r>
          </a:p>
        </p:txBody>
      </p:sp>
      <p:sp>
        <p:nvSpPr>
          <p:cNvPr id="5" name="TextBox 4"/>
          <p:cNvSpPr txBox="1"/>
          <p:nvPr/>
        </p:nvSpPr>
        <p:spPr>
          <a:xfrm>
            <a:off x="504825" y="1106866"/>
            <a:ext cx="2466975" cy="5139869"/>
          </a:xfrm>
          <a:prstGeom prst="rect">
            <a:avLst/>
          </a:prstGeom>
          <a:noFill/>
        </p:spPr>
        <p:txBody>
          <a:bodyPr wrap="square" rtlCol="0">
            <a:spAutoFit/>
          </a:bodyPr>
          <a:lstStyle/>
          <a:p>
            <a:r>
              <a:rPr lang="en-US" sz="2800" dirty="0">
                <a:latin typeface="Bell MT" panose="02020503060305020303" pitchFamily="18" charset="0"/>
              </a:rPr>
              <a:t>Transfer </a:t>
            </a:r>
          </a:p>
          <a:p>
            <a:r>
              <a:rPr lang="en-US" sz="2800" dirty="0">
                <a:latin typeface="Bell MT" panose="02020503060305020303" pitchFamily="18" charset="0"/>
              </a:rPr>
              <a:t>of Credit</a:t>
            </a:r>
          </a:p>
          <a:p>
            <a:r>
              <a:rPr lang="en-US" sz="2800" dirty="0">
                <a:latin typeface="Bell MT" panose="02020503060305020303" pitchFamily="18" charset="0"/>
              </a:rPr>
              <a:t>in case of</a:t>
            </a:r>
          </a:p>
          <a:p>
            <a:r>
              <a:rPr lang="en-US" sz="2800" dirty="0">
                <a:latin typeface="Bell MT" panose="02020503060305020303" pitchFamily="18" charset="0"/>
              </a:rPr>
              <a:t>Sale, </a:t>
            </a:r>
          </a:p>
          <a:p>
            <a:r>
              <a:rPr lang="en-US" sz="2800" dirty="0">
                <a:latin typeface="Bell MT" panose="02020503060305020303" pitchFamily="18" charset="0"/>
              </a:rPr>
              <a:t>Merger,</a:t>
            </a:r>
          </a:p>
          <a:p>
            <a:r>
              <a:rPr lang="en-US" sz="2800" dirty="0">
                <a:latin typeface="Bell MT" panose="02020503060305020303" pitchFamily="18" charset="0"/>
              </a:rPr>
              <a:t>Demerger,</a:t>
            </a:r>
          </a:p>
          <a:p>
            <a:r>
              <a:rPr lang="en-US" sz="2800" dirty="0">
                <a:latin typeface="Bell MT" panose="02020503060305020303" pitchFamily="18" charset="0"/>
              </a:rPr>
              <a:t>Amalgamation.</a:t>
            </a:r>
          </a:p>
          <a:p>
            <a:r>
              <a:rPr lang="en-US" sz="2800" dirty="0">
                <a:latin typeface="Bell MT" panose="02020503060305020303" pitchFamily="18" charset="0"/>
              </a:rPr>
              <a:t>Or </a:t>
            </a:r>
          </a:p>
          <a:p>
            <a:r>
              <a:rPr lang="en-US" sz="2800" dirty="0">
                <a:latin typeface="Bell MT" panose="02020503060305020303" pitchFamily="18" charset="0"/>
              </a:rPr>
              <a:t>Transfer of </a:t>
            </a:r>
          </a:p>
          <a:p>
            <a:r>
              <a:rPr lang="en-US" sz="2800" dirty="0">
                <a:latin typeface="Bell MT" panose="02020503060305020303" pitchFamily="18" charset="0"/>
              </a:rPr>
              <a:t>business</a:t>
            </a:r>
            <a:r>
              <a:rPr lang="en-US" sz="3600" dirty="0">
                <a:latin typeface="Bell MT" panose="02020503060305020303" pitchFamily="18" charset="0"/>
              </a:rPr>
              <a:t> </a:t>
            </a:r>
          </a:p>
          <a:p>
            <a:r>
              <a:rPr lang="en-US" sz="2000" dirty="0">
                <a:latin typeface="Bell MT" panose="02020503060305020303" pitchFamily="18" charset="0"/>
              </a:rPr>
              <a:t>(Section 18(3) read with Rule 41)</a:t>
            </a:r>
          </a:p>
        </p:txBody>
      </p:sp>
      <p:sp>
        <p:nvSpPr>
          <p:cNvPr id="2" name="Footer Placeholder 1">
            <a:extLst>
              <a:ext uri="{FF2B5EF4-FFF2-40B4-BE49-F238E27FC236}">
                <a16:creationId xmlns:a16="http://schemas.microsoft.com/office/drawing/2014/main" id="{80EC7595-1E64-FF46-98AB-ECF64A966635}"/>
              </a:ext>
            </a:extLst>
          </p:cNvPr>
          <p:cNvSpPr>
            <a:spLocks noGrp="1"/>
          </p:cNvSpPr>
          <p:nvPr>
            <p:ph type="ftr" sz="quarter" idx="11"/>
          </p:nvPr>
        </p:nvSpPr>
        <p:spPr/>
        <p:txBody>
          <a:bodyPr/>
          <a:lstStyle/>
          <a:p>
            <a:r>
              <a:rPr lang="en-IN"/>
              <a:t>By CA Atul Gupta </a:t>
            </a:r>
          </a:p>
        </p:txBody>
      </p:sp>
    </p:spTree>
    <p:extLst>
      <p:ext uri="{BB962C8B-B14F-4D97-AF65-F5344CB8AC3E}">
        <p14:creationId xmlns:p14="http://schemas.microsoft.com/office/powerpoint/2010/main" val="3472674927"/>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4114800" y="0"/>
            <a:ext cx="6553200" cy="6858000"/>
          </a:xfrm>
          <a:prstGeom prst="rect">
            <a:avLst/>
          </a:prstGeom>
          <a:noFill/>
          <a:ln>
            <a:noFill/>
          </a:ln>
        </p:spPr>
        <p:style>
          <a:lnRef idx="0">
            <a:scrgbClr r="0" g="0" b="0"/>
          </a:lnRef>
          <a:fillRef idx="0">
            <a:scrgbClr r="0" g="0" b="0"/>
          </a:fillRef>
          <a:effectRef idx="0">
            <a:scrgbClr r="0" g="0" b="0"/>
          </a:effectRef>
          <a:fontRef idx="minor">
            <a:schemeClr val="dk1"/>
          </a:fontRef>
        </p:style>
        <p:txBody>
          <a:bodyPr tIns="365760" rtlCol="0" anchor="t"/>
          <a:lstStyle/>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dirty="0">
              <a:solidFill>
                <a:schemeClr val="tx1"/>
              </a:solidFill>
            </a:endParaRPr>
          </a:p>
          <a:p>
            <a:pPr marL="285750" indent="-285750">
              <a:buFont typeface="Arial" panose="020B0604020202020204" pitchFamily="34" charset="0"/>
              <a:buChar char="•"/>
            </a:pPr>
            <a:endParaRPr lang="en-US" dirty="0">
              <a:solidFill>
                <a:schemeClr val="tx1"/>
              </a:solidFill>
            </a:endParaRPr>
          </a:p>
          <a:p>
            <a:pPr marL="285750" indent="-285750">
              <a:buFont typeface="Arial" panose="020B0604020202020204" pitchFamily="34" charset="0"/>
              <a:buChar char="•"/>
            </a:pPr>
            <a:endParaRPr lang="en-US" dirty="0">
              <a:solidFill>
                <a:schemeClr val="tx1"/>
              </a:solidFill>
            </a:endParaRPr>
          </a:p>
          <a:p>
            <a:pPr marL="285750" indent="-285750">
              <a:buFont typeface="Arial" panose="020B0604020202020204" pitchFamily="34" charset="0"/>
              <a:buChar char="•"/>
            </a:pPr>
            <a:endParaRPr lang="en-US" dirty="0">
              <a:solidFill>
                <a:schemeClr val="tx1"/>
              </a:solidFill>
            </a:endParaRPr>
          </a:p>
          <a:p>
            <a:endParaRPr lang="en-US" dirty="0">
              <a:solidFill>
                <a:schemeClr val="tx1"/>
              </a:solidFill>
            </a:endParaRPr>
          </a:p>
        </p:txBody>
      </p:sp>
      <p:sp>
        <p:nvSpPr>
          <p:cNvPr id="3" name="TextBox 2"/>
          <p:cNvSpPr txBox="1"/>
          <p:nvPr/>
        </p:nvSpPr>
        <p:spPr>
          <a:xfrm>
            <a:off x="466725" y="603410"/>
            <a:ext cx="3114675" cy="2739211"/>
          </a:xfrm>
          <a:prstGeom prst="rect">
            <a:avLst/>
          </a:prstGeom>
          <a:noFill/>
        </p:spPr>
        <p:txBody>
          <a:bodyPr wrap="square" rtlCol="0">
            <a:spAutoFit/>
          </a:bodyPr>
          <a:lstStyle/>
          <a:p>
            <a:r>
              <a:rPr lang="en-US" sz="3600" b="1" dirty="0">
                <a:latin typeface="Garamond" panose="02020404030301010803" pitchFamily="18" charset="0"/>
              </a:rPr>
              <a:t>Reversal of credit </a:t>
            </a:r>
          </a:p>
          <a:p>
            <a:r>
              <a:rPr lang="en-US" sz="2000" b="1" dirty="0">
                <a:latin typeface="Garamond" panose="02020404030301010803" pitchFamily="18" charset="0"/>
              </a:rPr>
              <a:t>(When supplies become exempt or person becomes composite taxpayer </a:t>
            </a:r>
          </a:p>
          <a:p>
            <a:r>
              <a:rPr lang="en-US" sz="2000" b="1" dirty="0">
                <a:latin typeface="Garamond" panose="02020404030301010803" pitchFamily="18" charset="0"/>
              </a:rPr>
              <a:t>– Section 18(4) read with Rule 44)</a:t>
            </a:r>
            <a:endParaRPr lang="en-US" sz="3600" b="1" dirty="0">
              <a:latin typeface="Garamond" panose="02020404030301010803" pitchFamily="18" charset="0"/>
            </a:endParaRPr>
          </a:p>
        </p:txBody>
      </p:sp>
      <p:graphicFrame>
        <p:nvGraphicFramePr>
          <p:cNvPr id="5" name="Diagram 4"/>
          <p:cNvGraphicFramePr/>
          <p:nvPr/>
        </p:nvGraphicFramePr>
        <p:xfrm>
          <a:off x="3676650" y="104775"/>
          <a:ext cx="2590800" cy="4114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6" name="Diagram 5"/>
          <p:cNvGraphicFramePr/>
          <p:nvPr/>
        </p:nvGraphicFramePr>
        <p:xfrm>
          <a:off x="6505575" y="-717550"/>
          <a:ext cx="2590800" cy="57658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7" name="Rectangle 6"/>
          <p:cNvSpPr/>
          <p:nvPr/>
        </p:nvSpPr>
        <p:spPr>
          <a:xfrm>
            <a:off x="2073897" y="3629320"/>
            <a:ext cx="6765303" cy="2898991"/>
          </a:xfrm>
          <a:prstGeom prst="rect">
            <a:avLst/>
          </a:prstGeom>
        </p:spPr>
        <p:txBody>
          <a:bodyPr wrap="square">
            <a:spAutoFit/>
          </a:bodyPr>
          <a:lstStyle/>
          <a:p>
            <a:pPr marL="285750" indent="-285750" algn="just">
              <a:buFont typeface="Arial" panose="020B0604020202020204" pitchFamily="34" charset="0"/>
              <a:buChar char="•"/>
            </a:pPr>
            <a:endParaRPr lang="en-US" dirty="0">
              <a:latin typeface="Tw Cen MT" panose="020B0602020104020603" pitchFamily="34" charset="0"/>
              <a:ea typeface="Cambria" panose="02040503050406030204" pitchFamily="18" charset="0"/>
            </a:endParaRPr>
          </a:p>
          <a:p>
            <a:pPr marL="285750" indent="-285750" algn="just">
              <a:buFont typeface="Arial" panose="020B0604020202020204" pitchFamily="34" charset="0"/>
              <a:buChar char="•"/>
            </a:pPr>
            <a:r>
              <a:rPr lang="en-US" dirty="0">
                <a:latin typeface="Tw Cen MT" panose="020B0602020104020603" pitchFamily="34" charset="0"/>
                <a:ea typeface="Cambria" panose="02040503050406030204" pitchFamily="18" charset="0"/>
              </a:rPr>
              <a:t>Reversal of capital goods to be made on pro rata basis for the remaining months taking useful life to be 5 years.</a:t>
            </a:r>
          </a:p>
          <a:p>
            <a:pPr marL="285750" indent="-285750" algn="just">
              <a:buFont typeface="Arial" panose="020B0604020202020204" pitchFamily="34" charset="0"/>
              <a:buChar char="•"/>
            </a:pPr>
            <a:r>
              <a:rPr lang="en-US" dirty="0">
                <a:latin typeface="Tw Cen MT" panose="020B0602020104020603" pitchFamily="34" charset="0"/>
                <a:ea typeface="Cambria" panose="02040503050406030204" pitchFamily="18" charset="0"/>
              </a:rPr>
              <a:t>Reversal shall be made either by debiting electronic credit ledger or electronic cash ledger.</a:t>
            </a:r>
          </a:p>
          <a:p>
            <a:pPr marL="285750" indent="-285750" algn="just">
              <a:buFont typeface="Arial" panose="020B0604020202020204" pitchFamily="34" charset="0"/>
              <a:buChar char="•"/>
            </a:pPr>
            <a:r>
              <a:rPr lang="en-US" dirty="0">
                <a:latin typeface="Tw Cen MT" panose="020B0602020104020603" pitchFamily="34" charset="0"/>
                <a:ea typeface="Cambria" panose="02040503050406030204" pitchFamily="18" charset="0"/>
              </a:rPr>
              <a:t>The details of reversal will be shown in ITC-03</a:t>
            </a:r>
          </a:p>
          <a:p>
            <a:pPr marL="285750" indent="-285750" algn="just">
              <a:buFont typeface="Arial" panose="020B0604020202020204" pitchFamily="34" charset="0"/>
              <a:buChar char="•"/>
            </a:pPr>
            <a:r>
              <a:rPr lang="en-US" dirty="0">
                <a:latin typeface="Tw Cen MT" panose="020B0602020104020603" pitchFamily="34" charset="0"/>
                <a:ea typeface="Cambria" panose="02040503050406030204" pitchFamily="18" charset="0"/>
              </a:rPr>
              <a:t>If tax invoices related to stock are not available amount shall be estimated on market prices on the effective date of the occurrence of the event. Such details to be certified by CA and CWA.</a:t>
            </a:r>
          </a:p>
          <a:p>
            <a:pPr algn="just"/>
            <a:endParaRPr lang="en-US" dirty="0">
              <a:solidFill>
                <a:schemeClr val="bg1"/>
              </a:solidFill>
              <a:latin typeface="Tw Cen MT" panose="020B0602020104020603" pitchFamily="34" charset="0"/>
              <a:ea typeface="Cambria" panose="02040503050406030204" pitchFamily="18" charset="0"/>
            </a:endParaRPr>
          </a:p>
        </p:txBody>
      </p:sp>
      <p:sp>
        <p:nvSpPr>
          <p:cNvPr id="4" name="Footer Placeholder 3">
            <a:extLst>
              <a:ext uri="{FF2B5EF4-FFF2-40B4-BE49-F238E27FC236}">
                <a16:creationId xmlns:a16="http://schemas.microsoft.com/office/drawing/2014/main" id="{D027A46F-85A0-DA41-AACD-E6A62AE6588E}"/>
              </a:ext>
            </a:extLst>
          </p:cNvPr>
          <p:cNvSpPr>
            <a:spLocks noGrp="1"/>
          </p:cNvSpPr>
          <p:nvPr>
            <p:ph type="ftr" sz="quarter" idx="11"/>
          </p:nvPr>
        </p:nvSpPr>
        <p:spPr/>
        <p:txBody>
          <a:bodyPr/>
          <a:lstStyle/>
          <a:p>
            <a:r>
              <a:rPr lang="en-IN"/>
              <a:t>By CA Atul Gupta </a:t>
            </a:r>
          </a:p>
        </p:txBody>
      </p:sp>
    </p:spTree>
    <p:extLst>
      <p:ext uri="{BB962C8B-B14F-4D97-AF65-F5344CB8AC3E}">
        <p14:creationId xmlns:p14="http://schemas.microsoft.com/office/powerpoint/2010/main" val="826385612"/>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113657" y="825622"/>
            <a:ext cx="4223733" cy="2653557"/>
          </a:xfrm>
          <a:prstGeom prst="rect">
            <a:avLst/>
          </a:prstGeom>
          <a:noFill/>
          <a:ln>
            <a:noFill/>
          </a:ln>
        </p:spPr>
        <p:style>
          <a:lnRef idx="0">
            <a:scrgbClr r="0" g="0" b="0"/>
          </a:lnRef>
          <a:fillRef idx="0">
            <a:scrgbClr r="0" g="0" b="0"/>
          </a:fillRef>
          <a:effectRef idx="0">
            <a:scrgbClr r="0" g="0" b="0"/>
          </a:effectRef>
          <a:fontRef idx="minor">
            <a:schemeClr val="dk1"/>
          </a:fontRef>
        </p:style>
        <p:txBody>
          <a:bodyPr tIns="548640" rtlCol="0" anchor="t"/>
          <a:lstStyle/>
          <a:p>
            <a:pPr algn="ctr"/>
            <a:r>
              <a:rPr lang="en-US" sz="2800" dirty="0">
                <a:solidFill>
                  <a:schemeClr val="tx1"/>
                </a:solidFill>
                <a:latin typeface="Tw Cen MT" panose="020B0602020104020603" pitchFamily="34" charset="0"/>
              </a:rPr>
              <a:t>Necessary particulars to be present in the document for availing credit*</a:t>
            </a:r>
            <a:r>
              <a:rPr lang="en-US" sz="2400" dirty="0">
                <a:solidFill>
                  <a:schemeClr val="tx1"/>
                </a:solidFill>
                <a:latin typeface="Tw Cen MT" panose="020B0602020104020603" pitchFamily="34" charset="0"/>
              </a:rPr>
              <a:t> (Proviso to Rule 36(2))</a:t>
            </a:r>
          </a:p>
          <a:p>
            <a:pPr marL="285750" indent="-285750">
              <a:buFont typeface="Arial" panose="020B0604020202020204" pitchFamily="34" charset="0"/>
              <a:buChar char="•"/>
            </a:pPr>
            <a:endParaRPr lang="en-US" sz="2400" dirty="0">
              <a:latin typeface="Tw Cen MT" panose="020B0602020104020603" pitchFamily="34" charset="0"/>
            </a:endParaRPr>
          </a:p>
          <a:p>
            <a:endParaRPr lang="en-US" dirty="0">
              <a:latin typeface="Tw Cen MT" panose="020B0602020104020603" pitchFamily="34" charset="0"/>
            </a:endParaRPr>
          </a:p>
          <a:p>
            <a:endParaRPr lang="en-US" dirty="0">
              <a:latin typeface="Tw Cen MT" panose="020B0602020104020603" pitchFamily="34" charset="0"/>
            </a:endParaRPr>
          </a:p>
          <a:p>
            <a:endParaRPr lang="en-US" dirty="0">
              <a:latin typeface="Tw Cen MT" panose="020B0602020104020603" pitchFamily="34" charset="0"/>
            </a:endParaRPr>
          </a:p>
          <a:p>
            <a:endParaRPr lang="en-US" dirty="0">
              <a:latin typeface="Tw Cen MT" panose="020B0602020104020603" pitchFamily="34" charset="0"/>
            </a:endParaRPr>
          </a:p>
          <a:p>
            <a:endParaRPr lang="en-US" dirty="0">
              <a:latin typeface="Tw Cen MT" panose="020B0602020104020603" pitchFamily="34" charset="0"/>
            </a:endParaRPr>
          </a:p>
          <a:p>
            <a:endParaRPr lang="en-US" dirty="0">
              <a:latin typeface="Tw Cen MT" panose="020B0602020104020603" pitchFamily="34" charset="0"/>
            </a:endParaRPr>
          </a:p>
          <a:p>
            <a:endParaRPr lang="en-US" dirty="0">
              <a:latin typeface="Tw Cen MT" panose="020B0602020104020603" pitchFamily="34" charset="0"/>
            </a:endParaRPr>
          </a:p>
          <a:p>
            <a:endParaRPr lang="en-US" dirty="0">
              <a:latin typeface="Tw Cen MT" panose="020B0602020104020603" pitchFamily="34" charset="0"/>
            </a:endParaRPr>
          </a:p>
          <a:p>
            <a:endParaRPr lang="en-US" dirty="0">
              <a:latin typeface="Tw Cen MT" panose="020B0602020104020603" pitchFamily="34" charset="0"/>
            </a:endParaRPr>
          </a:p>
          <a:p>
            <a:endParaRPr lang="en-US" dirty="0">
              <a:latin typeface="Tw Cen MT" panose="020B0602020104020603" pitchFamily="34" charset="0"/>
            </a:endParaRPr>
          </a:p>
          <a:p>
            <a:endParaRPr lang="en-US" dirty="0">
              <a:latin typeface="Tw Cen MT" panose="020B0602020104020603" pitchFamily="34" charset="0"/>
            </a:endParaRPr>
          </a:p>
          <a:p>
            <a:endParaRPr lang="en-US" dirty="0">
              <a:latin typeface="Tw Cen MT" panose="020B0602020104020603" pitchFamily="34" charset="0"/>
            </a:endParaRPr>
          </a:p>
          <a:p>
            <a:pPr algn="ctr"/>
            <a:endParaRPr lang="en-US" u="sng" dirty="0">
              <a:latin typeface="Tw Cen MT" panose="020B0602020104020603" pitchFamily="34" charset="0"/>
            </a:endParaRPr>
          </a:p>
          <a:p>
            <a:pPr marL="285750" indent="-285750" algn="ctr">
              <a:buFont typeface="Arial" panose="020B0604020202020204" pitchFamily="34" charset="0"/>
              <a:buChar char="•"/>
            </a:pPr>
            <a:endParaRPr lang="en-US" u="sng" dirty="0">
              <a:latin typeface="Tw Cen MT" panose="020B0602020104020603" pitchFamily="34" charset="0"/>
            </a:endParaRPr>
          </a:p>
          <a:p>
            <a:pPr marL="285750" indent="-285750">
              <a:buFont typeface="Arial" panose="020B0604020202020204" pitchFamily="34" charset="0"/>
              <a:buChar char="•"/>
            </a:pPr>
            <a:endParaRPr lang="en-US" sz="2400" dirty="0">
              <a:latin typeface="Tw Cen MT" panose="020B0602020104020603" pitchFamily="34" charset="0"/>
            </a:endParaRPr>
          </a:p>
          <a:p>
            <a:pPr marL="285750" indent="-285750">
              <a:buFont typeface="Arial" panose="020B0604020202020204" pitchFamily="34" charset="0"/>
              <a:buChar char="•"/>
            </a:pPr>
            <a:endParaRPr lang="en-US" sz="2400" dirty="0">
              <a:latin typeface="Tw Cen MT" panose="020B0602020104020603" pitchFamily="34" charset="0"/>
            </a:endParaRPr>
          </a:p>
          <a:p>
            <a:endParaRPr lang="en-US" sz="2400" dirty="0">
              <a:latin typeface="Tw Cen MT" panose="020B0602020104020603" pitchFamily="34" charset="0"/>
            </a:endParaRPr>
          </a:p>
          <a:p>
            <a:pPr marL="285750" indent="-285750">
              <a:buFont typeface="Arial" panose="020B0604020202020204" pitchFamily="34" charset="0"/>
              <a:buChar char="•"/>
            </a:pPr>
            <a:endParaRPr lang="en-US" sz="2400" dirty="0">
              <a:latin typeface="Tw Cen MT" panose="020B0602020104020603" pitchFamily="34" charset="0"/>
            </a:endParaRPr>
          </a:p>
          <a:p>
            <a:pPr marL="285750" indent="-285750">
              <a:buFont typeface="Arial" panose="020B0604020202020204" pitchFamily="34" charset="0"/>
              <a:buChar char="•"/>
            </a:pPr>
            <a:endParaRPr lang="en-US" sz="2400" dirty="0">
              <a:latin typeface="Tw Cen MT" panose="020B0602020104020603" pitchFamily="34" charset="0"/>
            </a:endParaRPr>
          </a:p>
          <a:p>
            <a:pPr marL="285750" indent="-285750">
              <a:buFont typeface="Arial" panose="020B0604020202020204" pitchFamily="34" charset="0"/>
              <a:buChar char="•"/>
            </a:pPr>
            <a:endParaRPr lang="en-US" sz="2400" dirty="0">
              <a:latin typeface="Tw Cen MT" panose="020B0602020104020603" pitchFamily="34" charset="0"/>
            </a:endParaRPr>
          </a:p>
          <a:p>
            <a:pPr marL="285750" indent="-285750">
              <a:buFont typeface="Arial" panose="020B0604020202020204" pitchFamily="34" charset="0"/>
              <a:buChar char="•"/>
            </a:pPr>
            <a:endParaRPr lang="en-US" sz="2400" dirty="0">
              <a:latin typeface="Tw Cen MT" panose="020B0602020104020603" pitchFamily="34" charset="0"/>
            </a:endParaRPr>
          </a:p>
          <a:p>
            <a:endParaRPr lang="en-US" sz="2400" dirty="0">
              <a:latin typeface="Tw Cen MT" panose="020B0602020104020603" pitchFamily="34" charset="0"/>
            </a:endParaRPr>
          </a:p>
        </p:txBody>
      </p:sp>
      <p:sp>
        <p:nvSpPr>
          <p:cNvPr id="3" name="TextBox 2"/>
          <p:cNvSpPr txBox="1"/>
          <p:nvPr/>
        </p:nvSpPr>
        <p:spPr>
          <a:xfrm>
            <a:off x="-44942" y="188337"/>
            <a:ext cx="3833838" cy="954107"/>
          </a:xfrm>
          <a:prstGeom prst="rect">
            <a:avLst/>
          </a:prstGeom>
          <a:noFill/>
        </p:spPr>
        <p:txBody>
          <a:bodyPr wrap="square" rtlCol="0">
            <a:spAutoFit/>
          </a:bodyPr>
          <a:lstStyle/>
          <a:p>
            <a:r>
              <a:rPr lang="en-US" sz="2800" b="1" dirty="0">
                <a:latin typeface="Century Gothic" panose="020B0502020202020204" pitchFamily="34" charset="0"/>
              </a:rPr>
              <a:t>Eligibility of Input Tax Credit</a:t>
            </a:r>
          </a:p>
        </p:txBody>
      </p:sp>
      <p:sp>
        <p:nvSpPr>
          <p:cNvPr id="6" name="TextBox 5">
            <a:extLst>
              <a:ext uri="{FF2B5EF4-FFF2-40B4-BE49-F238E27FC236}">
                <a16:creationId xmlns:a16="http://schemas.microsoft.com/office/drawing/2014/main" id="{5A6D41B7-EB24-40F0-956F-80A0DCFBCD34}"/>
              </a:ext>
            </a:extLst>
          </p:cNvPr>
          <p:cNvSpPr txBox="1"/>
          <p:nvPr/>
        </p:nvSpPr>
        <p:spPr>
          <a:xfrm>
            <a:off x="222670" y="6316438"/>
            <a:ext cx="5181600" cy="338554"/>
          </a:xfrm>
          <a:prstGeom prst="rect">
            <a:avLst/>
          </a:prstGeom>
          <a:noFill/>
        </p:spPr>
        <p:txBody>
          <a:bodyPr wrap="square" rtlCol="0">
            <a:spAutoFit/>
          </a:bodyPr>
          <a:lstStyle/>
          <a:p>
            <a:r>
              <a:rPr lang="en-IN" sz="1600" dirty="0"/>
              <a:t>* Inserted vide NN 39/2018 dated 04.09.2018</a:t>
            </a:r>
          </a:p>
        </p:txBody>
      </p:sp>
      <p:graphicFrame>
        <p:nvGraphicFramePr>
          <p:cNvPr id="12" name="Diagram 11"/>
          <p:cNvGraphicFramePr/>
          <p:nvPr/>
        </p:nvGraphicFramePr>
        <p:xfrm>
          <a:off x="2465973" y="3707936"/>
          <a:ext cx="1442587" cy="205162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16" name="Diagram 15"/>
          <p:cNvGraphicFramePr/>
          <p:nvPr/>
        </p:nvGraphicFramePr>
        <p:xfrm>
          <a:off x="5471946" y="3844374"/>
          <a:ext cx="1250830" cy="1866181"/>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17" name="Diagram 16"/>
          <p:cNvGraphicFramePr/>
          <p:nvPr/>
        </p:nvGraphicFramePr>
        <p:xfrm>
          <a:off x="6807140" y="3736900"/>
          <a:ext cx="1250831" cy="2196859"/>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graphicFrame>
        <p:nvGraphicFramePr>
          <p:cNvPr id="18" name="Diagram 17"/>
          <p:cNvGraphicFramePr/>
          <p:nvPr/>
        </p:nvGraphicFramePr>
        <p:xfrm>
          <a:off x="8134422" y="3582417"/>
          <a:ext cx="1158816" cy="2501662"/>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graphicFrame>
        <p:nvGraphicFramePr>
          <p:cNvPr id="5" name="Table 6">
            <a:extLst>
              <a:ext uri="{FF2B5EF4-FFF2-40B4-BE49-F238E27FC236}">
                <a16:creationId xmlns:a16="http://schemas.microsoft.com/office/drawing/2014/main" id="{CB332D6E-68ED-4013-828F-49E5A4C92BC0}"/>
              </a:ext>
            </a:extLst>
          </p:cNvPr>
          <p:cNvGraphicFramePr>
            <a:graphicFrameLocks noGrp="1"/>
          </p:cNvGraphicFramePr>
          <p:nvPr>
            <p:extLst>
              <p:ext uri="{D42A27DB-BD31-4B8C-83A1-F6EECF244321}">
                <p14:modId xmlns:p14="http://schemas.microsoft.com/office/powerpoint/2010/main" val="1043747840"/>
              </p:ext>
            </p:extLst>
          </p:nvPr>
        </p:nvGraphicFramePr>
        <p:xfrm>
          <a:off x="4847207" y="248576"/>
          <a:ext cx="5903651" cy="6375638"/>
        </p:xfrm>
        <a:graphic>
          <a:graphicData uri="http://schemas.openxmlformats.org/drawingml/2006/table">
            <a:tbl>
              <a:tblPr firstRow="1" bandRow="1">
                <a:tableStyleId>{5C22544A-7EE6-4342-B048-85BDC9FD1C3A}</a:tableStyleId>
              </a:tblPr>
              <a:tblGrid>
                <a:gridCol w="3276838">
                  <a:extLst>
                    <a:ext uri="{9D8B030D-6E8A-4147-A177-3AD203B41FA5}">
                      <a16:colId xmlns:a16="http://schemas.microsoft.com/office/drawing/2014/main" val="3096542329"/>
                    </a:ext>
                  </a:extLst>
                </a:gridCol>
                <a:gridCol w="2626813">
                  <a:extLst>
                    <a:ext uri="{9D8B030D-6E8A-4147-A177-3AD203B41FA5}">
                      <a16:colId xmlns:a16="http://schemas.microsoft.com/office/drawing/2014/main" val="416628869"/>
                    </a:ext>
                  </a:extLst>
                </a:gridCol>
              </a:tblGrid>
              <a:tr h="362136">
                <a:tc>
                  <a:txBody>
                    <a:bodyPr/>
                    <a:lstStyle/>
                    <a:p>
                      <a:r>
                        <a:rPr lang="en-IN" dirty="0"/>
                        <a:t>As Per Rule 46</a:t>
                      </a:r>
                    </a:p>
                  </a:txBody>
                  <a:tcPr/>
                </a:tc>
                <a:tc>
                  <a:txBody>
                    <a:bodyPr/>
                    <a:lstStyle/>
                    <a:p>
                      <a:endParaRPr lang="en-IN" dirty="0"/>
                    </a:p>
                  </a:txBody>
                  <a:tcPr/>
                </a:tc>
                <a:extLst>
                  <a:ext uri="{0D108BD9-81ED-4DB2-BD59-A6C34878D82A}">
                    <a16:rowId xmlns:a16="http://schemas.microsoft.com/office/drawing/2014/main" val="3004290135"/>
                  </a:ext>
                </a:extLst>
              </a:tr>
              <a:tr h="777780">
                <a:tc>
                  <a:txBody>
                    <a:bodyPr/>
                    <a:lstStyle/>
                    <a:p>
                      <a:r>
                        <a:rPr lang="en-US" sz="1800" i="1" dirty="0">
                          <a:latin typeface="Tw Cen MT" panose="020B0602020104020603" pitchFamily="34" charset="0"/>
                        </a:rPr>
                        <a:t>Amount of tax charged in respect of taxable goods or services </a:t>
                      </a:r>
                      <a:endParaRPr lang="en-IN" dirty="0"/>
                    </a:p>
                  </a:txBody>
                  <a:tcPr/>
                </a:tc>
                <a:tc>
                  <a:txBody>
                    <a:bodyPr/>
                    <a:lstStyle/>
                    <a:p>
                      <a:endParaRPr lang="en-IN" dirty="0"/>
                    </a:p>
                  </a:txBody>
                  <a:tcPr/>
                </a:tc>
                <a:extLst>
                  <a:ext uri="{0D108BD9-81ED-4DB2-BD59-A6C34878D82A}">
                    <a16:rowId xmlns:a16="http://schemas.microsoft.com/office/drawing/2014/main" val="2111749208"/>
                  </a:ext>
                </a:extLst>
              </a:tr>
              <a:tr h="117694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i="1" dirty="0">
                          <a:latin typeface="Tw Cen MT" panose="020B0602020104020603" pitchFamily="34" charset="0"/>
                        </a:rPr>
                        <a:t>Place of supply along with the name of the State, in the case of a supply in the course of inter-State trade or commerce</a:t>
                      </a:r>
                    </a:p>
                  </a:txBody>
                  <a:tcPr/>
                </a:tc>
                <a:tc>
                  <a:txBody>
                    <a:bodyPr/>
                    <a:lstStyle/>
                    <a:p>
                      <a:endParaRPr lang="en-IN" dirty="0"/>
                    </a:p>
                  </a:txBody>
                  <a:tcPr/>
                </a:tc>
                <a:extLst>
                  <a:ext uri="{0D108BD9-81ED-4DB2-BD59-A6C34878D82A}">
                    <a16:rowId xmlns:a16="http://schemas.microsoft.com/office/drawing/2014/main" val="1832254301"/>
                  </a:ext>
                </a:extLst>
              </a:tr>
              <a:tr h="90534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i="1" dirty="0">
                          <a:latin typeface="Tw Cen MT" panose="020B0602020104020603" pitchFamily="34" charset="0"/>
                        </a:rPr>
                        <a:t>Address of delivery where the same is different from the place of supply</a:t>
                      </a:r>
                      <a:endParaRPr lang="en-US" sz="1800" dirty="0">
                        <a:latin typeface="Tw Cen MT" panose="020B0602020104020603" pitchFamily="34" charset="0"/>
                      </a:endParaRPr>
                    </a:p>
                  </a:txBody>
                  <a:tcPr/>
                </a:tc>
                <a:tc>
                  <a:txBody>
                    <a:bodyPr/>
                    <a:lstStyle/>
                    <a:p>
                      <a:endParaRPr lang="en-IN" dirty="0"/>
                    </a:p>
                  </a:txBody>
                  <a:tcPr/>
                </a:tc>
                <a:extLst>
                  <a:ext uri="{0D108BD9-81ED-4DB2-BD59-A6C34878D82A}">
                    <a16:rowId xmlns:a16="http://schemas.microsoft.com/office/drawing/2014/main" val="1576709387"/>
                  </a:ext>
                </a:extLst>
              </a:tr>
              <a:tr h="777780">
                <a:tc>
                  <a:txBody>
                    <a:bodyPr/>
                    <a:lstStyle/>
                    <a:p>
                      <a:r>
                        <a:rPr lang="en-US" sz="1800" i="1" dirty="0">
                          <a:latin typeface="Tw Cen MT" panose="020B0602020104020603" pitchFamily="34" charset="0"/>
                        </a:rPr>
                        <a:t>Whether the tax is payable on reverse charge basis</a:t>
                      </a:r>
                      <a:r>
                        <a:rPr lang="en-IN" dirty="0"/>
                        <a:t> Code</a:t>
                      </a:r>
                    </a:p>
                  </a:txBody>
                  <a:tcPr/>
                </a:tc>
                <a:tc>
                  <a:txBody>
                    <a:bodyPr/>
                    <a:lstStyle/>
                    <a:p>
                      <a:endParaRPr lang="en-IN"/>
                    </a:p>
                  </a:txBody>
                  <a:tcPr/>
                </a:tc>
                <a:extLst>
                  <a:ext uri="{0D108BD9-81ED-4DB2-BD59-A6C34878D82A}">
                    <a16:rowId xmlns:a16="http://schemas.microsoft.com/office/drawing/2014/main" val="905269432"/>
                  </a:ext>
                </a:extLst>
              </a:tr>
              <a:tr h="633738">
                <a:tc>
                  <a:txBody>
                    <a:bodyPr/>
                    <a:lstStyle/>
                    <a:p>
                      <a:r>
                        <a:rPr lang="en-US" sz="1800" i="1" dirty="0">
                          <a:latin typeface="Tw Cen MT" panose="020B0602020104020603" pitchFamily="34" charset="0"/>
                        </a:rPr>
                        <a:t>Signature or digital signature of the supplier </a:t>
                      </a:r>
                      <a:endParaRPr lang="en-IN" dirty="0"/>
                    </a:p>
                  </a:txBody>
                  <a:tcPr/>
                </a:tc>
                <a:tc>
                  <a:txBody>
                    <a:bodyPr/>
                    <a:lstStyle/>
                    <a:p>
                      <a:endParaRPr lang="en-IN"/>
                    </a:p>
                  </a:txBody>
                  <a:tcPr/>
                </a:tc>
                <a:extLst>
                  <a:ext uri="{0D108BD9-81ED-4DB2-BD59-A6C34878D82A}">
                    <a16:rowId xmlns:a16="http://schemas.microsoft.com/office/drawing/2014/main" val="1090340824"/>
                  </a:ext>
                </a:extLst>
              </a:tr>
              <a:tr h="1711118">
                <a:tc>
                  <a:txBody>
                    <a:bodyPr/>
                    <a:lstStyle/>
                    <a:p>
                      <a:r>
                        <a:rPr lang="en-US" sz="1800" b="1" i="1" dirty="0">
                          <a:solidFill>
                            <a:srgbClr val="FF0000"/>
                          </a:solidFill>
                          <a:latin typeface="Tw Cen MT" panose="020B0602020104020603" pitchFamily="34" charset="0"/>
                        </a:rPr>
                        <a:t>Quick Response Code having embedded Invoice Reference Number (IRN). (Inserted by CGST (Eleventh Amendment rules’2020 w.e.f. 30-09-2020)</a:t>
                      </a:r>
                      <a:endParaRPr lang="en-IN" sz="1800" dirty="0"/>
                    </a:p>
                  </a:txBody>
                  <a:tcPr/>
                </a:tc>
                <a:tc>
                  <a:txBody>
                    <a:bodyPr/>
                    <a:lstStyle/>
                    <a:p>
                      <a:pPr algn="ctr"/>
                      <a:endParaRPr lang="en-IN" dirty="0"/>
                    </a:p>
                    <a:p>
                      <a:pPr algn="ctr"/>
                      <a:r>
                        <a:rPr lang="en-IN" dirty="0"/>
                        <a:t>Newly Added</a:t>
                      </a:r>
                    </a:p>
                    <a:p>
                      <a:endParaRPr lang="en-IN" dirty="0"/>
                    </a:p>
                  </a:txBody>
                  <a:tcPr/>
                </a:tc>
                <a:extLst>
                  <a:ext uri="{0D108BD9-81ED-4DB2-BD59-A6C34878D82A}">
                    <a16:rowId xmlns:a16="http://schemas.microsoft.com/office/drawing/2014/main" val="3690524044"/>
                  </a:ext>
                </a:extLst>
              </a:tr>
            </a:tbl>
          </a:graphicData>
        </a:graphic>
      </p:graphicFrame>
      <p:pic>
        <p:nvPicPr>
          <p:cNvPr id="7" name="Graphic 6" descr="Checkmark">
            <a:extLst>
              <a:ext uri="{FF2B5EF4-FFF2-40B4-BE49-F238E27FC236}">
                <a16:creationId xmlns:a16="http://schemas.microsoft.com/office/drawing/2014/main" id="{4AF81471-82FD-4448-8C5A-D7E0BCF0D5B3}"/>
              </a:ext>
            </a:extLst>
          </p:cNvPr>
          <p:cNvPicPr>
            <a:picLocks noChangeAspect="1"/>
          </p:cNvPicPr>
          <p:nvPr/>
        </p:nvPicPr>
        <p:blipFill>
          <a:blip r:embed="rId23" cstate="print">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9154357" y="765043"/>
            <a:ext cx="531181" cy="531181"/>
          </a:xfrm>
          <a:prstGeom prst="rect">
            <a:avLst/>
          </a:prstGeom>
        </p:spPr>
      </p:pic>
      <p:pic>
        <p:nvPicPr>
          <p:cNvPr id="13" name="Graphic 12" descr="Checkmark">
            <a:extLst>
              <a:ext uri="{FF2B5EF4-FFF2-40B4-BE49-F238E27FC236}">
                <a16:creationId xmlns:a16="http://schemas.microsoft.com/office/drawing/2014/main" id="{4396C313-C34B-4E6D-9D37-BAD0B802138A}"/>
              </a:ext>
            </a:extLst>
          </p:cNvPr>
          <p:cNvPicPr>
            <a:picLocks noChangeAspect="1"/>
          </p:cNvPicPr>
          <p:nvPr/>
        </p:nvPicPr>
        <p:blipFill>
          <a:blip r:embed="rId23" cstate="print">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9154357" y="1908139"/>
            <a:ext cx="531181" cy="531181"/>
          </a:xfrm>
          <a:prstGeom prst="rect">
            <a:avLst/>
          </a:prstGeom>
        </p:spPr>
      </p:pic>
      <p:pic>
        <p:nvPicPr>
          <p:cNvPr id="14" name="Graphic 13" descr="Close">
            <a:extLst>
              <a:ext uri="{FF2B5EF4-FFF2-40B4-BE49-F238E27FC236}">
                <a16:creationId xmlns:a16="http://schemas.microsoft.com/office/drawing/2014/main" id="{71B20DF1-8EDC-45D4-A328-58E0EC88E9C6}"/>
              </a:ext>
            </a:extLst>
          </p:cNvPr>
          <p:cNvPicPr>
            <a:picLocks noChangeAspect="1"/>
          </p:cNvPicPr>
          <p:nvPr/>
        </p:nvPicPr>
        <p:blipFill>
          <a:blip r:embed="rId25" cstate="print">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9154356" y="2839380"/>
            <a:ext cx="531182" cy="531182"/>
          </a:xfrm>
          <a:prstGeom prst="rect">
            <a:avLst/>
          </a:prstGeom>
        </p:spPr>
      </p:pic>
      <p:pic>
        <p:nvPicPr>
          <p:cNvPr id="15" name="Graphic 14" descr="Close">
            <a:extLst>
              <a:ext uri="{FF2B5EF4-FFF2-40B4-BE49-F238E27FC236}">
                <a16:creationId xmlns:a16="http://schemas.microsoft.com/office/drawing/2014/main" id="{129DF9E3-223E-4CB8-9A0E-8ACFF9205B80}"/>
              </a:ext>
            </a:extLst>
          </p:cNvPr>
          <p:cNvPicPr>
            <a:picLocks noChangeAspect="1"/>
          </p:cNvPicPr>
          <p:nvPr/>
        </p:nvPicPr>
        <p:blipFill>
          <a:blip r:embed="rId25" cstate="print">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9154356" y="3707069"/>
            <a:ext cx="531182" cy="531182"/>
          </a:xfrm>
          <a:prstGeom prst="rect">
            <a:avLst/>
          </a:prstGeom>
        </p:spPr>
      </p:pic>
      <p:pic>
        <p:nvPicPr>
          <p:cNvPr id="19" name="Graphic 18" descr="Close">
            <a:extLst>
              <a:ext uri="{FF2B5EF4-FFF2-40B4-BE49-F238E27FC236}">
                <a16:creationId xmlns:a16="http://schemas.microsoft.com/office/drawing/2014/main" id="{17F0EA2E-1291-4CAC-A713-8BE106DA6CBC}"/>
              </a:ext>
            </a:extLst>
          </p:cNvPr>
          <p:cNvPicPr>
            <a:picLocks noChangeAspect="1"/>
          </p:cNvPicPr>
          <p:nvPr/>
        </p:nvPicPr>
        <p:blipFill>
          <a:blip r:embed="rId25" cstate="print">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9154356" y="4362903"/>
            <a:ext cx="531182" cy="531182"/>
          </a:xfrm>
          <a:prstGeom prst="rect">
            <a:avLst/>
          </a:prstGeom>
        </p:spPr>
      </p:pic>
      <p:sp>
        <p:nvSpPr>
          <p:cNvPr id="4" name="Footer Placeholder 3">
            <a:extLst>
              <a:ext uri="{FF2B5EF4-FFF2-40B4-BE49-F238E27FC236}">
                <a16:creationId xmlns:a16="http://schemas.microsoft.com/office/drawing/2014/main" id="{8972B7D3-BFB4-734B-A659-AE317C17AF48}"/>
              </a:ext>
            </a:extLst>
          </p:cNvPr>
          <p:cNvSpPr>
            <a:spLocks noGrp="1"/>
          </p:cNvSpPr>
          <p:nvPr>
            <p:ph type="ftr" sz="quarter" idx="11"/>
          </p:nvPr>
        </p:nvSpPr>
        <p:spPr/>
        <p:txBody>
          <a:bodyPr/>
          <a:lstStyle/>
          <a:p>
            <a:r>
              <a:rPr lang="en-IN"/>
              <a:t>By CA Atul Gupta </a:t>
            </a:r>
          </a:p>
        </p:txBody>
      </p:sp>
    </p:spTree>
    <p:extLst>
      <p:ext uri="{BB962C8B-B14F-4D97-AF65-F5344CB8AC3E}">
        <p14:creationId xmlns:p14="http://schemas.microsoft.com/office/powerpoint/2010/main" val="333194422"/>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arn(inVertical)">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barn(inVertical)">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arn(inVertical)">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barn(inVertical)">
                                      <p:cBhvr>
                                        <p:cTn id="2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EFE3128C-7743-4657-90C5-ABE66A96360D}"/>
              </a:ext>
            </a:extLst>
          </p:cNvPr>
          <p:cNvSpPr txBox="1"/>
          <p:nvPr/>
        </p:nvSpPr>
        <p:spPr>
          <a:xfrm>
            <a:off x="477983" y="475733"/>
            <a:ext cx="2043545" cy="3354765"/>
          </a:xfrm>
          <a:prstGeom prst="rect">
            <a:avLst/>
          </a:prstGeom>
          <a:noFill/>
        </p:spPr>
        <p:txBody>
          <a:bodyPr wrap="square">
            <a:spAutoFit/>
          </a:bodyPr>
          <a:lstStyle/>
          <a:p>
            <a:r>
              <a:rPr lang="en-IN" sz="3600" dirty="0">
                <a:latin typeface="Garamond" panose="02020404030301010803" pitchFamily="18" charset="0"/>
              </a:rPr>
              <a:t>Supply of Capital goods on which ITC taken</a:t>
            </a:r>
          </a:p>
          <a:p>
            <a:r>
              <a:rPr lang="en-IN" sz="1600" b="1" dirty="0">
                <a:latin typeface="Garamond" panose="02020404030301010803" pitchFamily="18" charset="0"/>
              </a:rPr>
              <a:t>(Sec 18(6) r/w R(40(2))</a:t>
            </a:r>
            <a:endParaRPr lang="en-US" b="1" dirty="0">
              <a:latin typeface="Garamond" panose="02020404030301010803" pitchFamily="18" charset="0"/>
            </a:endParaRPr>
          </a:p>
        </p:txBody>
      </p:sp>
      <p:graphicFrame>
        <p:nvGraphicFramePr>
          <p:cNvPr id="7" name="Diagram 6">
            <a:extLst>
              <a:ext uri="{FF2B5EF4-FFF2-40B4-BE49-F238E27FC236}">
                <a16:creationId xmlns:a16="http://schemas.microsoft.com/office/drawing/2014/main" id="{B107CBB4-759B-4DDE-A047-320EE4CCE156}"/>
              </a:ext>
            </a:extLst>
          </p:cNvPr>
          <p:cNvGraphicFramePr/>
          <p:nvPr/>
        </p:nvGraphicFramePr>
        <p:xfrm>
          <a:off x="2117742" y="761711"/>
          <a:ext cx="7840347" cy="178328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8" name="Table 7">
            <a:extLst>
              <a:ext uri="{FF2B5EF4-FFF2-40B4-BE49-F238E27FC236}">
                <a16:creationId xmlns:a16="http://schemas.microsoft.com/office/drawing/2014/main" id="{FEBC763D-506A-4216-A2EA-C0B473F5891C}"/>
              </a:ext>
            </a:extLst>
          </p:cNvPr>
          <p:cNvGraphicFramePr>
            <a:graphicFrameLocks noGrp="1"/>
          </p:cNvGraphicFramePr>
          <p:nvPr>
            <p:extLst>
              <p:ext uri="{D42A27DB-BD31-4B8C-83A1-F6EECF244321}">
                <p14:modId xmlns:p14="http://schemas.microsoft.com/office/powerpoint/2010/main" val="2156508653"/>
              </p:ext>
            </p:extLst>
          </p:nvPr>
        </p:nvGraphicFramePr>
        <p:xfrm>
          <a:off x="3235631" y="2895600"/>
          <a:ext cx="5455787" cy="1495425"/>
        </p:xfrm>
        <a:graphic>
          <a:graphicData uri="http://schemas.openxmlformats.org/drawingml/2006/table">
            <a:tbl>
              <a:tblPr>
                <a:tableStyleId>{08FB837D-C827-4EFA-A057-4D05807E0F7C}</a:tableStyleId>
              </a:tblPr>
              <a:tblGrid>
                <a:gridCol w="3682175">
                  <a:extLst>
                    <a:ext uri="{9D8B030D-6E8A-4147-A177-3AD203B41FA5}">
                      <a16:colId xmlns:a16="http://schemas.microsoft.com/office/drawing/2014/main" val="20000"/>
                    </a:ext>
                  </a:extLst>
                </a:gridCol>
                <a:gridCol w="1773612">
                  <a:extLst>
                    <a:ext uri="{9D8B030D-6E8A-4147-A177-3AD203B41FA5}">
                      <a16:colId xmlns:a16="http://schemas.microsoft.com/office/drawing/2014/main" val="20001"/>
                    </a:ext>
                  </a:extLst>
                </a:gridCol>
              </a:tblGrid>
              <a:tr h="268778">
                <a:tc>
                  <a:txBody>
                    <a:bodyPr/>
                    <a:lstStyle/>
                    <a:p>
                      <a:pPr algn="l" fontAlgn="ctr"/>
                      <a:r>
                        <a:rPr lang="en-IN" sz="1600" u="none" strike="noStrike" dirty="0">
                          <a:effectLst/>
                          <a:latin typeface="Cambria" panose="02040503050406030204" pitchFamily="18" charset="0"/>
                          <a:ea typeface="Cambria" panose="02040503050406030204" pitchFamily="18" charset="0"/>
                        </a:rPr>
                        <a:t>Purchase Date of Machinery</a:t>
                      </a:r>
                      <a:endParaRPr lang="en-IN" sz="1600" b="0" i="0" u="none" strike="noStrike" dirty="0">
                        <a:solidFill>
                          <a:srgbClr val="000000"/>
                        </a:solidFill>
                        <a:effectLst/>
                        <a:latin typeface="Cambria" panose="02040503050406030204" pitchFamily="18" charset="0"/>
                        <a:ea typeface="Cambria" panose="02040503050406030204" pitchFamily="18" charset="0"/>
                      </a:endParaRPr>
                    </a:p>
                  </a:txBody>
                  <a:tcPr marL="9525" marR="9525" marT="9525" anchor="ctr">
                    <a:noFill/>
                  </a:tcPr>
                </a:tc>
                <a:tc>
                  <a:txBody>
                    <a:bodyPr/>
                    <a:lstStyle/>
                    <a:p>
                      <a:pPr algn="ctr" rtl="0" fontAlgn="ctr"/>
                      <a:r>
                        <a:rPr lang="en-IN" sz="1600" u="none" strike="noStrike" dirty="0">
                          <a:effectLst/>
                          <a:latin typeface="Cambria" panose="02040503050406030204" pitchFamily="18" charset="0"/>
                          <a:ea typeface="Cambria" panose="02040503050406030204" pitchFamily="18" charset="0"/>
                        </a:rPr>
                        <a:t>Jan 01, 2018</a:t>
                      </a:r>
                      <a:endParaRPr lang="en-IN" sz="1600" b="0" i="0" u="none" strike="noStrike" dirty="0">
                        <a:solidFill>
                          <a:srgbClr val="000000"/>
                        </a:solidFill>
                        <a:effectLst/>
                        <a:latin typeface="Cambria" panose="02040503050406030204" pitchFamily="18" charset="0"/>
                        <a:ea typeface="Cambria" panose="02040503050406030204" pitchFamily="18" charset="0"/>
                      </a:endParaRPr>
                    </a:p>
                  </a:txBody>
                  <a:tcPr marL="9525" marR="9525" marT="9525" anchor="ctr">
                    <a:noFill/>
                  </a:tcPr>
                </a:tc>
                <a:extLst>
                  <a:ext uri="{0D108BD9-81ED-4DB2-BD59-A6C34878D82A}">
                    <a16:rowId xmlns:a16="http://schemas.microsoft.com/office/drawing/2014/main" val="10000"/>
                  </a:ext>
                </a:extLst>
              </a:tr>
              <a:tr h="268778">
                <a:tc>
                  <a:txBody>
                    <a:bodyPr/>
                    <a:lstStyle/>
                    <a:p>
                      <a:pPr algn="l" fontAlgn="ctr"/>
                      <a:r>
                        <a:rPr lang="en-IN" sz="1600" u="none" strike="noStrike" dirty="0">
                          <a:effectLst/>
                          <a:latin typeface="Cambria" panose="02040503050406030204" pitchFamily="18" charset="0"/>
                          <a:ea typeface="Cambria" panose="02040503050406030204" pitchFamily="18" charset="0"/>
                        </a:rPr>
                        <a:t>Purchase Price</a:t>
                      </a:r>
                      <a:endParaRPr lang="en-IN" sz="1600" b="0" i="0" u="none" strike="noStrike" dirty="0">
                        <a:solidFill>
                          <a:srgbClr val="000000"/>
                        </a:solidFill>
                        <a:effectLst/>
                        <a:latin typeface="Cambria" panose="02040503050406030204" pitchFamily="18" charset="0"/>
                        <a:ea typeface="Cambria" panose="02040503050406030204" pitchFamily="18" charset="0"/>
                      </a:endParaRPr>
                    </a:p>
                  </a:txBody>
                  <a:tcPr marL="9525" marR="9525" marT="9525" anchor="ctr">
                    <a:noFill/>
                  </a:tcPr>
                </a:tc>
                <a:tc>
                  <a:txBody>
                    <a:bodyPr/>
                    <a:lstStyle/>
                    <a:p>
                      <a:pPr algn="ctr" rtl="0" fontAlgn="ctr"/>
                      <a:r>
                        <a:rPr lang="en-IN" sz="1600" u="none" strike="noStrike" dirty="0">
                          <a:effectLst/>
                          <a:latin typeface="Cambria" panose="02040503050406030204" pitchFamily="18" charset="0"/>
                          <a:ea typeface="Cambria" panose="02040503050406030204" pitchFamily="18" charset="0"/>
                        </a:rPr>
                        <a:t>500,000</a:t>
                      </a:r>
                      <a:endParaRPr lang="en-IN" sz="1600" b="0" i="0" u="none" strike="noStrike" dirty="0">
                        <a:solidFill>
                          <a:srgbClr val="000000"/>
                        </a:solidFill>
                        <a:effectLst/>
                        <a:latin typeface="Cambria" panose="02040503050406030204" pitchFamily="18" charset="0"/>
                        <a:ea typeface="Cambria" panose="02040503050406030204" pitchFamily="18" charset="0"/>
                      </a:endParaRPr>
                    </a:p>
                  </a:txBody>
                  <a:tcPr marL="9525" marR="9525" marT="9525" anchor="ctr">
                    <a:noFill/>
                  </a:tcPr>
                </a:tc>
                <a:extLst>
                  <a:ext uri="{0D108BD9-81ED-4DB2-BD59-A6C34878D82A}">
                    <a16:rowId xmlns:a16="http://schemas.microsoft.com/office/drawing/2014/main" val="10001"/>
                  </a:ext>
                </a:extLst>
              </a:tr>
              <a:tr h="268778">
                <a:tc>
                  <a:txBody>
                    <a:bodyPr/>
                    <a:lstStyle/>
                    <a:p>
                      <a:pPr algn="l" fontAlgn="ctr"/>
                      <a:r>
                        <a:rPr lang="en-IN" sz="1600" u="none" strike="noStrike" dirty="0">
                          <a:effectLst/>
                          <a:latin typeface="Cambria" panose="02040503050406030204" pitchFamily="18" charset="0"/>
                          <a:ea typeface="Cambria" panose="02040503050406030204" pitchFamily="18" charset="0"/>
                        </a:rPr>
                        <a:t>Taxes Paid</a:t>
                      </a:r>
                      <a:endParaRPr lang="en-IN" sz="1600" b="0" i="0" u="none" strike="noStrike" dirty="0">
                        <a:solidFill>
                          <a:srgbClr val="000000"/>
                        </a:solidFill>
                        <a:effectLst/>
                        <a:latin typeface="Cambria" panose="02040503050406030204" pitchFamily="18" charset="0"/>
                        <a:ea typeface="Cambria" panose="02040503050406030204" pitchFamily="18" charset="0"/>
                      </a:endParaRPr>
                    </a:p>
                  </a:txBody>
                  <a:tcPr marL="9525" marR="9525" marT="9525" anchor="ctr">
                    <a:noFill/>
                  </a:tcPr>
                </a:tc>
                <a:tc>
                  <a:txBody>
                    <a:bodyPr/>
                    <a:lstStyle/>
                    <a:p>
                      <a:pPr algn="ctr" fontAlgn="ctr"/>
                      <a:r>
                        <a:rPr lang="en-IN" sz="1600" u="none" strike="noStrike" dirty="0">
                          <a:effectLst/>
                          <a:latin typeface="Cambria" panose="02040503050406030204" pitchFamily="18" charset="0"/>
                          <a:ea typeface="Cambria" panose="02040503050406030204" pitchFamily="18" charset="0"/>
                        </a:rPr>
                        <a:t> 50,000 </a:t>
                      </a:r>
                      <a:endParaRPr lang="en-IN" sz="1600" b="0" i="0" u="none" strike="noStrike" dirty="0">
                        <a:solidFill>
                          <a:srgbClr val="000000"/>
                        </a:solidFill>
                        <a:effectLst/>
                        <a:latin typeface="Cambria" panose="02040503050406030204" pitchFamily="18" charset="0"/>
                        <a:ea typeface="Cambria" panose="02040503050406030204" pitchFamily="18" charset="0"/>
                      </a:endParaRPr>
                    </a:p>
                  </a:txBody>
                  <a:tcPr marL="9525" marR="9525" marT="9525" anchor="ctr">
                    <a:noFill/>
                  </a:tcPr>
                </a:tc>
                <a:extLst>
                  <a:ext uri="{0D108BD9-81ED-4DB2-BD59-A6C34878D82A}">
                    <a16:rowId xmlns:a16="http://schemas.microsoft.com/office/drawing/2014/main" val="10002"/>
                  </a:ext>
                </a:extLst>
              </a:tr>
              <a:tr h="268778">
                <a:tc>
                  <a:txBody>
                    <a:bodyPr/>
                    <a:lstStyle/>
                    <a:p>
                      <a:pPr algn="l" fontAlgn="ctr"/>
                      <a:r>
                        <a:rPr lang="en-IN" sz="1600" u="none" strike="noStrike" dirty="0">
                          <a:effectLst/>
                          <a:latin typeface="Cambria" panose="02040503050406030204" pitchFamily="18" charset="0"/>
                          <a:ea typeface="Cambria" panose="02040503050406030204" pitchFamily="18" charset="0"/>
                        </a:rPr>
                        <a:t>Sale Date</a:t>
                      </a:r>
                      <a:endParaRPr lang="en-IN" sz="1600" b="0" i="0" u="none" strike="noStrike" dirty="0">
                        <a:solidFill>
                          <a:srgbClr val="000000"/>
                        </a:solidFill>
                        <a:effectLst/>
                        <a:latin typeface="Cambria" panose="02040503050406030204" pitchFamily="18" charset="0"/>
                        <a:ea typeface="Cambria" panose="02040503050406030204" pitchFamily="18" charset="0"/>
                      </a:endParaRPr>
                    </a:p>
                  </a:txBody>
                  <a:tcPr marL="9525" marR="9525" marT="9525" anchor="ctr">
                    <a:noFill/>
                  </a:tcPr>
                </a:tc>
                <a:tc>
                  <a:txBody>
                    <a:bodyPr/>
                    <a:lstStyle/>
                    <a:p>
                      <a:pPr algn="ctr" rtl="0" fontAlgn="ctr"/>
                      <a:r>
                        <a:rPr lang="en-IN" sz="1600" u="none" strike="noStrike" dirty="0">
                          <a:effectLst/>
                          <a:latin typeface="Cambria" panose="02040503050406030204" pitchFamily="18" charset="0"/>
                          <a:ea typeface="Cambria" panose="02040503050406030204" pitchFamily="18" charset="0"/>
                        </a:rPr>
                        <a:t>May 05, 2020</a:t>
                      </a:r>
                      <a:endParaRPr lang="en-IN" sz="1600" b="0" i="0" u="none" strike="noStrike" dirty="0">
                        <a:solidFill>
                          <a:srgbClr val="000000"/>
                        </a:solidFill>
                        <a:effectLst/>
                        <a:latin typeface="Cambria" panose="02040503050406030204" pitchFamily="18" charset="0"/>
                        <a:ea typeface="Cambria" panose="02040503050406030204" pitchFamily="18" charset="0"/>
                      </a:endParaRPr>
                    </a:p>
                  </a:txBody>
                  <a:tcPr marL="9525" marR="9525" marT="9525" anchor="ctr">
                    <a:noFill/>
                  </a:tcPr>
                </a:tc>
                <a:extLst>
                  <a:ext uri="{0D108BD9-81ED-4DB2-BD59-A6C34878D82A}">
                    <a16:rowId xmlns:a16="http://schemas.microsoft.com/office/drawing/2014/main" val="10003"/>
                  </a:ext>
                </a:extLst>
              </a:tr>
              <a:tr h="268778">
                <a:tc>
                  <a:txBody>
                    <a:bodyPr/>
                    <a:lstStyle/>
                    <a:p>
                      <a:pPr algn="l" rtl="0" fontAlgn="ctr"/>
                      <a:r>
                        <a:rPr lang="en-IN" sz="1600" u="none" strike="noStrike" dirty="0">
                          <a:effectLst/>
                          <a:latin typeface="Cambria" panose="02040503050406030204" pitchFamily="18" charset="0"/>
                          <a:ea typeface="Cambria" panose="02040503050406030204" pitchFamily="18" charset="0"/>
                        </a:rPr>
                        <a:t>Sale Value of Machinery</a:t>
                      </a:r>
                      <a:endParaRPr lang="en-IN" sz="1600" b="0" i="0" u="none" strike="noStrike" dirty="0">
                        <a:solidFill>
                          <a:srgbClr val="000000"/>
                        </a:solidFill>
                        <a:effectLst/>
                        <a:latin typeface="Cambria" panose="02040503050406030204" pitchFamily="18" charset="0"/>
                        <a:ea typeface="Cambria" panose="02040503050406030204" pitchFamily="18" charset="0"/>
                      </a:endParaRPr>
                    </a:p>
                  </a:txBody>
                  <a:tcPr marL="9525" marR="9525" marT="9525" anchor="ctr">
                    <a:noFill/>
                  </a:tcPr>
                </a:tc>
                <a:tc>
                  <a:txBody>
                    <a:bodyPr/>
                    <a:lstStyle/>
                    <a:p>
                      <a:pPr algn="ctr" rtl="0" fontAlgn="ctr"/>
                      <a:r>
                        <a:rPr lang="en-IN" sz="1600" u="none" strike="noStrike" dirty="0">
                          <a:effectLst/>
                          <a:latin typeface="Cambria" panose="02040503050406030204" pitchFamily="18" charset="0"/>
                          <a:ea typeface="Cambria" panose="02040503050406030204" pitchFamily="18" charset="0"/>
                        </a:rPr>
                        <a:t>60,000@18% GST</a:t>
                      </a:r>
                      <a:endParaRPr lang="en-IN" sz="1600" b="0" i="0" u="none" strike="noStrike" dirty="0">
                        <a:solidFill>
                          <a:srgbClr val="000000"/>
                        </a:solidFill>
                        <a:effectLst/>
                        <a:latin typeface="Cambria" panose="02040503050406030204" pitchFamily="18" charset="0"/>
                        <a:ea typeface="Cambria" panose="02040503050406030204" pitchFamily="18" charset="0"/>
                      </a:endParaRPr>
                    </a:p>
                  </a:txBody>
                  <a:tcPr marL="9525" marR="9525" marT="9525" anchor="ctr">
                    <a:noFill/>
                  </a:tcPr>
                </a:tc>
                <a:extLst>
                  <a:ext uri="{0D108BD9-81ED-4DB2-BD59-A6C34878D82A}">
                    <a16:rowId xmlns:a16="http://schemas.microsoft.com/office/drawing/2014/main" val="10004"/>
                  </a:ext>
                </a:extLst>
              </a:tr>
            </a:tbl>
          </a:graphicData>
        </a:graphic>
      </p:graphicFrame>
      <p:sp>
        <p:nvSpPr>
          <p:cNvPr id="2" name="Footer Placeholder 1">
            <a:extLst>
              <a:ext uri="{FF2B5EF4-FFF2-40B4-BE49-F238E27FC236}">
                <a16:creationId xmlns:a16="http://schemas.microsoft.com/office/drawing/2014/main" id="{F8370F62-CB6B-D44B-AC2B-E7815D008231}"/>
              </a:ext>
            </a:extLst>
          </p:cNvPr>
          <p:cNvSpPr>
            <a:spLocks noGrp="1"/>
          </p:cNvSpPr>
          <p:nvPr>
            <p:ph type="ftr" sz="quarter" idx="11"/>
          </p:nvPr>
        </p:nvSpPr>
        <p:spPr/>
        <p:txBody>
          <a:bodyPr/>
          <a:lstStyle/>
          <a:p>
            <a:r>
              <a:rPr lang="en-IN"/>
              <a:t>By CA Atul Gupta </a:t>
            </a:r>
          </a:p>
        </p:txBody>
      </p:sp>
    </p:spTree>
    <p:extLst>
      <p:ext uri="{BB962C8B-B14F-4D97-AF65-F5344CB8AC3E}">
        <p14:creationId xmlns:p14="http://schemas.microsoft.com/office/powerpoint/2010/main" val="3243878581"/>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EFE3128C-7743-4657-90C5-ABE66A96360D}"/>
              </a:ext>
            </a:extLst>
          </p:cNvPr>
          <p:cNvSpPr txBox="1"/>
          <p:nvPr/>
        </p:nvSpPr>
        <p:spPr>
          <a:xfrm>
            <a:off x="477983" y="475733"/>
            <a:ext cx="2043545" cy="3354765"/>
          </a:xfrm>
          <a:prstGeom prst="rect">
            <a:avLst/>
          </a:prstGeom>
          <a:noFill/>
        </p:spPr>
        <p:txBody>
          <a:bodyPr wrap="square">
            <a:spAutoFit/>
          </a:bodyPr>
          <a:lstStyle/>
          <a:p>
            <a:r>
              <a:rPr lang="en-IN" sz="3600" dirty="0">
                <a:latin typeface="Garamond" panose="02020404030301010803" pitchFamily="18" charset="0"/>
              </a:rPr>
              <a:t>Supply of Capital goods on which ITC taken</a:t>
            </a:r>
          </a:p>
          <a:p>
            <a:r>
              <a:rPr lang="en-IN" sz="1600" b="1" dirty="0">
                <a:latin typeface="Garamond" panose="02020404030301010803" pitchFamily="18" charset="0"/>
              </a:rPr>
              <a:t>(Sec 18(6) r/w R(40(2))</a:t>
            </a:r>
            <a:endParaRPr lang="en-US" b="1" dirty="0">
              <a:latin typeface="Garamond" panose="02020404030301010803" pitchFamily="18" charset="0"/>
            </a:endParaRPr>
          </a:p>
        </p:txBody>
      </p:sp>
      <p:graphicFrame>
        <p:nvGraphicFramePr>
          <p:cNvPr id="9" name="Table 8">
            <a:extLst>
              <a:ext uri="{FF2B5EF4-FFF2-40B4-BE49-F238E27FC236}">
                <a16:creationId xmlns:a16="http://schemas.microsoft.com/office/drawing/2014/main" id="{F4020FA8-4F69-42D4-B2D9-A4C4B5EF1448}"/>
              </a:ext>
            </a:extLst>
          </p:cNvPr>
          <p:cNvGraphicFramePr>
            <a:graphicFrameLocks noGrp="1"/>
          </p:cNvGraphicFramePr>
          <p:nvPr>
            <p:extLst>
              <p:ext uri="{D42A27DB-BD31-4B8C-83A1-F6EECF244321}">
                <p14:modId xmlns:p14="http://schemas.microsoft.com/office/powerpoint/2010/main" val="3244881246"/>
              </p:ext>
            </p:extLst>
          </p:nvPr>
        </p:nvGraphicFramePr>
        <p:xfrm>
          <a:off x="2996015" y="1383386"/>
          <a:ext cx="3505200" cy="838200"/>
        </p:xfrm>
        <a:graphic>
          <a:graphicData uri="http://schemas.openxmlformats.org/drawingml/2006/table">
            <a:tbl>
              <a:tblPr>
                <a:tableStyleId>{5C22544A-7EE6-4342-B048-85BDC9FD1C3A}</a:tableStyleId>
              </a:tblPr>
              <a:tblGrid>
                <a:gridCol w="2365701">
                  <a:extLst>
                    <a:ext uri="{9D8B030D-6E8A-4147-A177-3AD203B41FA5}">
                      <a16:colId xmlns:a16="http://schemas.microsoft.com/office/drawing/2014/main" val="20000"/>
                    </a:ext>
                  </a:extLst>
                </a:gridCol>
                <a:gridCol w="1139499">
                  <a:extLst>
                    <a:ext uri="{9D8B030D-6E8A-4147-A177-3AD203B41FA5}">
                      <a16:colId xmlns:a16="http://schemas.microsoft.com/office/drawing/2014/main" val="20001"/>
                    </a:ext>
                  </a:extLst>
                </a:gridCol>
              </a:tblGrid>
              <a:tr h="279400">
                <a:tc>
                  <a:txBody>
                    <a:bodyPr/>
                    <a:lstStyle/>
                    <a:p>
                      <a:pPr algn="ctr" fontAlgn="ctr"/>
                      <a:r>
                        <a:rPr lang="en-IN" sz="1400" b="1" u="none" strike="noStrike" dirty="0">
                          <a:effectLst/>
                          <a:latin typeface="+mn-lt"/>
                        </a:rPr>
                        <a:t>Particulars</a:t>
                      </a:r>
                      <a:endParaRPr lang="en-IN" sz="1400" b="1" i="0" u="none" strike="noStrike" dirty="0">
                        <a:solidFill>
                          <a:srgbClr val="000000"/>
                        </a:solidFill>
                        <a:effectLst/>
                        <a:latin typeface="+mn-lt"/>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tc>
                  <a:txBody>
                    <a:bodyPr/>
                    <a:lstStyle/>
                    <a:p>
                      <a:pPr algn="ctr" fontAlgn="ctr"/>
                      <a:r>
                        <a:rPr lang="en-IN" sz="1400" b="1" u="none" strike="noStrike" dirty="0">
                          <a:effectLst/>
                          <a:latin typeface="+mn-lt"/>
                        </a:rPr>
                        <a:t>Amount</a:t>
                      </a:r>
                      <a:endParaRPr lang="en-IN" sz="1400" b="1" i="0" u="none" strike="noStrike" dirty="0">
                        <a:solidFill>
                          <a:srgbClr val="000000"/>
                        </a:solidFill>
                        <a:effectLst/>
                        <a:latin typeface="+mn-lt"/>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extLst>
                  <a:ext uri="{0D108BD9-81ED-4DB2-BD59-A6C34878D82A}">
                    <a16:rowId xmlns:a16="http://schemas.microsoft.com/office/drawing/2014/main" val="10000"/>
                  </a:ext>
                </a:extLst>
              </a:tr>
              <a:tr h="279400">
                <a:tc>
                  <a:txBody>
                    <a:bodyPr/>
                    <a:lstStyle/>
                    <a:p>
                      <a:pPr algn="l" rtl="0" fontAlgn="ctr"/>
                      <a:r>
                        <a:rPr lang="en-IN" sz="1400" u="none" strike="noStrike" dirty="0">
                          <a:effectLst/>
                          <a:latin typeface="+mn-lt"/>
                        </a:rPr>
                        <a:t>Sale Value of Machinery</a:t>
                      </a:r>
                      <a:endParaRPr lang="en-IN" sz="1400" b="0" i="0" u="none" strike="noStrike" dirty="0">
                        <a:solidFill>
                          <a:srgbClr val="000000"/>
                        </a:solidFill>
                        <a:effectLst/>
                        <a:latin typeface="+mn-lt"/>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tc>
                  <a:txBody>
                    <a:bodyPr/>
                    <a:lstStyle/>
                    <a:p>
                      <a:pPr algn="ctr" rtl="0" fontAlgn="ctr"/>
                      <a:r>
                        <a:rPr lang="en-IN" sz="1400" u="none" strike="noStrike" dirty="0">
                          <a:effectLst/>
                          <a:latin typeface="+mn-lt"/>
                        </a:rPr>
                        <a:t>60,000</a:t>
                      </a:r>
                      <a:endParaRPr lang="en-IN" sz="1400" b="0" i="0" u="none" strike="noStrike" dirty="0">
                        <a:solidFill>
                          <a:srgbClr val="000000"/>
                        </a:solidFill>
                        <a:effectLst/>
                        <a:latin typeface="+mn-lt"/>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extLst>
                  <a:ext uri="{0D108BD9-81ED-4DB2-BD59-A6C34878D82A}">
                    <a16:rowId xmlns:a16="http://schemas.microsoft.com/office/drawing/2014/main" val="10001"/>
                  </a:ext>
                </a:extLst>
              </a:tr>
              <a:tr h="279400">
                <a:tc>
                  <a:txBody>
                    <a:bodyPr/>
                    <a:lstStyle/>
                    <a:p>
                      <a:pPr algn="l" rtl="0" fontAlgn="ctr"/>
                      <a:r>
                        <a:rPr lang="en-IN" sz="1400" u="none" strike="noStrike" dirty="0">
                          <a:effectLst/>
                          <a:latin typeface="+mn-lt"/>
                        </a:rPr>
                        <a:t>IGST @ 18%</a:t>
                      </a:r>
                      <a:endParaRPr lang="en-IN" sz="1400" b="0" i="0" u="none" strike="noStrike" dirty="0">
                        <a:solidFill>
                          <a:srgbClr val="000000"/>
                        </a:solidFill>
                        <a:effectLst/>
                        <a:latin typeface="+mn-lt"/>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tc>
                  <a:txBody>
                    <a:bodyPr/>
                    <a:lstStyle/>
                    <a:p>
                      <a:pPr algn="ctr" rtl="0" fontAlgn="ctr"/>
                      <a:r>
                        <a:rPr lang="en-IN" sz="1400" u="none" strike="noStrike" dirty="0">
                          <a:effectLst/>
                          <a:latin typeface="+mn-lt"/>
                        </a:rPr>
                        <a:t>10,800</a:t>
                      </a:r>
                      <a:endParaRPr lang="en-IN" sz="1400" b="0" i="0" u="none" strike="noStrike" dirty="0">
                        <a:solidFill>
                          <a:srgbClr val="000000"/>
                        </a:solidFill>
                        <a:effectLst/>
                        <a:latin typeface="+mn-lt"/>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extLst>
                  <a:ext uri="{0D108BD9-81ED-4DB2-BD59-A6C34878D82A}">
                    <a16:rowId xmlns:a16="http://schemas.microsoft.com/office/drawing/2014/main" val="10002"/>
                  </a:ext>
                </a:extLst>
              </a:tr>
            </a:tbl>
          </a:graphicData>
        </a:graphic>
      </p:graphicFrame>
      <p:graphicFrame>
        <p:nvGraphicFramePr>
          <p:cNvPr id="10" name="Table 9">
            <a:extLst>
              <a:ext uri="{FF2B5EF4-FFF2-40B4-BE49-F238E27FC236}">
                <a16:creationId xmlns:a16="http://schemas.microsoft.com/office/drawing/2014/main" id="{9D51EF98-02EA-46A8-B7C0-46D0736EB167}"/>
              </a:ext>
            </a:extLst>
          </p:cNvPr>
          <p:cNvGraphicFramePr>
            <a:graphicFrameLocks noGrp="1"/>
          </p:cNvGraphicFramePr>
          <p:nvPr>
            <p:extLst>
              <p:ext uri="{D42A27DB-BD31-4B8C-83A1-F6EECF244321}">
                <p14:modId xmlns:p14="http://schemas.microsoft.com/office/powerpoint/2010/main" val="3146792851"/>
              </p:ext>
            </p:extLst>
          </p:nvPr>
        </p:nvGraphicFramePr>
        <p:xfrm>
          <a:off x="2805515" y="2513157"/>
          <a:ext cx="4096758" cy="838200"/>
        </p:xfrm>
        <a:graphic>
          <a:graphicData uri="http://schemas.openxmlformats.org/drawingml/2006/table">
            <a:tbl>
              <a:tblPr>
                <a:tableStyleId>{5C22544A-7EE6-4342-B048-85BDC9FD1C3A}</a:tableStyleId>
              </a:tblPr>
              <a:tblGrid>
                <a:gridCol w="3093282">
                  <a:extLst>
                    <a:ext uri="{9D8B030D-6E8A-4147-A177-3AD203B41FA5}">
                      <a16:colId xmlns:a16="http://schemas.microsoft.com/office/drawing/2014/main" val="20000"/>
                    </a:ext>
                  </a:extLst>
                </a:gridCol>
                <a:gridCol w="1003476">
                  <a:extLst>
                    <a:ext uri="{9D8B030D-6E8A-4147-A177-3AD203B41FA5}">
                      <a16:colId xmlns:a16="http://schemas.microsoft.com/office/drawing/2014/main" val="20001"/>
                    </a:ext>
                  </a:extLst>
                </a:gridCol>
              </a:tblGrid>
              <a:tr h="279400">
                <a:tc>
                  <a:txBody>
                    <a:bodyPr/>
                    <a:lstStyle/>
                    <a:p>
                      <a:pPr algn="ctr" fontAlgn="ctr"/>
                      <a:r>
                        <a:rPr lang="en-IN" sz="1400" b="1" u="none" strike="noStrike" dirty="0">
                          <a:effectLst/>
                          <a:latin typeface="+mn-lt"/>
                        </a:rPr>
                        <a:t>Particulars</a:t>
                      </a:r>
                      <a:endParaRPr lang="en-IN" sz="1400" b="1" i="0" u="none" strike="noStrike" dirty="0">
                        <a:solidFill>
                          <a:srgbClr val="000000"/>
                        </a:solidFill>
                        <a:effectLst/>
                        <a:latin typeface="+mn-lt"/>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tc>
                  <a:txBody>
                    <a:bodyPr/>
                    <a:lstStyle/>
                    <a:p>
                      <a:pPr algn="ctr" fontAlgn="ctr"/>
                      <a:r>
                        <a:rPr lang="en-IN" sz="1400" b="1" u="none" strike="noStrike" dirty="0">
                          <a:effectLst/>
                          <a:latin typeface="+mn-lt"/>
                        </a:rPr>
                        <a:t>Amount</a:t>
                      </a:r>
                      <a:endParaRPr lang="en-IN" sz="1400" b="1" i="0" u="none" strike="noStrike" dirty="0">
                        <a:solidFill>
                          <a:srgbClr val="000000"/>
                        </a:solidFill>
                        <a:effectLst/>
                        <a:latin typeface="+mn-lt"/>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extLst>
                  <a:ext uri="{0D108BD9-81ED-4DB2-BD59-A6C34878D82A}">
                    <a16:rowId xmlns:a16="http://schemas.microsoft.com/office/drawing/2014/main" val="10000"/>
                  </a:ext>
                </a:extLst>
              </a:tr>
              <a:tr h="279400">
                <a:tc>
                  <a:txBody>
                    <a:bodyPr/>
                    <a:lstStyle/>
                    <a:p>
                      <a:pPr algn="l" rtl="0" fontAlgn="ctr"/>
                      <a:r>
                        <a:rPr lang="en-IN" sz="1400" u="none" strike="noStrike" kern="1200" dirty="0">
                          <a:solidFill>
                            <a:schemeClr val="tx1"/>
                          </a:solidFill>
                          <a:effectLst/>
                          <a:latin typeface="+mn-lt"/>
                          <a:ea typeface="+mn-ea"/>
                          <a:cs typeface="+mn-cs"/>
                        </a:rPr>
                        <a:t>Input Tax Credit Availed</a:t>
                      </a:r>
                      <a:endParaRPr lang="en-IN" sz="1400" b="0" i="0" u="none" strike="noStrike" kern="1200" dirty="0">
                        <a:solidFill>
                          <a:schemeClr val="tx1"/>
                        </a:solidFill>
                        <a:effectLst/>
                        <a:latin typeface="+mn-lt"/>
                        <a:ea typeface="+mn-ea"/>
                        <a:cs typeface="+mn-cs"/>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tc>
                  <a:txBody>
                    <a:bodyPr/>
                    <a:lstStyle/>
                    <a:p>
                      <a:pPr algn="ctr" rtl="0" fontAlgn="ctr"/>
                      <a:r>
                        <a:rPr lang="en-IN" sz="1400" u="none" strike="noStrike" dirty="0">
                          <a:effectLst/>
                          <a:latin typeface="+mn-lt"/>
                        </a:rPr>
                        <a:t>50,000</a:t>
                      </a:r>
                      <a:endParaRPr lang="en-IN" sz="1400" b="0" i="0" u="none" strike="noStrike" dirty="0">
                        <a:solidFill>
                          <a:srgbClr val="000000"/>
                        </a:solidFill>
                        <a:effectLst/>
                        <a:latin typeface="+mn-lt"/>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extLst>
                  <a:ext uri="{0D108BD9-81ED-4DB2-BD59-A6C34878D82A}">
                    <a16:rowId xmlns:a16="http://schemas.microsoft.com/office/drawing/2014/main" val="10001"/>
                  </a:ext>
                </a:extLst>
              </a:tr>
              <a:tr h="279400">
                <a:tc>
                  <a:txBody>
                    <a:bodyPr/>
                    <a:lstStyle/>
                    <a:p>
                      <a:pPr algn="l" rtl="0" fontAlgn="ctr"/>
                      <a:r>
                        <a:rPr lang="en-IN" sz="1400" u="none" strike="noStrike" kern="1200" dirty="0">
                          <a:solidFill>
                            <a:schemeClr val="tx1"/>
                          </a:solidFill>
                          <a:effectLst/>
                          <a:latin typeface="+mn-lt"/>
                          <a:ea typeface="+mn-ea"/>
                          <a:cs typeface="+mn-cs"/>
                        </a:rPr>
                        <a:t>Less: 5% per quarter (For 10 </a:t>
                      </a:r>
                      <a:r>
                        <a:rPr lang="en-IN" sz="1400" u="none" strike="noStrike" kern="1200" dirty="0" err="1">
                          <a:solidFill>
                            <a:schemeClr val="tx1"/>
                          </a:solidFill>
                          <a:effectLst/>
                          <a:latin typeface="+mn-lt"/>
                          <a:ea typeface="+mn-ea"/>
                          <a:cs typeface="+mn-cs"/>
                        </a:rPr>
                        <a:t>qtrs</a:t>
                      </a:r>
                      <a:r>
                        <a:rPr lang="en-IN" sz="1400" u="none" strike="noStrike" kern="1200" dirty="0">
                          <a:solidFill>
                            <a:schemeClr val="tx1"/>
                          </a:solidFill>
                          <a:effectLst/>
                          <a:latin typeface="+mn-lt"/>
                          <a:ea typeface="+mn-ea"/>
                          <a:cs typeface="+mn-cs"/>
                        </a:rPr>
                        <a:t>)</a:t>
                      </a:r>
                      <a:endParaRPr lang="en-IN" sz="1400" b="0" i="0" u="none" strike="noStrike" dirty="0">
                        <a:solidFill>
                          <a:schemeClr val="tx1"/>
                        </a:solidFill>
                        <a:effectLst/>
                        <a:latin typeface="+mn-lt"/>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tc>
                  <a:txBody>
                    <a:bodyPr/>
                    <a:lstStyle/>
                    <a:p>
                      <a:pPr algn="ctr" rtl="0" fontAlgn="ctr"/>
                      <a:r>
                        <a:rPr lang="en-IN" sz="1400" u="none" strike="noStrike" dirty="0">
                          <a:effectLst/>
                          <a:latin typeface="+mn-lt"/>
                        </a:rPr>
                        <a:t>25,000</a:t>
                      </a:r>
                      <a:endParaRPr lang="en-IN" sz="1400" b="0" i="0" u="none" strike="noStrike" dirty="0">
                        <a:solidFill>
                          <a:srgbClr val="000000"/>
                        </a:solidFill>
                        <a:effectLst/>
                        <a:latin typeface="+mn-lt"/>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extLst>
                  <a:ext uri="{0D108BD9-81ED-4DB2-BD59-A6C34878D82A}">
                    <a16:rowId xmlns:a16="http://schemas.microsoft.com/office/drawing/2014/main" val="10002"/>
                  </a:ext>
                </a:extLst>
              </a:tr>
            </a:tbl>
          </a:graphicData>
        </a:graphic>
      </p:graphicFrame>
      <p:sp>
        <p:nvSpPr>
          <p:cNvPr id="11" name="TextBox 10">
            <a:extLst>
              <a:ext uri="{FF2B5EF4-FFF2-40B4-BE49-F238E27FC236}">
                <a16:creationId xmlns:a16="http://schemas.microsoft.com/office/drawing/2014/main" id="{A00C573B-10C6-42C6-9118-69E386000B2F}"/>
              </a:ext>
            </a:extLst>
          </p:cNvPr>
          <p:cNvSpPr txBox="1"/>
          <p:nvPr/>
        </p:nvSpPr>
        <p:spPr>
          <a:xfrm>
            <a:off x="2521528" y="4091248"/>
            <a:ext cx="5225789" cy="369332"/>
          </a:xfrm>
          <a:prstGeom prst="rect">
            <a:avLst/>
          </a:prstGeom>
          <a:solidFill>
            <a:schemeClr val="accent1">
              <a:lumMod val="40000"/>
              <a:lumOff val="60000"/>
            </a:schemeClr>
          </a:solidFill>
          <a:ln w="19050">
            <a:solidFill>
              <a:schemeClr val="tx1"/>
            </a:solidFill>
          </a:ln>
        </p:spPr>
        <p:txBody>
          <a:bodyPr wrap="square">
            <a:spAutoFit/>
          </a:bodyPr>
          <a:lstStyle/>
          <a:p>
            <a:pPr fontAlgn="auto">
              <a:spcBef>
                <a:spcPts val="0"/>
              </a:spcBef>
              <a:spcAft>
                <a:spcPts val="0"/>
              </a:spcAft>
              <a:defRPr/>
            </a:pPr>
            <a:r>
              <a:rPr lang="en-US" b="1" i="1" u="sng" dirty="0">
                <a:latin typeface="Cambria" panose="02040503050406030204" pitchFamily="18" charset="0"/>
                <a:ea typeface="Cambria" panose="02040503050406030204" pitchFamily="18" charset="0"/>
              </a:rPr>
              <a:t>Tax Payable is Rs. 10,800 or Rs. 25,000, WEH</a:t>
            </a:r>
          </a:p>
        </p:txBody>
      </p:sp>
      <p:sp>
        <p:nvSpPr>
          <p:cNvPr id="13" name="TextBox 12">
            <a:extLst>
              <a:ext uri="{FF2B5EF4-FFF2-40B4-BE49-F238E27FC236}">
                <a16:creationId xmlns:a16="http://schemas.microsoft.com/office/drawing/2014/main" id="{400292EE-EBA5-4325-A023-FF9DF427FA90}"/>
              </a:ext>
            </a:extLst>
          </p:cNvPr>
          <p:cNvSpPr txBox="1"/>
          <p:nvPr/>
        </p:nvSpPr>
        <p:spPr>
          <a:xfrm>
            <a:off x="477982" y="5729585"/>
            <a:ext cx="11714017" cy="646331"/>
          </a:xfrm>
          <a:prstGeom prst="rect">
            <a:avLst/>
          </a:prstGeom>
          <a:noFill/>
        </p:spPr>
        <p:txBody>
          <a:bodyPr wrap="square">
            <a:spAutoFit/>
          </a:bodyPr>
          <a:lstStyle/>
          <a:p>
            <a:r>
              <a:rPr lang="en-US" u="sng" dirty="0"/>
              <a:t>Exception</a:t>
            </a:r>
            <a:r>
              <a:rPr lang="en-US" dirty="0"/>
              <a:t>: </a:t>
            </a:r>
          </a:p>
          <a:p>
            <a:r>
              <a:rPr lang="en-US" dirty="0"/>
              <a:t>Refractory bricks, </a:t>
            </a:r>
            <a:r>
              <a:rPr lang="en-US" dirty="0" err="1"/>
              <a:t>moulds</a:t>
            </a:r>
            <a:r>
              <a:rPr lang="en-US" dirty="0"/>
              <a:t> and dies, jigs and fixtures are supplied as scrap, taxable person </a:t>
            </a:r>
            <a:r>
              <a:rPr lang="en-US" b="1" i="1" dirty="0"/>
              <a:t>may </a:t>
            </a:r>
            <a:r>
              <a:rPr lang="en-US" dirty="0"/>
              <a:t>pay tax on transaction value. </a:t>
            </a:r>
          </a:p>
        </p:txBody>
      </p:sp>
      <p:sp>
        <p:nvSpPr>
          <p:cNvPr id="2" name="Footer Placeholder 1">
            <a:extLst>
              <a:ext uri="{FF2B5EF4-FFF2-40B4-BE49-F238E27FC236}">
                <a16:creationId xmlns:a16="http://schemas.microsoft.com/office/drawing/2014/main" id="{F8370F62-CB6B-D44B-AC2B-E7815D008231}"/>
              </a:ext>
            </a:extLst>
          </p:cNvPr>
          <p:cNvSpPr>
            <a:spLocks noGrp="1"/>
          </p:cNvSpPr>
          <p:nvPr>
            <p:ph type="ftr" sz="quarter" idx="11"/>
          </p:nvPr>
        </p:nvSpPr>
        <p:spPr/>
        <p:txBody>
          <a:bodyPr/>
          <a:lstStyle/>
          <a:p>
            <a:r>
              <a:rPr lang="en-IN"/>
              <a:t>By CA Atul Gupta </a:t>
            </a:r>
          </a:p>
        </p:txBody>
      </p:sp>
    </p:spTree>
    <p:extLst>
      <p:ext uri="{BB962C8B-B14F-4D97-AF65-F5344CB8AC3E}">
        <p14:creationId xmlns:p14="http://schemas.microsoft.com/office/powerpoint/2010/main" val="4035312670"/>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2149311" y="1904214"/>
            <a:ext cx="7654624" cy="4953786"/>
          </a:xfrm>
          <a:prstGeom prst="rect">
            <a:avLst/>
          </a:prstGeom>
          <a:noFill/>
          <a:ln>
            <a:noFill/>
          </a:ln>
        </p:spPr>
        <p:style>
          <a:lnRef idx="0">
            <a:scrgbClr r="0" g="0" b="0"/>
          </a:lnRef>
          <a:fillRef idx="0">
            <a:scrgbClr r="0" g="0" b="0"/>
          </a:fillRef>
          <a:effectRef idx="0">
            <a:scrgbClr r="0" g="0" b="0"/>
          </a:effectRef>
          <a:fontRef idx="minor">
            <a:schemeClr val="dk1"/>
          </a:fontRef>
        </p:style>
        <p:txBody>
          <a:bodyPr tIns="205740" rtlCol="0" anchor="t"/>
          <a:lstStyle/>
          <a:p>
            <a:pPr marL="257175" indent="-257175" algn="just">
              <a:buFont typeface="Arial" panose="020B0604020202020204" pitchFamily="34" charset="0"/>
              <a:buChar char="•"/>
            </a:pPr>
            <a:r>
              <a:rPr lang="en-IN" i="1" dirty="0"/>
              <a:t>Where the banking company (including NBFC) opts to avail 50% of the eligible input tax credit, the following procedure shall be adopted:</a:t>
            </a:r>
          </a:p>
          <a:p>
            <a:pPr marL="342900" indent="-342900" algn="just">
              <a:buFont typeface="+mj-lt"/>
              <a:buAutoNum type="alphaLcParenR"/>
            </a:pPr>
            <a:r>
              <a:rPr lang="en-IN" i="1" dirty="0"/>
              <a:t>The banking </a:t>
            </a:r>
            <a:r>
              <a:rPr lang="en-US" i="1" dirty="0"/>
              <a:t>company or institution shall not avail the credit of,- </a:t>
            </a:r>
          </a:p>
          <a:p>
            <a:pPr marL="898922" indent="-428625" algn="just">
              <a:buAutoNum type="romanLcParenBoth"/>
            </a:pPr>
            <a:r>
              <a:rPr lang="en-US" i="1" dirty="0"/>
              <a:t>the tax paid on inputs and input services that are used for non-business purposes; and  </a:t>
            </a:r>
          </a:p>
          <a:p>
            <a:pPr marL="898922" indent="-428625" algn="just">
              <a:buAutoNum type="romanLcParenBoth"/>
            </a:pPr>
            <a:r>
              <a:rPr lang="en-US" i="1" dirty="0"/>
              <a:t>the credit attributable to the supplies specified in sub-section (5) of section 17</a:t>
            </a:r>
          </a:p>
          <a:p>
            <a:pPr marL="898922" indent="-428625" algn="just">
              <a:buAutoNum type="romanLcParenBoth"/>
            </a:pPr>
            <a:r>
              <a:rPr lang="en-US" i="1" dirty="0"/>
              <a:t>Fifty per cent of the remaining amount of input tax shall be the input tax credit admissible to the company or the institution.</a:t>
            </a:r>
          </a:p>
          <a:p>
            <a:pPr marL="214313" indent="-214313" algn="just">
              <a:buFont typeface="Arial" panose="020B0604020202020204" pitchFamily="34" charset="0"/>
              <a:buChar char="•"/>
            </a:pPr>
            <a:endParaRPr lang="en-US" i="1" dirty="0"/>
          </a:p>
        </p:txBody>
      </p:sp>
      <p:sp>
        <p:nvSpPr>
          <p:cNvPr id="4" name="TextBox 3">
            <a:extLst>
              <a:ext uri="{FF2B5EF4-FFF2-40B4-BE49-F238E27FC236}">
                <a16:creationId xmlns:a16="http://schemas.microsoft.com/office/drawing/2014/main" id="{58897D54-4EB4-4C11-94D0-45C2EA338D6A}"/>
              </a:ext>
            </a:extLst>
          </p:cNvPr>
          <p:cNvSpPr txBox="1"/>
          <p:nvPr/>
        </p:nvSpPr>
        <p:spPr>
          <a:xfrm>
            <a:off x="2416030" y="377506"/>
            <a:ext cx="7400200" cy="738664"/>
          </a:xfrm>
          <a:prstGeom prst="rect">
            <a:avLst/>
          </a:prstGeom>
          <a:noFill/>
        </p:spPr>
        <p:txBody>
          <a:bodyPr wrap="square" rtlCol="0">
            <a:spAutoFit/>
          </a:bodyPr>
          <a:lstStyle/>
          <a:p>
            <a:pPr fontAlgn="base">
              <a:spcBef>
                <a:spcPct val="0"/>
              </a:spcBef>
              <a:spcAft>
                <a:spcPct val="0"/>
              </a:spcAft>
            </a:pPr>
            <a:r>
              <a:rPr lang="en-IN" sz="2100" b="1" dirty="0">
                <a:latin typeface="Century Gothic" panose="020B0502020202020204" pitchFamily="34" charset="0"/>
              </a:rPr>
              <a:t>Apportionment of Credit in case of Banking Company (including NBFC) [Section 17(4)]- Rule 38</a:t>
            </a:r>
            <a:endParaRPr lang="en-US" sz="2100" b="1" dirty="0">
              <a:latin typeface="Century Gothic" panose="020B0502020202020204" pitchFamily="34" charset="0"/>
            </a:endParaRPr>
          </a:p>
        </p:txBody>
      </p:sp>
      <p:sp>
        <p:nvSpPr>
          <p:cNvPr id="11" name="TextBox 10">
            <a:extLst>
              <a:ext uri="{FF2B5EF4-FFF2-40B4-BE49-F238E27FC236}">
                <a16:creationId xmlns:a16="http://schemas.microsoft.com/office/drawing/2014/main" id="{D942CE89-7518-43C6-A05A-9F4F7DE9D02A}"/>
              </a:ext>
            </a:extLst>
          </p:cNvPr>
          <p:cNvSpPr txBox="1"/>
          <p:nvPr/>
        </p:nvSpPr>
        <p:spPr>
          <a:xfrm>
            <a:off x="3948224" y="2133157"/>
            <a:ext cx="3700130" cy="369332"/>
          </a:xfrm>
          <a:prstGeom prst="rect">
            <a:avLst/>
          </a:prstGeom>
          <a:noFill/>
        </p:spPr>
        <p:txBody>
          <a:bodyPr wrap="square" rtlCol="0">
            <a:spAutoFit/>
          </a:bodyPr>
          <a:lstStyle/>
          <a:p>
            <a:endParaRPr lang="en-US" dirty="0"/>
          </a:p>
        </p:txBody>
      </p:sp>
      <p:sp>
        <p:nvSpPr>
          <p:cNvPr id="3" name="Footer Placeholder 2">
            <a:extLst>
              <a:ext uri="{FF2B5EF4-FFF2-40B4-BE49-F238E27FC236}">
                <a16:creationId xmlns:a16="http://schemas.microsoft.com/office/drawing/2014/main" id="{B917D33E-4E70-E14B-9DEC-8A3968ACD07B}"/>
              </a:ext>
            </a:extLst>
          </p:cNvPr>
          <p:cNvSpPr>
            <a:spLocks noGrp="1"/>
          </p:cNvSpPr>
          <p:nvPr>
            <p:ph type="ftr" sz="quarter" idx="11"/>
          </p:nvPr>
        </p:nvSpPr>
        <p:spPr/>
        <p:txBody>
          <a:bodyPr/>
          <a:lstStyle/>
          <a:p>
            <a:r>
              <a:rPr lang="en-IN"/>
              <a:t>By CA Atul Gupta </a:t>
            </a:r>
          </a:p>
        </p:txBody>
      </p:sp>
    </p:spTree>
    <p:extLst>
      <p:ext uri="{BB962C8B-B14F-4D97-AF65-F5344CB8AC3E}">
        <p14:creationId xmlns:p14="http://schemas.microsoft.com/office/powerpoint/2010/main" val="3922210301"/>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2832248" y="1379324"/>
            <a:ext cx="7054703" cy="6858000"/>
          </a:xfrm>
          <a:prstGeom prst="rect">
            <a:avLst/>
          </a:prstGeom>
          <a:noFill/>
          <a:ln>
            <a:noFill/>
          </a:ln>
        </p:spPr>
        <p:style>
          <a:lnRef idx="0">
            <a:scrgbClr r="0" g="0" b="0"/>
          </a:lnRef>
          <a:fillRef idx="0">
            <a:scrgbClr r="0" g="0" b="0"/>
          </a:fillRef>
          <a:effectRef idx="0">
            <a:scrgbClr r="0" g="0" b="0"/>
          </a:effectRef>
          <a:fontRef idx="minor">
            <a:schemeClr val="dk1"/>
          </a:fontRef>
        </p:style>
        <p:txBody>
          <a:bodyPr tIns="205740" rtlCol="0" anchor="t"/>
          <a:lstStyle/>
          <a:p>
            <a:pPr marL="342900" indent="-342900" algn="just">
              <a:buFont typeface="+mj-lt"/>
              <a:buAutoNum type="alphaLcParenR"/>
            </a:pPr>
            <a:r>
              <a:rPr lang="en-IN" i="1" dirty="0">
                <a:latin typeface="Tw Cen MT" panose="020B0602020104020603" pitchFamily="34" charset="0"/>
              </a:rPr>
              <a:t>The banking </a:t>
            </a:r>
            <a:r>
              <a:rPr lang="en-US" i="1" dirty="0">
                <a:latin typeface="Tw Cen MT" panose="020B0602020104020603" pitchFamily="34" charset="0"/>
              </a:rPr>
              <a:t>company or institution has the total ITC of Rs. 80,000, Calculate the availability of credit- </a:t>
            </a:r>
          </a:p>
          <a:p>
            <a:pPr marL="898922" indent="-428625" algn="just">
              <a:buAutoNum type="romanLcParenBoth"/>
            </a:pPr>
            <a:r>
              <a:rPr lang="en-US" i="1" dirty="0">
                <a:latin typeface="Tw Cen MT" panose="020B0602020104020603" pitchFamily="34" charset="0"/>
              </a:rPr>
              <a:t>Inputs and Input services that are used for non-business purposes amounting to Rs. 1,00,000 (GST Rs. 18,000)    </a:t>
            </a:r>
          </a:p>
          <a:p>
            <a:pPr marL="898922" indent="-428625" algn="just">
              <a:buAutoNum type="romanLcParenBoth"/>
            </a:pPr>
            <a:r>
              <a:rPr lang="en-US" i="1" dirty="0">
                <a:latin typeface="Tw Cen MT" panose="020B0602020104020603" pitchFamily="34" charset="0"/>
              </a:rPr>
              <a:t>the credit attributable to the supplies specified in sub-section (5) of section 17 amounting to Rs. 15000</a:t>
            </a:r>
          </a:p>
          <a:p>
            <a:pPr marL="898922" indent="-428625" algn="just">
              <a:buAutoNum type="romanLcParenBoth"/>
            </a:pPr>
            <a:r>
              <a:rPr lang="en-US" i="1" dirty="0">
                <a:latin typeface="Tw Cen MT" panose="020B0602020104020603" pitchFamily="34" charset="0"/>
              </a:rPr>
              <a:t>supplies made by one registered person to another registered person having the same Permanent Account Number amounting to Rs. 200000 (GST Rs. 36,000)</a:t>
            </a:r>
          </a:p>
          <a:p>
            <a:pPr marL="214313" indent="-214313" algn="just">
              <a:buFont typeface="Arial" panose="020B0604020202020204" pitchFamily="34" charset="0"/>
              <a:buChar char="•"/>
            </a:pPr>
            <a:endParaRPr lang="en-US" i="1" dirty="0">
              <a:latin typeface="Tw Cen MT" panose="020B0602020104020603" pitchFamily="34" charset="0"/>
            </a:endParaRPr>
          </a:p>
        </p:txBody>
      </p:sp>
      <p:sp>
        <p:nvSpPr>
          <p:cNvPr id="4" name="TextBox 3">
            <a:extLst>
              <a:ext uri="{FF2B5EF4-FFF2-40B4-BE49-F238E27FC236}">
                <a16:creationId xmlns:a16="http://schemas.microsoft.com/office/drawing/2014/main" id="{58897D54-4EB4-4C11-94D0-45C2EA338D6A}"/>
              </a:ext>
            </a:extLst>
          </p:cNvPr>
          <p:cNvSpPr txBox="1"/>
          <p:nvPr/>
        </p:nvSpPr>
        <p:spPr>
          <a:xfrm>
            <a:off x="0" y="1171575"/>
            <a:ext cx="3493682" cy="415498"/>
          </a:xfrm>
          <a:prstGeom prst="rect">
            <a:avLst/>
          </a:prstGeom>
          <a:noFill/>
        </p:spPr>
        <p:txBody>
          <a:bodyPr wrap="square" rtlCol="0">
            <a:spAutoFit/>
          </a:bodyPr>
          <a:lstStyle/>
          <a:p>
            <a:pPr fontAlgn="base">
              <a:spcBef>
                <a:spcPct val="0"/>
              </a:spcBef>
              <a:spcAft>
                <a:spcPct val="0"/>
              </a:spcAft>
            </a:pPr>
            <a:r>
              <a:rPr lang="en-IN" sz="2100" dirty="0"/>
              <a:t>Case Study</a:t>
            </a:r>
            <a:endParaRPr lang="en-US" sz="2100" dirty="0"/>
          </a:p>
        </p:txBody>
      </p:sp>
      <p:sp>
        <p:nvSpPr>
          <p:cNvPr id="11" name="TextBox 10">
            <a:extLst>
              <a:ext uri="{FF2B5EF4-FFF2-40B4-BE49-F238E27FC236}">
                <a16:creationId xmlns:a16="http://schemas.microsoft.com/office/drawing/2014/main" id="{D942CE89-7518-43C6-A05A-9F4F7DE9D02A}"/>
              </a:ext>
            </a:extLst>
          </p:cNvPr>
          <p:cNvSpPr txBox="1"/>
          <p:nvPr/>
        </p:nvSpPr>
        <p:spPr>
          <a:xfrm>
            <a:off x="3948224" y="2133157"/>
            <a:ext cx="3700130" cy="369332"/>
          </a:xfrm>
          <a:prstGeom prst="rect">
            <a:avLst/>
          </a:prstGeom>
          <a:noFill/>
        </p:spPr>
        <p:txBody>
          <a:bodyPr wrap="square" rtlCol="0">
            <a:spAutoFit/>
          </a:bodyPr>
          <a:lstStyle/>
          <a:p>
            <a:endParaRPr lang="en-US" dirty="0"/>
          </a:p>
        </p:txBody>
      </p:sp>
      <p:sp>
        <p:nvSpPr>
          <p:cNvPr id="3" name="Footer Placeholder 2">
            <a:extLst>
              <a:ext uri="{FF2B5EF4-FFF2-40B4-BE49-F238E27FC236}">
                <a16:creationId xmlns:a16="http://schemas.microsoft.com/office/drawing/2014/main" id="{353AED1F-9B4A-6640-8E4A-CF3D9BA710D3}"/>
              </a:ext>
            </a:extLst>
          </p:cNvPr>
          <p:cNvSpPr>
            <a:spLocks noGrp="1"/>
          </p:cNvSpPr>
          <p:nvPr>
            <p:ph type="ftr" sz="quarter" idx="11"/>
          </p:nvPr>
        </p:nvSpPr>
        <p:spPr/>
        <p:txBody>
          <a:bodyPr/>
          <a:lstStyle/>
          <a:p>
            <a:r>
              <a:rPr lang="en-IN"/>
              <a:t>By CA Atul Gupta </a:t>
            </a:r>
          </a:p>
        </p:txBody>
      </p:sp>
    </p:spTree>
    <p:extLst>
      <p:ext uri="{BB962C8B-B14F-4D97-AF65-F5344CB8AC3E}">
        <p14:creationId xmlns:p14="http://schemas.microsoft.com/office/powerpoint/2010/main" val="1324208548"/>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2235332" y="1498862"/>
            <a:ext cx="7137269" cy="6825987"/>
          </a:xfrm>
          <a:prstGeom prst="rect">
            <a:avLst/>
          </a:prstGeom>
          <a:noFill/>
          <a:ln>
            <a:noFill/>
          </a:ln>
        </p:spPr>
        <p:style>
          <a:lnRef idx="0">
            <a:scrgbClr r="0" g="0" b="0"/>
          </a:lnRef>
          <a:fillRef idx="0">
            <a:scrgbClr r="0" g="0" b="0"/>
          </a:fillRef>
          <a:effectRef idx="0">
            <a:scrgbClr r="0" g="0" b="0"/>
          </a:effectRef>
          <a:fontRef idx="minor">
            <a:schemeClr val="dk1"/>
          </a:fontRef>
        </p:style>
        <p:txBody>
          <a:bodyPr tIns="205740" rtlCol="0" anchor="t"/>
          <a:lstStyle/>
          <a:p>
            <a:pPr marL="342900" indent="-342900" algn="just">
              <a:buFont typeface="+mj-lt"/>
              <a:buAutoNum type="alphaLcParenR"/>
            </a:pPr>
            <a:r>
              <a:rPr lang="en-IN" i="1" dirty="0">
                <a:latin typeface="Tw Cen MT" panose="020B0602020104020603" pitchFamily="34" charset="0"/>
              </a:rPr>
              <a:t>Calculation of ITC available to the banking company:</a:t>
            </a:r>
            <a:endParaRPr lang="en-US" i="1" dirty="0">
              <a:latin typeface="Tw Cen MT" panose="020B0602020104020603" pitchFamily="34" charset="0"/>
            </a:endParaRPr>
          </a:p>
          <a:p>
            <a:pPr marL="898922" indent="-428625" algn="just">
              <a:buAutoNum type="romanLcParenBoth"/>
            </a:pPr>
            <a:r>
              <a:rPr lang="en-US" i="1" dirty="0">
                <a:latin typeface="Tw Cen MT" panose="020B0602020104020603" pitchFamily="34" charset="0"/>
              </a:rPr>
              <a:t>Inputs and Input services that are used for non-business purposes GST Rs. 18,000 – Not Available   </a:t>
            </a:r>
          </a:p>
          <a:p>
            <a:pPr marL="898922" indent="-428625" algn="just">
              <a:buAutoNum type="romanLcParenBoth"/>
            </a:pPr>
            <a:r>
              <a:rPr lang="en-US" i="1" dirty="0">
                <a:latin typeface="Tw Cen MT" panose="020B0602020104020603" pitchFamily="34" charset="0"/>
              </a:rPr>
              <a:t>the credit attributable to the supplies specified in sub-section (5) of section 17 amounting to Rs. 15000 – Not available</a:t>
            </a:r>
          </a:p>
          <a:p>
            <a:pPr marL="898922" indent="-428625" algn="just">
              <a:buAutoNum type="romanLcParenBoth"/>
            </a:pPr>
            <a:r>
              <a:rPr lang="en-US" i="1" dirty="0">
                <a:latin typeface="Tw Cen MT" panose="020B0602020104020603" pitchFamily="34" charset="0"/>
              </a:rPr>
              <a:t>supplies made by one registered person to another registered person having the same Permanent Account Number GST Rs. 36,000 – Fully eligible</a:t>
            </a:r>
          </a:p>
          <a:p>
            <a:pPr marL="898922" indent="-428625" algn="just">
              <a:buAutoNum type="romanLcParenBoth"/>
            </a:pPr>
            <a:r>
              <a:rPr lang="en-US" i="1" dirty="0">
                <a:latin typeface="Tw Cen MT" panose="020B0602020104020603" pitchFamily="34" charset="0"/>
              </a:rPr>
              <a:t>remaining ITC = 80,000- (18,000+15000+36,000) = 11,000</a:t>
            </a:r>
          </a:p>
          <a:p>
            <a:pPr marL="898922" indent="-428625" algn="just">
              <a:buAutoNum type="romanLcParenBoth"/>
            </a:pPr>
            <a:r>
              <a:rPr lang="en-IN" i="1" dirty="0">
                <a:latin typeface="Tw Cen MT" panose="020B0602020104020603" pitchFamily="34" charset="0"/>
              </a:rPr>
              <a:t>I</a:t>
            </a:r>
            <a:r>
              <a:rPr lang="en-US" i="1" dirty="0">
                <a:latin typeface="Tw Cen MT" panose="020B0602020104020603" pitchFamily="34" charset="0"/>
              </a:rPr>
              <a:t>TC available = 50% of 11,000 i.e. 5,500 plus 36,000 = 41,500</a:t>
            </a:r>
          </a:p>
          <a:p>
            <a:pPr marL="214313" indent="-214313" algn="just">
              <a:buFont typeface="Arial" panose="020B0604020202020204" pitchFamily="34" charset="0"/>
              <a:buChar char="•"/>
            </a:pPr>
            <a:endParaRPr lang="en-US" i="1" dirty="0">
              <a:latin typeface="Tw Cen MT" panose="020B0602020104020603" pitchFamily="34" charset="0"/>
            </a:endParaRPr>
          </a:p>
        </p:txBody>
      </p:sp>
      <p:sp>
        <p:nvSpPr>
          <p:cNvPr id="4" name="TextBox 3">
            <a:extLst>
              <a:ext uri="{FF2B5EF4-FFF2-40B4-BE49-F238E27FC236}">
                <a16:creationId xmlns:a16="http://schemas.microsoft.com/office/drawing/2014/main" id="{58897D54-4EB4-4C11-94D0-45C2EA338D6A}"/>
              </a:ext>
            </a:extLst>
          </p:cNvPr>
          <p:cNvSpPr txBox="1"/>
          <p:nvPr/>
        </p:nvSpPr>
        <p:spPr>
          <a:xfrm>
            <a:off x="235745" y="1601310"/>
            <a:ext cx="1999587" cy="415498"/>
          </a:xfrm>
          <a:prstGeom prst="rect">
            <a:avLst/>
          </a:prstGeom>
          <a:noFill/>
        </p:spPr>
        <p:txBody>
          <a:bodyPr wrap="square" rtlCol="0">
            <a:spAutoFit/>
          </a:bodyPr>
          <a:lstStyle/>
          <a:p>
            <a:pPr fontAlgn="base">
              <a:spcBef>
                <a:spcPct val="0"/>
              </a:spcBef>
              <a:spcAft>
                <a:spcPct val="0"/>
              </a:spcAft>
            </a:pPr>
            <a:r>
              <a:rPr lang="en-IN" sz="2100" dirty="0"/>
              <a:t>Solution:</a:t>
            </a:r>
            <a:endParaRPr lang="en-US" sz="2100" dirty="0"/>
          </a:p>
        </p:txBody>
      </p:sp>
      <p:sp>
        <p:nvSpPr>
          <p:cNvPr id="11" name="TextBox 10">
            <a:extLst>
              <a:ext uri="{FF2B5EF4-FFF2-40B4-BE49-F238E27FC236}">
                <a16:creationId xmlns:a16="http://schemas.microsoft.com/office/drawing/2014/main" id="{D942CE89-7518-43C6-A05A-9F4F7DE9D02A}"/>
              </a:ext>
            </a:extLst>
          </p:cNvPr>
          <p:cNvSpPr txBox="1"/>
          <p:nvPr/>
        </p:nvSpPr>
        <p:spPr>
          <a:xfrm>
            <a:off x="3948224" y="2133157"/>
            <a:ext cx="3700130" cy="369332"/>
          </a:xfrm>
          <a:prstGeom prst="rect">
            <a:avLst/>
          </a:prstGeom>
          <a:noFill/>
        </p:spPr>
        <p:txBody>
          <a:bodyPr wrap="square" rtlCol="0">
            <a:spAutoFit/>
          </a:bodyPr>
          <a:lstStyle/>
          <a:p>
            <a:endParaRPr lang="en-US" dirty="0"/>
          </a:p>
        </p:txBody>
      </p:sp>
      <p:sp>
        <p:nvSpPr>
          <p:cNvPr id="3" name="Footer Placeholder 2">
            <a:extLst>
              <a:ext uri="{FF2B5EF4-FFF2-40B4-BE49-F238E27FC236}">
                <a16:creationId xmlns:a16="http://schemas.microsoft.com/office/drawing/2014/main" id="{36F27262-DC94-7944-9786-215AB5E28004}"/>
              </a:ext>
            </a:extLst>
          </p:cNvPr>
          <p:cNvSpPr>
            <a:spLocks noGrp="1"/>
          </p:cNvSpPr>
          <p:nvPr>
            <p:ph type="ftr" sz="quarter" idx="11"/>
          </p:nvPr>
        </p:nvSpPr>
        <p:spPr/>
        <p:txBody>
          <a:bodyPr/>
          <a:lstStyle/>
          <a:p>
            <a:r>
              <a:rPr lang="en-IN"/>
              <a:t>By CA Atul Gupta </a:t>
            </a:r>
          </a:p>
        </p:txBody>
      </p:sp>
    </p:spTree>
    <p:extLst>
      <p:ext uri="{BB962C8B-B14F-4D97-AF65-F5344CB8AC3E}">
        <p14:creationId xmlns:p14="http://schemas.microsoft.com/office/powerpoint/2010/main" val="2157712028"/>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2365696" y="1275127"/>
            <a:ext cx="6868136" cy="6907634"/>
          </a:xfrm>
          <a:prstGeom prst="rect">
            <a:avLst/>
          </a:prstGeom>
          <a:noFill/>
          <a:ln>
            <a:noFill/>
          </a:ln>
        </p:spPr>
        <p:style>
          <a:lnRef idx="0">
            <a:scrgbClr r="0" g="0" b="0"/>
          </a:lnRef>
          <a:fillRef idx="0">
            <a:scrgbClr r="0" g="0" b="0"/>
          </a:fillRef>
          <a:effectRef idx="0">
            <a:scrgbClr r="0" g="0" b="0"/>
          </a:effectRef>
          <a:fontRef idx="minor">
            <a:schemeClr val="dk1"/>
          </a:fontRef>
        </p:style>
        <p:txBody>
          <a:bodyPr tIns="205740" rtlCol="0" anchor="t"/>
          <a:lstStyle/>
          <a:p>
            <a:pPr marL="214313" indent="-214313" algn="just">
              <a:buFont typeface="Arial" panose="020B0604020202020204" pitchFamily="34" charset="0"/>
              <a:buChar char="•"/>
            </a:pPr>
            <a:r>
              <a:rPr lang="en-US" i="1" dirty="0">
                <a:solidFill>
                  <a:schemeClr val="tx1"/>
                </a:solidFill>
                <a:latin typeface="Tw Cen MT" panose="020B0602020104020603" pitchFamily="34" charset="0"/>
              </a:rPr>
              <a:t>Meaning of Input Services Distributor?</a:t>
            </a:r>
          </a:p>
          <a:p>
            <a:pPr marL="257175" indent="-257175" algn="just">
              <a:buFont typeface="+mj-lt"/>
              <a:buAutoNum type="arabicPeriod"/>
            </a:pPr>
            <a:r>
              <a:rPr lang="en-US" i="1" dirty="0">
                <a:solidFill>
                  <a:schemeClr val="tx1"/>
                </a:solidFill>
                <a:latin typeface="Tw Cen MT" panose="020B0602020104020603" pitchFamily="34" charset="0"/>
              </a:rPr>
              <a:t>Office of the supplier which receives tax invoice</a:t>
            </a:r>
          </a:p>
          <a:p>
            <a:pPr marL="257175" indent="-257175" algn="just">
              <a:buFont typeface="+mj-lt"/>
              <a:buAutoNum type="arabicPeriod"/>
            </a:pPr>
            <a:r>
              <a:rPr lang="en-US" i="1" dirty="0">
                <a:solidFill>
                  <a:schemeClr val="tx1"/>
                </a:solidFill>
                <a:latin typeface="Tw Cen MT" panose="020B0602020104020603" pitchFamily="34" charset="0"/>
              </a:rPr>
              <a:t>Issues prescribed documents for distributing the credit of input services</a:t>
            </a:r>
          </a:p>
          <a:p>
            <a:pPr marL="257175" indent="-257175" algn="just">
              <a:buFont typeface="+mj-lt"/>
              <a:buAutoNum type="arabicPeriod"/>
            </a:pPr>
            <a:r>
              <a:rPr lang="en-US" i="1" dirty="0">
                <a:solidFill>
                  <a:schemeClr val="tx1"/>
                </a:solidFill>
                <a:latin typeface="Tw Cen MT" panose="020B0602020104020603" pitchFamily="34" charset="0"/>
              </a:rPr>
              <a:t>To the taxable person having same PAN</a:t>
            </a:r>
          </a:p>
          <a:p>
            <a:pPr marL="257175" indent="-257175" algn="just">
              <a:buFont typeface="+mj-lt"/>
              <a:buAutoNum type="arabicPeriod"/>
            </a:pPr>
            <a:endParaRPr lang="en-US" i="1" dirty="0">
              <a:solidFill>
                <a:schemeClr val="tx1"/>
              </a:solidFill>
              <a:latin typeface="Tw Cen MT" panose="020B0602020104020603" pitchFamily="34" charset="0"/>
            </a:endParaRPr>
          </a:p>
          <a:p>
            <a:pPr algn="just"/>
            <a:r>
              <a:rPr lang="en-US" b="1" i="1" u="sng" dirty="0">
                <a:solidFill>
                  <a:schemeClr val="tx1"/>
                </a:solidFill>
                <a:latin typeface="Tw Cen MT" panose="020B0602020104020603" pitchFamily="34" charset="0"/>
              </a:rPr>
              <a:t>Manner of distribution of Credit</a:t>
            </a:r>
          </a:p>
          <a:p>
            <a:pPr algn="just"/>
            <a:endParaRPr lang="en-US" b="1" i="1" u="sng" dirty="0">
              <a:solidFill>
                <a:schemeClr val="tx1"/>
              </a:solidFill>
              <a:latin typeface="Tw Cen MT" panose="020B0602020104020603" pitchFamily="34" charset="0"/>
            </a:endParaRPr>
          </a:p>
          <a:p>
            <a:pPr marL="214313" indent="-214313" algn="just">
              <a:buFont typeface="Arial" panose="020B0604020202020204" pitchFamily="34" charset="0"/>
              <a:buChar char="•"/>
            </a:pPr>
            <a:r>
              <a:rPr lang="en-US" i="1" dirty="0">
                <a:solidFill>
                  <a:schemeClr val="tx1"/>
                </a:solidFill>
                <a:latin typeface="Tw Cen MT" panose="020B0602020104020603" pitchFamily="34" charset="0"/>
              </a:rPr>
              <a:t>Input tax credit available for distribution shall be distributed in same month and to be shown in GSTR-6</a:t>
            </a:r>
          </a:p>
          <a:p>
            <a:pPr marL="214313" indent="-214313" algn="just">
              <a:buFont typeface="Arial" panose="020B0604020202020204" pitchFamily="34" charset="0"/>
              <a:buChar char="•"/>
            </a:pPr>
            <a:r>
              <a:rPr lang="en-US" i="1" dirty="0">
                <a:solidFill>
                  <a:schemeClr val="tx1"/>
                </a:solidFill>
                <a:latin typeface="Tw Cen MT" panose="020B0602020104020603" pitchFamily="34" charset="0"/>
              </a:rPr>
              <a:t>Ineligible and eligible credit to be distributed separately and even the each tax component to be distributed separately.</a:t>
            </a:r>
          </a:p>
          <a:p>
            <a:pPr marL="214313" indent="-214313" algn="just">
              <a:buFont typeface="Arial" panose="020B0604020202020204" pitchFamily="34" charset="0"/>
              <a:buChar char="•"/>
            </a:pPr>
            <a:r>
              <a:rPr lang="en-US" i="1" dirty="0">
                <a:solidFill>
                  <a:schemeClr val="tx1"/>
                </a:solidFill>
                <a:latin typeface="Tw Cen MT" panose="020B0602020104020603" pitchFamily="34" charset="0"/>
              </a:rPr>
              <a:t>ISD shall issue a ISD Invoice, bearing endorsement or otherwise but clearly specifying  that the Invoice is only for distribution of credit. It shall contain the particulars prescribed under Rule 54(1).</a:t>
            </a:r>
          </a:p>
          <a:p>
            <a:pPr marL="214313" indent="-214313" algn="just">
              <a:buFont typeface="Arial" panose="020B0604020202020204" pitchFamily="34" charset="0"/>
              <a:buChar char="•"/>
            </a:pPr>
            <a:r>
              <a:rPr lang="en-US" i="1" dirty="0">
                <a:solidFill>
                  <a:schemeClr val="tx1"/>
                </a:solidFill>
                <a:latin typeface="Tw Cen MT" panose="020B0602020104020603" pitchFamily="34" charset="0"/>
              </a:rPr>
              <a:t>Where the supplier raises debit note or credit note to ISD, such excess credit available can be distributed in same manner in the month of disclosure in GSTR-6.</a:t>
            </a:r>
          </a:p>
          <a:p>
            <a:pPr marL="214313" indent="-214313" algn="just">
              <a:buFont typeface="Arial" panose="020B0604020202020204" pitchFamily="34" charset="0"/>
              <a:buChar char="•"/>
            </a:pPr>
            <a:endParaRPr lang="en-US" i="1" dirty="0">
              <a:solidFill>
                <a:schemeClr val="tx1"/>
              </a:solidFill>
              <a:latin typeface="Tw Cen MT" panose="020B0602020104020603" pitchFamily="34" charset="0"/>
            </a:endParaRPr>
          </a:p>
          <a:p>
            <a:pPr marL="214313" indent="-214313" algn="just">
              <a:buFont typeface="Arial" panose="020B0604020202020204" pitchFamily="34" charset="0"/>
              <a:buChar char="•"/>
            </a:pPr>
            <a:endParaRPr lang="en-US" i="1" dirty="0">
              <a:solidFill>
                <a:schemeClr val="tx1"/>
              </a:solidFill>
              <a:latin typeface="Tw Cen MT" panose="020B0602020104020603" pitchFamily="34" charset="0"/>
            </a:endParaRPr>
          </a:p>
          <a:p>
            <a:pPr algn="just"/>
            <a:endParaRPr lang="en-US" i="1" dirty="0">
              <a:solidFill>
                <a:schemeClr val="tx1"/>
              </a:solidFill>
              <a:latin typeface="Tw Cen MT" panose="020B0602020104020603" pitchFamily="34" charset="0"/>
            </a:endParaRPr>
          </a:p>
          <a:p>
            <a:pPr marL="214313" indent="-214313" algn="ctr">
              <a:buFont typeface="Arial" panose="020B0604020202020204" pitchFamily="34" charset="0"/>
              <a:buChar char="•"/>
            </a:pPr>
            <a:endParaRPr lang="en-US" i="1" dirty="0">
              <a:solidFill>
                <a:schemeClr val="tx1"/>
              </a:solidFill>
              <a:latin typeface="Tw Cen MT" panose="020B0602020104020603" pitchFamily="34" charset="0"/>
            </a:endParaRPr>
          </a:p>
        </p:txBody>
      </p:sp>
      <p:sp>
        <p:nvSpPr>
          <p:cNvPr id="3" name="TextBox 2"/>
          <p:cNvSpPr txBox="1"/>
          <p:nvPr/>
        </p:nvSpPr>
        <p:spPr>
          <a:xfrm>
            <a:off x="3061981" y="1"/>
            <a:ext cx="5412823" cy="844626"/>
          </a:xfrm>
          <a:prstGeom prst="rect">
            <a:avLst/>
          </a:prstGeom>
          <a:noFill/>
        </p:spPr>
        <p:txBody>
          <a:bodyPr wrap="square" rtlCol="0">
            <a:spAutoFit/>
          </a:bodyPr>
          <a:lstStyle/>
          <a:p>
            <a:r>
              <a:rPr lang="en-US" sz="3000" b="1" dirty="0">
                <a:latin typeface="Century Gothic" panose="020B0502020202020204" pitchFamily="34" charset="0"/>
              </a:rPr>
              <a:t>Input Service Distributor</a:t>
            </a:r>
          </a:p>
          <a:p>
            <a:endParaRPr lang="en-US" dirty="0">
              <a:latin typeface="Century Gothic" panose="020B0502020202020204" pitchFamily="34" charset="0"/>
            </a:endParaRPr>
          </a:p>
        </p:txBody>
      </p:sp>
      <p:sp>
        <p:nvSpPr>
          <p:cNvPr id="4" name="Footer Placeholder 3">
            <a:extLst>
              <a:ext uri="{FF2B5EF4-FFF2-40B4-BE49-F238E27FC236}">
                <a16:creationId xmlns:a16="http://schemas.microsoft.com/office/drawing/2014/main" id="{A27A2647-3D93-C141-BDB7-0861080AD22A}"/>
              </a:ext>
            </a:extLst>
          </p:cNvPr>
          <p:cNvSpPr>
            <a:spLocks noGrp="1"/>
          </p:cNvSpPr>
          <p:nvPr>
            <p:ph type="ftr" sz="quarter" idx="11"/>
          </p:nvPr>
        </p:nvSpPr>
        <p:spPr/>
        <p:txBody>
          <a:bodyPr/>
          <a:lstStyle/>
          <a:p>
            <a:r>
              <a:rPr lang="en-IN"/>
              <a:t>By CA Atul Gupta </a:t>
            </a:r>
          </a:p>
        </p:txBody>
      </p:sp>
    </p:spTree>
    <p:extLst>
      <p:ext uri="{BB962C8B-B14F-4D97-AF65-F5344CB8AC3E}">
        <p14:creationId xmlns:p14="http://schemas.microsoft.com/office/powerpoint/2010/main" val="500448259"/>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A719BE7E-B929-4EB0-9615-898FE758014E}"/>
              </a:ext>
            </a:extLst>
          </p:cNvPr>
          <p:cNvSpPr txBox="1"/>
          <p:nvPr/>
        </p:nvSpPr>
        <p:spPr>
          <a:xfrm>
            <a:off x="2927058" y="94376"/>
            <a:ext cx="7467600" cy="523220"/>
          </a:xfrm>
          <a:prstGeom prst="rect">
            <a:avLst/>
          </a:prstGeom>
          <a:noFill/>
        </p:spPr>
        <p:txBody>
          <a:bodyPr wrap="square" rtlCol="0">
            <a:spAutoFit/>
          </a:bodyPr>
          <a:lstStyle/>
          <a:p>
            <a:r>
              <a:rPr lang="en-US" sz="2800" b="1" dirty="0">
                <a:latin typeface="Century Gothic" panose="020B0502020202020204" pitchFamily="34" charset="0"/>
              </a:rPr>
              <a:t>Manner of Distribution (Rule 39)</a:t>
            </a:r>
          </a:p>
        </p:txBody>
      </p:sp>
      <p:graphicFrame>
        <p:nvGraphicFramePr>
          <p:cNvPr id="8" name="Diagram 7">
            <a:extLst>
              <a:ext uri="{FF2B5EF4-FFF2-40B4-BE49-F238E27FC236}">
                <a16:creationId xmlns:a16="http://schemas.microsoft.com/office/drawing/2014/main" id="{D8697FFE-5035-49C7-B07E-EECC49A04F00}"/>
              </a:ext>
            </a:extLst>
          </p:cNvPr>
          <p:cNvGraphicFramePr/>
          <p:nvPr/>
        </p:nvGraphicFramePr>
        <p:xfrm>
          <a:off x="2246128" y="1495648"/>
          <a:ext cx="7391400" cy="528615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Footer Placeholder 1">
            <a:extLst>
              <a:ext uri="{FF2B5EF4-FFF2-40B4-BE49-F238E27FC236}">
                <a16:creationId xmlns:a16="http://schemas.microsoft.com/office/drawing/2014/main" id="{72C540B2-78B8-1949-A1C3-6D40743C44E6}"/>
              </a:ext>
            </a:extLst>
          </p:cNvPr>
          <p:cNvSpPr>
            <a:spLocks noGrp="1"/>
          </p:cNvSpPr>
          <p:nvPr>
            <p:ph type="ftr" sz="quarter" idx="11"/>
          </p:nvPr>
        </p:nvSpPr>
        <p:spPr/>
        <p:txBody>
          <a:bodyPr/>
          <a:lstStyle/>
          <a:p>
            <a:r>
              <a:rPr lang="en-IN"/>
              <a:t>By CA Atul Gupta </a:t>
            </a:r>
          </a:p>
        </p:txBody>
      </p:sp>
    </p:spTree>
    <p:extLst>
      <p:ext uri="{BB962C8B-B14F-4D97-AF65-F5344CB8AC3E}">
        <p14:creationId xmlns:p14="http://schemas.microsoft.com/office/powerpoint/2010/main" val="4147539146"/>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B1FC6E7E-C075-47C5-B850-303C9DCD3B71}"/>
              </a:ext>
            </a:extLst>
          </p:cNvPr>
          <p:cNvSpPr txBox="1"/>
          <p:nvPr/>
        </p:nvSpPr>
        <p:spPr>
          <a:xfrm>
            <a:off x="2122414" y="111855"/>
            <a:ext cx="8938994" cy="461665"/>
          </a:xfrm>
          <a:prstGeom prst="rect">
            <a:avLst/>
          </a:prstGeom>
          <a:noFill/>
        </p:spPr>
        <p:txBody>
          <a:bodyPr wrap="square" rtlCol="0">
            <a:spAutoFit/>
          </a:bodyPr>
          <a:lstStyle/>
          <a:p>
            <a:r>
              <a:rPr lang="en-US" sz="2400" b="1" dirty="0">
                <a:latin typeface="Century Gothic" panose="020B0502020202020204" pitchFamily="34" charset="0"/>
              </a:rPr>
              <a:t>Calculation of amount attributable to recipient:</a:t>
            </a:r>
          </a:p>
        </p:txBody>
      </p:sp>
      <p:graphicFrame>
        <p:nvGraphicFramePr>
          <p:cNvPr id="7" name="Diagram 6">
            <a:extLst>
              <a:ext uri="{FF2B5EF4-FFF2-40B4-BE49-F238E27FC236}">
                <a16:creationId xmlns:a16="http://schemas.microsoft.com/office/drawing/2014/main" id="{0DE069F4-22F6-44DC-84EF-87E642EA8AAF}"/>
              </a:ext>
            </a:extLst>
          </p:cNvPr>
          <p:cNvGraphicFramePr/>
          <p:nvPr/>
        </p:nvGraphicFramePr>
        <p:xfrm>
          <a:off x="2209800" y="1400544"/>
          <a:ext cx="7543800" cy="405691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Footer Placeholder 1">
            <a:extLst>
              <a:ext uri="{FF2B5EF4-FFF2-40B4-BE49-F238E27FC236}">
                <a16:creationId xmlns:a16="http://schemas.microsoft.com/office/drawing/2014/main" id="{6E2B2D7E-288B-784E-B857-A9E0047CB68D}"/>
              </a:ext>
            </a:extLst>
          </p:cNvPr>
          <p:cNvSpPr>
            <a:spLocks noGrp="1"/>
          </p:cNvSpPr>
          <p:nvPr>
            <p:ph type="ftr" sz="quarter" idx="11"/>
          </p:nvPr>
        </p:nvSpPr>
        <p:spPr/>
        <p:txBody>
          <a:bodyPr/>
          <a:lstStyle/>
          <a:p>
            <a:r>
              <a:rPr lang="en-IN"/>
              <a:t>By CA Atul Gupta </a:t>
            </a:r>
          </a:p>
        </p:txBody>
      </p:sp>
    </p:spTree>
    <p:extLst>
      <p:ext uri="{BB962C8B-B14F-4D97-AF65-F5344CB8AC3E}">
        <p14:creationId xmlns:p14="http://schemas.microsoft.com/office/powerpoint/2010/main" val="100093854"/>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3" y="-1555"/>
            <a:ext cx="12189237" cy="6859555"/>
          </a:xfrm>
          <a:prstGeom prst="rect">
            <a:avLst/>
          </a:prstGeom>
        </p:spPr>
      </p:pic>
      <p:sp>
        <p:nvSpPr>
          <p:cNvPr id="7" name="TextBox 6">
            <a:extLst>
              <a:ext uri="{FF2B5EF4-FFF2-40B4-BE49-F238E27FC236}">
                <a16:creationId xmlns:a16="http://schemas.microsoft.com/office/drawing/2014/main" id="{CAB1145A-F155-478D-BB94-2B5D08849485}"/>
              </a:ext>
            </a:extLst>
          </p:cNvPr>
          <p:cNvSpPr txBox="1"/>
          <p:nvPr/>
        </p:nvSpPr>
        <p:spPr>
          <a:xfrm>
            <a:off x="2553788" y="1379862"/>
            <a:ext cx="7027534" cy="707886"/>
          </a:xfrm>
          <a:prstGeom prst="rect">
            <a:avLst/>
          </a:prstGeom>
          <a:noFill/>
        </p:spPr>
        <p:txBody>
          <a:bodyPr wrap="square" rtlCol="0">
            <a:spAutoFit/>
          </a:bodyPr>
          <a:lstStyle/>
          <a:p>
            <a:pPr algn="ctr"/>
            <a:r>
              <a:rPr lang="en-IN" sz="4000" dirty="0">
                <a:solidFill>
                  <a:schemeClr val="bg1"/>
                </a:solidFill>
                <a:latin typeface="Century Gothic (Body)"/>
              </a:rPr>
              <a:t>THANK YOU</a:t>
            </a:r>
          </a:p>
        </p:txBody>
      </p:sp>
      <p:sp>
        <p:nvSpPr>
          <p:cNvPr id="6" name="TextBox 5">
            <a:extLst>
              <a:ext uri="{FF2B5EF4-FFF2-40B4-BE49-F238E27FC236}">
                <a16:creationId xmlns:a16="http://schemas.microsoft.com/office/drawing/2014/main" id="{B5E266A4-5CA4-4606-BA45-49BE8A3EC602}"/>
              </a:ext>
            </a:extLst>
          </p:cNvPr>
          <p:cNvSpPr txBox="1"/>
          <p:nvPr/>
        </p:nvSpPr>
        <p:spPr>
          <a:xfrm>
            <a:off x="2905125" y="3619500"/>
            <a:ext cx="5648325" cy="923330"/>
          </a:xfrm>
          <a:prstGeom prst="rect">
            <a:avLst/>
          </a:prstGeom>
          <a:noFill/>
        </p:spPr>
        <p:txBody>
          <a:bodyPr wrap="square" rtlCol="0">
            <a:spAutoFit/>
          </a:bodyPr>
          <a:lstStyle/>
          <a:p>
            <a:r>
              <a:rPr lang="en-IN" dirty="0"/>
              <a:t>CA Atul Kumar Gupta</a:t>
            </a:r>
          </a:p>
          <a:p>
            <a:r>
              <a:rPr lang="en-IN" dirty="0"/>
              <a:t>9810103611</a:t>
            </a:r>
          </a:p>
          <a:p>
            <a:r>
              <a:rPr lang="en-IN" dirty="0" err="1"/>
              <a:t>atul@servicetax.net</a:t>
            </a:r>
            <a:r>
              <a:rPr lang="en-IN" dirty="0"/>
              <a:t> </a:t>
            </a:r>
          </a:p>
        </p:txBody>
      </p:sp>
      <p:sp>
        <p:nvSpPr>
          <p:cNvPr id="3" name="Footer Placeholder 2">
            <a:extLst>
              <a:ext uri="{FF2B5EF4-FFF2-40B4-BE49-F238E27FC236}">
                <a16:creationId xmlns:a16="http://schemas.microsoft.com/office/drawing/2014/main" id="{2D47664B-1B1B-4445-B497-6E5F2872C01A}"/>
              </a:ext>
            </a:extLst>
          </p:cNvPr>
          <p:cNvSpPr>
            <a:spLocks noGrp="1"/>
          </p:cNvSpPr>
          <p:nvPr>
            <p:ph type="ftr" sz="quarter" idx="11"/>
          </p:nvPr>
        </p:nvSpPr>
        <p:spPr/>
        <p:txBody>
          <a:bodyPr/>
          <a:lstStyle/>
          <a:p>
            <a:r>
              <a:rPr lang="en-IN"/>
              <a:t>By CA Atul Gupta </a:t>
            </a:r>
          </a:p>
        </p:txBody>
      </p:sp>
    </p:spTree>
    <p:extLst>
      <p:ext uri="{BB962C8B-B14F-4D97-AF65-F5344CB8AC3E}">
        <p14:creationId xmlns:p14="http://schemas.microsoft.com/office/powerpoint/2010/main" val="28225189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4419600" y="0"/>
            <a:ext cx="6248400" cy="6858000"/>
          </a:xfrm>
          <a:prstGeom prst="rect">
            <a:avLst/>
          </a:prstGeom>
          <a:noFill/>
          <a:ln>
            <a:noFill/>
          </a:ln>
        </p:spPr>
        <p:style>
          <a:lnRef idx="0">
            <a:scrgbClr r="0" g="0" b="0"/>
          </a:lnRef>
          <a:fillRef idx="0">
            <a:scrgbClr r="0" g="0" b="0"/>
          </a:fillRef>
          <a:effectRef idx="0">
            <a:scrgbClr r="0" g="0" b="0"/>
          </a:effectRef>
          <a:fontRef idx="minor">
            <a:schemeClr val="dk1"/>
          </a:fontRef>
        </p:style>
        <p:txBody>
          <a:bodyPr tIns="548640" rtlCol="0" anchor="t"/>
          <a:lstStyle/>
          <a:p>
            <a:endParaRPr lang="en-US" sz="2400" b="1" dirty="0">
              <a:solidFill>
                <a:schemeClr val="tx1"/>
              </a:solidFill>
              <a:latin typeface="Bell MT" panose="02020503060305020303" pitchFamily="18" charset="0"/>
            </a:endParaRPr>
          </a:p>
          <a:p>
            <a:endParaRPr lang="en-US" sz="2400" b="1" dirty="0">
              <a:solidFill>
                <a:schemeClr val="tx1"/>
              </a:solidFill>
              <a:latin typeface="Bell MT" panose="02020503060305020303" pitchFamily="18" charset="0"/>
            </a:endParaRPr>
          </a:p>
          <a:p>
            <a:endParaRPr lang="en-US" sz="2400" b="1" dirty="0">
              <a:solidFill>
                <a:schemeClr val="tx1"/>
              </a:solidFill>
              <a:latin typeface="Bell MT" panose="02020503060305020303" pitchFamily="18" charset="0"/>
            </a:endParaRPr>
          </a:p>
          <a:p>
            <a:endParaRPr lang="en-US" sz="2400" b="1" dirty="0">
              <a:solidFill>
                <a:schemeClr val="tx1"/>
              </a:solidFill>
              <a:latin typeface="Bell MT" panose="02020503060305020303" pitchFamily="18" charset="0"/>
            </a:endParaRPr>
          </a:p>
          <a:p>
            <a:endParaRPr lang="en-US" sz="2400" b="1" dirty="0">
              <a:solidFill>
                <a:schemeClr val="tx1"/>
              </a:solidFill>
              <a:latin typeface="Bell MT" panose="02020503060305020303" pitchFamily="18" charset="0"/>
            </a:endParaRPr>
          </a:p>
          <a:p>
            <a:pPr marL="285750" indent="-285750">
              <a:buFont typeface="Arial" panose="020B0604020202020204" pitchFamily="34" charset="0"/>
              <a:buChar char="•"/>
            </a:pPr>
            <a:endParaRPr lang="en-US" sz="2400" b="1" dirty="0">
              <a:solidFill>
                <a:schemeClr val="tx1"/>
              </a:solidFill>
              <a:latin typeface="Bell MT" panose="02020503060305020303" pitchFamily="18" charset="0"/>
            </a:endParaRPr>
          </a:p>
          <a:p>
            <a:endParaRPr lang="en-US" b="1" dirty="0">
              <a:solidFill>
                <a:schemeClr val="tx1"/>
              </a:solidFill>
            </a:endParaRPr>
          </a:p>
          <a:p>
            <a:pPr algn="ctr"/>
            <a:endParaRPr lang="en-US" b="1" u="sng" dirty="0">
              <a:solidFill>
                <a:schemeClr val="tx1"/>
              </a:solidFill>
            </a:endParaRPr>
          </a:p>
          <a:p>
            <a:pPr marL="285750" indent="-285750" algn="ctr">
              <a:buFont typeface="Arial" panose="020B0604020202020204" pitchFamily="34" charset="0"/>
              <a:buChar char="•"/>
            </a:pPr>
            <a:endParaRPr lang="en-US" b="1" u="sng" dirty="0">
              <a:solidFill>
                <a:schemeClr val="tx1"/>
              </a:solidFill>
            </a:endParaRPr>
          </a:p>
          <a:p>
            <a:r>
              <a:rPr lang="en-US" sz="2400" dirty="0">
                <a:solidFill>
                  <a:schemeClr val="tx1"/>
                </a:solidFill>
              </a:rPr>
              <a:t> </a:t>
            </a:r>
          </a:p>
          <a:p>
            <a:pPr marL="285750" indent="-285750">
              <a:buFont typeface="Arial" panose="020B0604020202020204" pitchFamily="34" charset="0"/>
              <a:buChar char="•"/>
            </a:pPr>
            <a:endParaRPr lang="en-US" sz="2400" dirty="0">
              <a:solidFill>
                <a:schemeClr val="tx1"/>
              </a:solidFill>
            </a:endParaRPr>
          </a:p>
          <a:p>
            <a:pPr marL="285750" indent="-285750">
              <a:buFont typeface="Arial" panose="020B0604020202020204" pitchFamily="34" charset="0"/>
              <a:buChar char="•"/>
            </a:pPr>
            <a:endParaRPr lang="en-US" sz="2400" dirty="0">
              <a:solidFill>
                <a:schemeClr val="tx1"/>
              </a:solidFill>
            </a:endParaRPr>
          </a:p>
          <a:p>
            <a:pPr marL="285750" indent="-285750">
              <a:buFont typeface="Arial" panose="020B0604020202020204" pitchFamily="34" charset="0"/>
              <a:buChar char="•"/>
            </a:pPr>
            <a:endParaRPr lang="en-US" sz="2400" dirty="0">
              <a:solidFill>
                <a:schemeClr val="tx1"/>
              </a:solidFill>
            </a:endParaRPr>
          </a:p>
          <a:p>
            <a:pPr marL="285750" indent="-285750">
              <a:buFont typeface="Arial" panose="020B0604020202020204" pitchFamily="34" charset="0"/>
              <a:buChar char="•"/>
            </a:pPr>
            <a:endParaRPr lang="en-US" sz="2400" dirty="0">
              <a:solidFill>
                <a:schemeClr val="tx1"/>
              </a:solidFill>
            </a:endParaRPr>
          </a:p>
          <a:p>
            <a:endParaRPr lang="en-US" sz="2400" dirty="0">
              <a:solidFill>
                <a:schemeClr val="tx1"/>
              </a:solidFill>
            </a:endParaRPr>
          </a:p>
        </p:txBody>
      </p:sp>
      <p:sp>
        <p:nvSpPr>
          <p:cNvPr id="3" name="TextBox 2"/>
          <p:cNvSpPr txBox="1"/>
          <p:nvPr/>
        </p:nvSpPr>
        <p:spPr>
          <a:xfrm>
            <a:off x="2529368" y="268077"/>
            <a:ext cx="7763830" cy="646331"/>
          </a:xfrm>
          <a:prstGeom prst="rect">
            <a:avLst/>
          </a:prstGeom>
          <a:noFill/>
        </p:spPr>
        <p:txBody>
          <a:bodyPr wrap="square" rtlCol="0">
            <a:spAutoFit/>
          </a:bodyPr>
          <a:lstStyle/>
          <a:p>
            <a:r>
              <a:rPr lang="en-US" sz="3600" b="1" dirty="0">
                <a:latin typeface="Century Gothic" panose="020B0502020202020204" pitchFamily="34" charset="0"/>
              </a:rPr>
              <a:t>Eligibility of Input Tax Credit</a:t>
            </a:r>
          </a:p>
        </p:txBody>
      </p:sp>
      <p:sp>
        <p:nvSpPr>
          <p:cNvPr id="4" name="TextBox 3">
            <a:extLst>
              <a:ext uri="{FF2B5EF4-FFF2-40B4-BE49-F238E27FC236}">
                <a16:creationId xmlns:a16="http://schemas.microsoft.com/office/drawing/2014/main" id="{6DE7FD0E-7E0C-4C13-995E-1639251D0B55}"/>
              </a:ext>
            </a:extLst>
          </p:cNvPr>
          <p:cNvSpPr txBox="1"/>
          <p:nvPr/>
        </p:nvSpPr>
        <p:spPr>
          <a:xfrm>
            <a:off x="1455576" y="943545"/>
            <a:ext cx="8565636" cy="400110"/>
          </a:xfrm>
          <a:prstGeom prst="rect">
            <a:avLst/>
          </a:prstGeom>
          <a:noFill/>
        </p:spPr>
        <p:txBody>
          <a:bodyPr wrap="square" rtlCol="0">
            <a:spAutoFit/>
          </a:bodyPr>
          <a:lstStyle/>
          <a:p>
            <a:pPr algn="just"/>
            <a:r>
              <a:rPr lang="en-US" sz="2000" b="1" i="1" dirty="0">
                <a:latin typeface="Tw Cen MT" panose="020B0602020104020603" pitchFamily="34" charset="0"/>
              </a:rPr>
              <a:t>3. Goods or services have been received by registered person (Section 16(2)(b))</a:t>
            </a:r>
          </a:p>
        </p:txBody>
      </p:sp>
      <p:sp>
        <p:nvSpPr>
          <p:cNvPr id="5" name="Oval 4">
            <a:extLst>
              <a:ext uri="{FF2B5EF4-FFF2-40B4-BE49-F238E27FC236}">
                <a16:creationId xmlns:a16="http://schemas.microsoft.com/office/drawing/2014/main" id="{9021CBF8-38ED-4C4B-A1C3-4857D95A9227}"/>
              </a:ext>
            </a:extLst>
          </p:cNvPr>
          <p:cNvSpPr/>
          <p:nvPr/>
        </p:nvSpPr>
        <p:spPr>
          <a:xfrm>
            <a:off x="3571404" y="1601256"/>
            <a:ext cx="4267200" cy="964760"/>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IN" dirty="0">
                <a:solidFill>
                  <a:schemeClr val="tx1"/>
                </a:solidFill>
              </a:rPr>
              <a:t>Exception to the provision</a:t>
            </a:r>
          </a:p>
        </p:txBody>
      </p:sp>
      <p:sp>
        <p:nvSpPr>
          <p:cNvPr id="17" name="Pentagon 16"/>
          <p:cNvSpPr/>
          <p:nvPr/>
        </p:nvSpPr>
        <p:spPr>
          <a:xfrm>
            <a:off x="3248757" y="2829464"/>
            <a:ext cx="5486400" cy="758215"/>
          </a:xfrm>
          <a:prstGeom prst="homePlat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IN" dirty="0">
                <a:solidFill>
                  <a:schemeClr val="tx1"/>
                </a:solidFill>
              </a:rPr>
              <a:t>(</a:t>
            </a:r>
            <a:r>
              <a:rPr lang="en-IN" dirty="0" err="1">
                <a:solidFill>
                  <a:schemeClr val="tx1"/>
                </a:solidFill>
              </a:rPr>
              <a:t>i</a:t>
            </a:r>
            <a:r>
              <a:rPr lang="en-IN" dirty="0">
                <a:solidFill>
                  <a:schemeClr val="tx1"/>
                </a:solidFill>
              </a:rPr>
              <a:t>) Goods have been delivered  under Bill to Ship to Model</a:t>
            </a:r>
          </a:p>
          <a:p>
            <a:pPr algn="ctr"/>
            <a:endParaRPr lang="en-IN" dirty="0">
              <a:solidFill>
                <a:schemeClr val="tx1"/>
              </a:solidFill>
            </a:endParaRPr>
          </a:p>
        </p:txBody>
      </p:sp>
      <p:sp>
        <p:nvSpPr>
          <p:cNvPr id="6" name="TextBox 5">
            <a:extLst>
              <a:ext uri="{FF2B5EF4-FFF2-40B4-BE49-F238E27FC236}">
                <a16:creationId xmlns:a16="http://schemas.microsoft.com/office/drawing/2014/main" id="{18B7D0DB-BB05-4DC0-AEDE-8A9C73FBB5A1}"/>
              </a:ext>
            </a:extLst>
          </p:cNvPr>
          <p:cNvSpPr txBox="1"/>
          <p:nvPr/>
        </p:nvSpPr>
        <p:spPr>
          <a:xfrm>
            <a:off x="1416079" y="4083976"/>
            <a:ext cx="1199626" cy="369332"/>
          </a:xfrm>
          <a:prstGeom prst="rect">
            <a:avLst/>
          </a:prstGeom>
          <a:noFill/>
        </p:spPr>
        <p:txBody>
          <a:bodyPr wrap="square" rtlCol="0">
            <a:spAutoFit/>
          </a:bodyPr>
          <a:lstStyle/>
          <a:p>
            <a:r>
              <a:rPr lang="en-IN" u="sng" dirty="0"/>
              <a:t>EXAMPLE:</a:t>
            </a:r>
          </a:p>
        </p:txBody>
      </p:sp>
      <p:sp>
        <p:nvSpPr>
          <p:cNvPr id="7" name="Rectangle 6">
            <a:extLst>
              <a:ext uri="{FF2B5EF4-FFF2-40B4-BE49-F238E27FC236}">
                <a16:creationId xmlns:a16="http://schemas.microsoft.com/office/drawing/2014/main" id="{9C4C9EF2-0B68-48E7-868E-5201194AAD55}"/>
              </a:ext>
            </a:extLst>
          </p:cNvPr>
          <p:cNvSpPr/>
          <p:nvPr/>
        </p:nvSpPr>
        <p:spPr>
          <a:xfrm>
            <a:off x="4739780" y="4202884"/>
            <a:ext cx="2021747" cy="42783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dirty="0"/>
              <a:t>MR. A</a:t>
            </a:r>
          </a:p>
        </p:txBody>
      </p:sp>
      <p:sp>
        <p:nvSpPr>
          <p:cNvPr id="9" name="Rectangle 8">
            <a:extLst>
              <a:ext uri="{FF2B5EF4-FFF2-40B4-BE49-F238E27FC236}">
                <a16:creationId xmlns:a16="http://schemas.microsoft.com/office/drawing/2014/main" id="{4982A40A-CD6F-4940-A6B4-889AE1BE3142}"/>
              </a:ext>
            </a:extLst>
          </p:cNvPr>
          <p:cNvSpPr/>
          <p:nvPr/>
        </p:nvSpPr>
        <p:spPr>
          <a:xfrm>
            <a:off x="3330429" y="5545123"/>
            <a:ext cx="1845578" cy="36933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dirty="0"/>
              <a:t>MR. B</a:t>
            </a:r>
          </a:p>
        </p:txBody>
      </p:sp>
      <p:sp>
        <p:nvSpPr>
          <p:cNvPr id="10" name="Rectangle 9">
            <a:extLst>
              <a:ext uri="{FF2B5EF4-FFF2-40B4-BE49-F238E27FC236}">
                <a16:creationId xmlns:a16="http://schemas.microsoft.com/office/drawing/2014/main" id="{4747274A-D528-4D7F-A11E-40AE6B407716}"/>
              </a:ext>
            </a:extLst>
          </p:cNvPr>
          <p:cNvSpPr/>
          <p:nvPr/>
        </p:nvSpPr>
        <p:spPr>
          <a:xfrm>
            <a:off x="6585358" y="5545123"/>
            <a:ext cx="1770077" cy="36933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dirty="0"/>
              <a:t>MR. C</a:t>
            </a:r>
          </a:p>
        </p:txBody>
      </p:sp>
      <p:cxnSp>
        <p:nvCxnSpPr>
          <p:cNvPr id="12" name="Straight Arrow Connector 11">
            <a:extLst>
              <a:ext uri="{FF2B5EF4-FFF2-40B4-BE49-F238E27FC236}">
                <a16:creationId xmlns:a16="http://schemas.microsoft.com/office/drawing/2014/main" id="{60AF2BB9-4EAF-46A4-915D-974885DB53F4}"/>
              </a:ext>
            </a:extLst>
          </p:cNvPr>
          <p:cNvCxnSpPr/>
          <p:nvPr/>
        </p:nvCxnSpPr>
        <p:spPr>
          <a:xfrm>
            <a:off x="6585358" y="4689446"/>
            <a:ext cx="721453" cy="780176"/>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2979DC4F-31F7-4722-BED7-5748B240A515}"/>
              </a:ext>
            </a:extLst>
          </p:cNvPr>
          <p:cNvCxnSpPr/>
          <p:nvPr/>
        </p:nvCxnSpPr>
        <p:spPr>
          <a:xfrm flipH="1">
            <a:off x="4238625" y="4689446"/>
            <a:ext cx="742950" cy="780176"/>
          </a:xfrm>
          <a:prstGeom prst="straightConnector1">
            <a:avLst/>
          </a:prstGeom>
          <a:ln w="34925">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FC14B900-FED4-4305-A2FF-651F54101F45}"/>
              </a:ext>
            </a:extLst>
          </p:cNvPr>
          <p:cNvCxnSpPr>
            <a:cxnSpLocks/>
          </p:cNvCxnSpPr>
          <p:nvPr/>
        </p:nvCxnSpPr>
        <p:spPr>
          <a:xfrm>
            <a:off x="5286375" y="5730792"/>
            <a:ext cx="1267782" cy="0"/>
          </a:xfrm>
          <a:prstGeom prst="straightConnector1">
            <a:avLst/>
          </a:prstGeom>
          <a:ln w="34925">
            <a:tailEnd type="triangle"/>
          </a:ln>
        </p:spPr>
        <p:style>
          <a:lnRef idx="1">
            <a:schemeClr val="accent1"/>
          </a:lnRef>
          <a:fillRef idx="0">
            <a:schemeClr val="accent1"/>
          </a:fillRef>
          <a:effectRef idx="0">
            <a:schemeClr val="accent1"/>
          </a:effectRef>
          <a:fontRef idx="minor">
            <a:schemeClr val="tx1"/>
          </a:fontRef>
        </p:style>
      </p:cxnSp>
      <p:sp>
        <p:nvSpPr>
          <p:cNvPr id="25" name="Oval 24">
            <a:extLst>
              <a:ext uri="{FF2B5EF4-FFF2-40B4-BE49-F238E27FC236}">
                <a16:creationId xmlns:a16="http://schemas.microsoft.com/office/drawing/2014/main" id="{B7461DCC-F5AC-435C-AB65-D6F51E476BC8}"/>
              </a:ext>
            </a:extLst>
          </p:cNvPr>
          <p:cNvSpPr/>
          <p:nvPr/>
        </p:nvSpPr>
        <p:spPr>
          <a:xfrm>
            <a:off x="3330429" y="4689446"/>
            <a:ext cx="1089171" cy="44452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dirty="0"/>
              <a:t>Bill to</a:t>
            </a:r>
          </a:p>
        </p:txBody>
      </p:sp>
      <p:sp>
        <p:nvSpPr>
          <p:cNvPr id="26" name="Oval 25">
            <a:extLst>
              <a:ext uri="{FF2B5EF4-FFF2-40B4-BE49-F238E27FC236}">
                <a16:creationId xmlns:a16="http://schemas.microsoft.com/office/drawing/2014/main" id="{4EA372A5-4E54-4D96-A8C5-ECD26CDE88FD}"/>
              </a:ext>
            </a:extLst>
          </p:cNvPr>
          <p:cNvSpPr/>
          <p:nvPr/>
        </p:nvSpPr>
        <p:spPr>
          <a:xfrm>
            <a:off x="7134225" y="4689446"/>
            <a:ext cx="1221210" cy="44452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dirty="0"/>
              <a:t>Ship to</a:t>
            </a:r>
          </a:p>
        </p:txBody>
      </p:sp>
      <p:sp>
        <p:nvSpPr>
          <p:cNvPr id="27" name="Oval 26">
            <a:extLst>
              <a:ext uri="{FF2B5EF4-FFF2-40B4-BE49-F238E27FC236}">
                <a16:creationId xmlns:a16="http://schemas.microsoft.com/office/drawing/2014/main" id="{BC2B21A3-0604-4E09-A3EE-9776B7956A08}"/>
              </a:ext>
            </a:extLst>
          </p:cNvPr>
          <p:cNvSpPr/>
          <p:nvPr/>
        </p:nvSpPr>
        <p:spPr>
          <a:xfrm>
            <a:off x="5400674" y="5947514"/>
            <a:ext cx="867733" cy="43871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dirty="0"/>
              <a:t>Sale</a:t>
            </a:r>
          </a:p>
        </p:txBody>
      </p:sp>
      <p:sp>
        <p:nvSpPr>
          <p:cNvPr id="8" name="Footer Placeholder 7">
            <a:extLst>
              <a:ext uri="{FF2B5EF4-FFF2-40B4-BE49-F238E27FC236}">
                <a16:creationId xmlns:a16="http://schemas.microsoft.com/office/drawing/2014/main" id="{B0920365-5512-4142-A0C4-1EA75D07FB08}"/>
              </a:ext>
            </a:extLst>
          </p:cNvPr>
          <p:cNvSpPr>
            <a:spLocks noGrp="1"/>
          </p:cNvSpPr>
          <p:nvPr>
            <p:ph type="ftr" sz="quarter" idx="11"/>
          </p:nvPr>
        </p:nvSpPr>
        <p:spPr/>
        <p:txBody>
          <a:bodyPr/>
          <a:lstStyle/>
          <a:p>
            <a:r>
              <a:rPr lang="en-IN"/>
              <a:t>By CA Atul Gupta </a:t>
            </a:r>
          </a:p>
        </p:txBody>
      </p:sp>
    </p:spTree>
    <p:extLst>
      <p:ext uri="{BB962C8B-B14F-4D97-AF65-F5344CB8AC3E}">
        <p14:creationId xmlns:p14="http://schemas.microsoft.com/office/powerpoint/2010/main" val="3603133484"/>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4724400" y="0"/>
            <a:ext cx="5943600" cy="6858000"/>
          </a:xfrm>
          <a:prstGeom prst="rect">
            <a:avLst/>
          </a:prstGeom>
          <a:noFill/>
          <a:ln>
            <a:noFill/>
          </a:ln>
        </p:spPr>
        <p:style>
          <a:lnRef idx="0">
            <a:scrgbClr r="0" g="0" b="0"/>
          </a:lnRef>
          <a:fillRef idx="0">
            <a:scrgbClr r="0" g="0" b="0"/>
          </a:fillRef>
          <a:effectRef idx="0">
            <a:scrgbClr r="0" g="0" b="0"/>
          </a:effectRef>
          <a:fontRef idx="minor">
            <a:schemeClr val="dk1"/>
          </a:fontRef>
        </p:style>
        <p:txBody>
          <a:bodyPr tIns="548640" rtlCol="0" anchor="t"/>
          <a:lstStyle/>
          <a:p>
            <a:endParaRPr lang="en-US" sz="2400" b="1" dirty="0">
              <a:latin typeface="Bell MT" panose="02020503060305020303" pitchFamily="18" charset="0"/>
            </a:endParaRPr>
          </a:p>
          <a:p>
            <a:endParaRPr lang="en-US" sz="2400" b="1" dirty="0">
              <a:latin typeface="Bell MT" panose="02020503060305020303" pitchFamily="18" charset="0"/>
            </a:endParaRPr>
          </a:p>
          <a:p>
            <a:endParaRPr lang="en-US" sz="2400" b="1" dirty="0">
              <a:latin typeface="Bell MT" panose="02020503060305020303" pitchFamily="18" charset="0"/>
            </a:endParaRPr>
          </a:p>
          <a:p>
            <a:endParaRPr lang="en-US" sz="2400" b="1" dirty="0">
              <a:latin typeface="Bell MT" panose="02020503060305020303" pitchFamily="18" charset="0"/>
            </a:endParaRPr>
          </a:p>
          <a:p>
            <a:endParaRPr lang="en-US" sz="2400" b="1" dirty="0">
              <a:latin typeface="Bell MT" panose="02020503060305020303" pitchFamily="18" charset="0"/>
            </a:endParaRPr>
          </a:p>
          <a:p>
            <a:pPr marL="285750" indent="-285750">
              <a:buFont typeface="Arial" panose="020B0604020202020204" pitchFamily="34" charset="0"/>
              <a:buChar char="•"/>
            </a:pPr>
            <a:endParaRPr lang="en-US" sz="2400" b="1" dirty="0">
              <a:latin typeface="Bell MT" panose="02020503060305020303" pitchFamily="18" charset="0"/>
            </a:endParaRPr>
          </a:p>
          <a:p>
            <a:endParaRPr lang="en-US" b="1" dirty="0"/>
          </a:p>
          <a:p>
            <a:pPr algn="ctr"/>
            <a:endParaRPr lang="en-US" b="1" u="sng" dirty="0"/>
          </a:p>
          <a:p>
            <a:endParaRPr lang="en-US" sz="2400" dirty="0"/>
          </a:p>
          <a:p>
            <a:pPr marL="285750" indent="-285750">
              <a:buFont typeface="Arial" panose="020B0604020202020204" pitchFamily="34" charset="0"/>
              <a:buChar char="•"/>
            </a:pPr>
            <a:endParaRPr lang="en-US" sz="2400" dirty="0"/>
          </a:p>
          <a:p>
            <a:endParaRPr lang="en-US" sz="2400" dirty="0"/>
          </a:p>
          <a:p>
            <a:pPr marL="285750" indent="-285750">
              <a:buFont typeface="Arial" panose="020B0604020202020204" pitchFamily="34" charset="0"/>
              <a:buChar char="•"/>
            </a:pPr>
            <a:endParaRPr lang="en-US" sz="2400" dirty="0"/>
          </a:p>
          <a:p>
            <a:pPr marL="285750" indent="-285750">
              <a:buFont typeface="Arial" panose="020B0604020202020204" pitchFamily="34" charset="0"/>
              <a:buChar char="•"/>
            </a:pPr>
            <a:endParaRPr lang="en-US" sz="2400" dirty="0"/>
          </a:p>
          <a:p>
            <a:pPr marL="285750" indent="-285750">
              <a:buFont typeface="Arial" panose="020B0604020202020204" pitchFamily="34" charset="0"/>
              <a:buChar char="•"/>
            </a:pPr>
            <a:endParaRPr lang="en-US" sz="2400" dirty="0"/>
          </a:p>
          <a:p>
            <a:pPr marL="285750" indent="-285750">
              <a:buFont typeface="Arial" panose="020B0604020202020204" pitchFamily="34" charset="0"/>
              <a:buChar char="•"/>
            </a:pPr>
            <a:endParaRPr lang="en-US" sz="2400" dirty="0"/>
          </a:p>
          <a:p>
            <a:endParaRPr lang="en-US" sz="2400" dirty="0"/>
          </a:p>
        </p:txBody>
      </p:sp>
      <p:sp>
        <p:nvSpPr>
          <p:cNvPr id="3" name="TextBox 2"/>
          <p:cNvSpPr txBox="1"/>
          <p:nvPr/>
        </p:nvSpPr>
        <p:spPr>
          <a:xfrm>
            <a:off x="2685859" y="839683"/>
            <a:ext cx="7234238" cy="646331"/>
          </a:xfrm>
          <a:prstGeom prst="rect">
            <a:avLst/>
          </a:prstGeom>
          <a:noFill/>
        </p:spPr>
        <p:txBody>
          <a:bodyPr wrap="square" rtlCol="0">
            <a:spAutoFit/>
          </a:bodyPr>
          <a:lstStyle/>
          <a:p>
            <a:r>
              <a:rPr lang="en-US" sz="3600" b="1" dirty="0">
                <a:latin typeface="Century Gothic" panose="020B0502020202020204" pitchFamily="34" charset="0"/>
              </a:rPr>
              <a:t>Eligibility of Input Tax Credit</a:t>
            </a:r>
          </a:p>
        </p:txBody>
      </p:sp>
      <p:sp>
        <p:nvSpPr>
          <p:cNvPr id="5" name="Pentagon 4"/>
          <p:cNvSpPr/>
          <p:nvPr/>
        </p:nvSpPr>
        <p:spPr>
          <a:xfrm>
            <a:off x="3132828" y="2717318"/>
            <a:ext cx="5486400" cy="1421658"/>
          </a:xfrm>
          <a:prstGeom prst="homePlat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IN" dirty="0">
                <a:solidFill>
                  <a:schemeClr val="tx1"/>
                </a:solidFill>
              </a:rPr>
              <a:t>(ii) </a:t>
            </a:r>
            <a:r>
              <a:rPr lang="en-IN" b="1" dirty="0">
                <a:solidFill>
                  <a:schemeClr val="tx1"/>
                </a:solidFill>
              </a:rPr>
              <a:t>Services have been supplied to third person on the direction of registered person*</a:t>
            </a:r>
          </a:p>
        </p:txBody>
      </p:sp>
      <p:sp>
        <p:nvSpPr>
          <p:cNvPr id="6" name="TextBox 5">
            <a:extLst>
              <a:ext uri="{FF2B5EF4-FFF2-40B4-BE49-F238E27FC236}">
                <a16:creationId xmlns:a16="http://schemas.microsoft.com/office/drawing/2014/main" id="{09072C02-B0A4-4555-B6D1-DBC156EE0BD1}"/>
              </a:ext>
            </a:extLst>
          </p:cNvPr>
          <p:cNvSpPr txBox="1"/>
          <p:nvPr/>
        </p:nvSpPr>
        <p:spPr>
          <a:xfrm>
            <a:off x="3505200" y="5955253"/>
            <a:ext cx="6858000" cy="369332"/>
          </a:xfrm>
          <a:prstGeom prst="rect">
            <a:avLst/>
          </a:prstGeom>
          <a:noFill/>
        </p:spPr>
        <p:txBody>
          <a:bodyPr wrap="square" rtlCol="0">
            <a:spAutoFit/>
          </a:bodyPr>
          <a:lstStyle/>
          <a:p>
            <a:r>
              <a:rPr lang="en-IN" dirty="0"/>
              <a:t>*Substituted vide CGST Amendment Act’2018 w.e.f. 01-02-2019.</a:t>
            </a:r>
          </a:p>
        </p:txBody>
      </p:sp>
      <p:sp>
        <p:nvSpPr>
          <p:cNvPr id="4" name="Footer Placeholder 3">
            <a:extLst>
              <a:ext uri="{FF2B5EF4-FFF2-40B4-BE49-F238E27FC236}">
                <a16:creationId xmlns:a16="http://schemas.microsoft.com/office/drawing/2014/main" id="{A74E92F5-7A66-4340-B457-4B047D860BE8}"/>
              </a:ext>
            </a:extLst>
          </p:cNvPr>
          <p:cNvSpPr>
            <a:spLocks noGrp="1"/>
          </p:cNvSpPr>
          <p:nvPr>
            <p:ph type="ftr" sz="quarter" idx="11"/>
          </p:nvPr>
        </p:nvSpPr>
        <p:spPr/>
        <p:txBody>
          <a:bodyPr/>
          <a:lstStyle/>
          <a:p>
            <a:r>
              <a:rPr lang="en-IN"/>
              <a:t>By CA Atul Gupta </a:t>
            </a:r>
          </a:p>
        </p:txBody>
      </p:sp>
    </p:spTree>
    <p:extLst>
      <p:ext uri="{BB962C8B-B14F-4D97-AF65-F5344CB8AC3E}">
        <p14:creationId xmlns:p14="http://schemas.microsoft.com/office/powerpoint/2010/main" val="1917155773"/>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theme/theme1.xml><?xml version="1.0" encoding="utf-8"?>
<a:theme xmlns:a="http://schemas.openxmlformats.org/drawingml/2006/main" name="Theme1">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heme1" id="{71F76181-9955-46E0-A655-254924079A03}" vid="{1F302A2B-9333-4885-AAD4-1B0A538B427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Theme1</Template>
  <TotalTime>15689</TotalTime>
  <Words>8453</Words>
  <Application>Microsoft Office PowerPoint</Application>
  <PresentationFormat>Widescreen</PresentationFormat>
  <Paragraphs>1175</Paragraphs>
  <Slides>78</Slides>
  <Notes>1</Notes>
  <HiddenSlides>0</HiddenSlides>
  <MMClips>0</MMClips>
  <ScaleCrop>false</ScaleCrop>
  <HeadingPairs>
    <vt:vector size="6" baseType="variant">
      <vt:variant>
        <vt:lpstr>Fonts Used</vt:lpstr>
      </vt:variant>
      <vt:variant>
        <vt:i4>15</vt:i4>
      </vt:variant>
      <vt:variant>
        <vt:lpstr>Theme</vt:lpstr>
      </vt:variant>
      <vt:variant>
        <vt:i4>1</vt:i4>
      </vt:variant>
      <vt:variant>
        <vt:lpstr>Slide Titles</vt:lpstr>
      </vt:variant>
      <vt:variant>
        <vt:i4>78</vt:i4>
      </vt:variant>
    </vt:vector>
  </HeadingPairs>
  <TitlesOfParts>
    <vt:vector size="94" baseType="lpstr">
      <vt:lpstr>Arial</vt:lpstr>
      <vt:lpstr>Bell MT</vt:lpstr>
      <vt:lpstr>Calibri</vt:lpstr>
      <vt:lpstr>Calibri Light</vt:lpstr>
      <vt:lpstr>Cambria</vt:lpstr>
      <vt:lpstr>Cambria Math</vt:lpstr>
      <vt:lpstr>Century Gothic</vt:lpstr>
      <vt:lpstr>Century Gothic (Body)</vt:lpstr>
      <vt:lpstr>Constantia</vt:lpstr>
      <vt:lpstr>Garamond</vt:lpstr>
      <vt:lpstr>georgia</vt:lpstr>
      <vt:lpstr>Open Sans</vt:lpstr>
      <vt:lpstr>Times New Roman</vt:lpstr>
      <vt:lpstr>Tw Cen MT</vt:lpstr>
      <vt:lpstr>Wingdings</vt:lpstr>
      <vt:lpstr>Theme1</vt:lpstr>
      <vt:lpstr>Input Tax Credit  under GST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Case Laws</vt:lpstr>
      <vt:lpstr>PowerPoint Presentation</vt:lpstr>
      <vt:lpstr>PowerPoint Presentation</vt:lpstr>
      <vt:lpstr>PowerPoint Presentation</vt:lpstr>
      <vt:lpstr>PowerPoint Presentation</vt:lpstr>
      <vt:lpstr>PowerPoint Presentation</vt:lpstr>
      <vt:lpstr>Lets Explore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dc:title>
  <dc:creator>Chauhan</dc:creator>
  <cp:lastModifiedBy>atul gupta</cp:lastModifiedBy>
  <cp:revision>150</cp:revision>
  <cp:lastPrinted>2021-06-08T05:00:07Z</cp:lastPrinted>
  <dcterms:created xsi:type="dcterms:W3CDTF">2020-02-15T09:58:28Z</dcterms:created>
  <dcterms:modified xsi:type="dcterms:W3CDTF">2024-05-19T07:04:12Z</dcterms:modified>
</cp:coreProperties>
</file>